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180"/>
  </p:notesMasterIdLst>
  <p:handoutMasterIdLst>
    <p:handoutMasterId r:id="rId181"/>
  </p:handoutMasterIdLst>
  <p:sldIdLst>
    <p:sldId id="256" r:id="rId3"/>
    <p:sldId id="641" r:id="rId4"/>
    <p:sldId id="642" r:id="rId5"/>
    <p:sldId id="1470" r:id="rId6"/>
    <p:sldId id="648" r:id="rId7"/>
    <p:sldId id="647" r:id="rId8"/>
    <p:sldId id="645" r:id="rId9"/>
    <p:sldId id="1472" r:id="rId10"/>
    <p:sldId id="646" r:id="rId11"/>
    <p:sldId id="1309" r:id="rId12"/>
    <p:sldId id="650" r:id="rId13"/>
    <p:sldId id="859" r:id="rId14"/>
    <p:sldId id="860" r:id="rId15"/>
    <p:sldId id="1473" r:id="rId16"/>
    <p:sldId id="1474" r:id="rId17"/>
    <p:sldId id="1475" r:id="rId18"/>
    <p:sldId id="1476" r:id="rId19"/>
    <p:sldId id="1477" r:id="rId20"/>
    <p:sldId id="861" r:id="rId21"/>
    <p:sldId id="867" r:id="rId22"/>
    <p:sldId id="1310" r:id="rId23"/>
    <p:sldId id="1642" r:id="rId24"/>
    <p:sldId id="862" r:id="rId25"/>
    <p:sldId id="863" r:id="rId26"/>
    <p:sldId id="864" r:id="rId27"/>
    <p:sldId id="865" r:id="rId28"/>
    <p:sldId id="866" r:id="rId29"/>
    <p:sldId id="869" r:id="rId30"/>
    <p:sldId id="870" r:id="rId31"/>
    <p:sldId id="871" r:id="rId32"/>
    <p:sldId id="1643" r:id="rId33"/>
    <p:sldId id="872" r:id="rId34"/>
    <p:sldId id="873" r:id="rId35"/>
    <p:sldId id="874" r:id="rId36"/>
    <p:sldId id="875" r:id="rId37"/>
    <p:sldId id="876" r:id="rId38"/>
    <p:sldId id="878" r:id="rId39"/>
    <p:sldId id="879" r:id="rId40"/>
    <p:sldId id="1170" r:id="rId41"/>
    <p:sldId id="880" r:id="rId42"/>
    <p:sldId id="881" r:id="rId43"/>
    <p:sldId id="882" r:id="rId44"/>
    <p:sldId id="883" r:id="rId45"/>
    <p:sldId id="884" r:id="rId46"/>
    <p:sldId id="885" r:id="rId47"/>
    <p:sldId id="886" r:id="rId48"/>
    <p:sldId id="1023" r:id="rId49"/>
    <p:sldId id="1024" r:id="rId50"/>
    <p:sldId id="889" r:id="rId51"/>
    <p:sldId id="890" r:id="rId52"/>
    <p:sldId id="726" r:id="rId53"/>
    <p:sldId id="727" r:id="rId54"/>
    <p:sldId id="728" r:id="rId55"/>
    <p:sldId id="729" r:id="rId56"/>
    <p:sldId id="730" r:id="rId57"/>
    <p:sldId id="731" r:id="rId58"/>
    <p:sldId id="732" r:id="rId59"/>
    <p:sldId id="733" r:id="rId60"/>
    <p:sldId id="734" r:id="rId61"/>
    <p:sldId id="735" r:id="rId62"/>
    <p:sldId id="736" r:id="rId63"/>
    <p:sldId id="737" r:id="rId64"/>
    <p:sldId id="740" r:id="rId65"/>
    <p:sldId id="742" r:id="rId66"/>
    <p:sldId id="743" r:id="rId67"/>
    <p:sldId id="744" r:id="rId68"/>
    <p:sldId id="745" r:id="rId69"/>
    <p:sldId id="746" r:id="rId70"/>
    <p:sldId id="747" r:id="rId71"/>
    <p:sldId id="748" r:id="rId72"/>
    <p:sldId id="749" r:id="rId73"/>
    <p:sldId id="750" r:id="rId74"/>
    <p:sldId id="751" r:id="rId75"/>
    <p:sldId id="752" r:id="rId76"/>
    <p:sldId id="753" r:id="rId77"/>
    <p:sldId id="754" r:id="rId78"/>
    <p:sldId id="755" r:id="rId79"/>
    <p:sldId id="756" r:id="rId80"/>
    <p:sldId id="757" r:id="rId81"/>
    <p:sldId id="758" r:id="rId82"/>
    <p:sldId id="759" r:id="rId83"/>
    <p:sldId id="761" r:id="rId84"/>
    <p:sldId id="762" r:id="rId85"/>
    <p:sldId id="763" r:id="rId86"/>
    <p:sldId id="764" r:id="rId87"/>
    <p:sldId id="765" r:id="rId88"/>
    <p:sldId id="766" r:id="rId89"/>
    <p:sldId id="767" r:id="rId90"/>
    <p:sldId id="768" r:id="rId91"/>
    <p:sldId id="769" r:id="rId92"/>
    <p:sldId id="770" r:id="rId93"/>
    <p:sldId id="771" r:id="rId94"/>
    <p:sldId id="772" r:id="rId95"/>
    <p:sldId id="773" r:id="rId96"/>
    <p:sldId id="774" r:id="rId97"/>
    <p:sldId id="775" r:id="rId98"/>
    <p:sldId id="776" r:id="rId99"/>
    <p:sldId id="777" r:id="rId100"/>
    <p:sldId id="778" r:id="rId101"/>
    <p:sldId id="779" r:id="rId102"/>
    <p:sldId id="780" r:id="rId103"/>
    <p:sldId id="781" r:id="rId104"/>
    <p:sldId id="782" r:id="rId105"/>
    <p:sldId id="783" r:id="rId106"/>
    <p:sldId id="784" r:id="rId107"/>
    <p:sldId id="785" r:id="rId108"/>
    <p:sldId id="786" r:id="rId109"/>
    <p:sldId id="787" r:id="rId110"/>
    <p:sldId id="788" r:id="rId111"/>
    <p:sldId id="789" r:id="rId112"/>
    <p:sldId id="790" r:id="rId113"/>
    <p:sldId id="791" r:id="rId114"/>
    <p:sldId id="792" r:id="rId115"/>
    <p:sldId id="793" r:id="rId116"/>
    <p:sldId id="794" r:id="rId117"/>
    <p:sldId id="795" r:id="rId118"/>
    <p:sldId id="796" r:id="rId119"/>
    <p:sldId id="797" r:id="rId120"/>
    <p:sldId id="798" r:id="rId121"/>
    <p:sldId id="799" r:id="rId122"/>
    <p:sldId id="800" r:id="rId123"/>
    <p:sldId id="801" r:id="rId124"/>
    <p:sldId id="802" r:id="rId125"/>
    <p:sldId id="803" r:id="rId126"/>
    <p:sldId id="804" r:id="rId127"/>
    <p:sldId id="805" r:id="rId128"/>
    <p:sldId id="806" r:id="rId129"/>
    <p:sldId id="807" r:id="rId130"/>
    <p:sldId id="808" r:id="rId131"/>
    <p:sldId id="809" r:id="rId132"/>
    <p:sldId id="810" r:id="rId133"/>
    <p:sldId id="811" r:id="rId134"/>
    <p:sldId id="812" r:id="rId135"/>
    <p:sldId id="813" r:id="rId136"/>
    <p:sldId id="814" r:id="rId137"/>
    <p:sldId id="815" r:id="rId138"/>
    <p:sldId id="816" r:id="rId139"/>
    <p:sldId id="817" r:id="rId140"/>
    <p:sldId id="818" r:id="rId141"/>
    <p:sldId id="819" r:id="rId142"/>
    <p:sldId id="820" r:id="rId143"/>
    <p:sldId id="821" r:id="rId144"/>
    <p:sldId id="822" r:id="rId145"/>
    <p:sldId id="823" r:id="rId146"/>
    <p:sldId id="824" r:id="rId147"/>
    <p:sldId id="825" r:id="rId148"/>
    <p:sldId id="826" r:id="rId149"/>
    <p:sldId id="827" r:id="rId150"/>
    <p:sldId id="828" r:id="rId151"/>
    <p:sldId id="829" r:id="rId152"/>
    <p:sldId id="830" r:id="rId153"/>
    <p:sldId id="831" r:id="rId154"/>
    <p:sldId id="832" r:id="rId155"/>
    <p:sldId id="833" r:id="rId156"/>
    <p:sldId id="834" r:id="rId157"/>
    <p:sldId id="835" r:id="rId158"/>
    <p:sldId id="836" r:id="rId159"/>
    <p:sldId id="837" r:id="rId160"/>
    <p:sldId id="838" r:id="rId161"/>
    <p:sldId id="839" r:id="rId162"/>
    <p:sldId id="840" r:id="rId163"/>
    <p:sldId id="841" r:id="rId164"/>
    <p:sldId id="1155" r:id="rId165"/>
    <p:sldId id="843" r:id="rId166"/>
    <p:sldId id="844" r:id="rId167"/>
    <p:sldId id="845" r:id="rId168"/>
    <p:sldId id="846" r:id="rId169"/>
    <p:sldId id="847" r:id="rId170"/>
    <p:sldId id="848" r:id="rId171"/>
    <p:sldId id="849" r:id="rId172"/>
    <p:sldId id="850" r:id="rId173"/>
    <p:sldId id="851" r:id="rId174"/>
    <p:sldId id="852" r:id="rId175"/>
    <p:sldId id="853" r:id="rId176"/>
    <p:sldId id="854" r:id="rId177"/>
    <p:sldId id="855" r:id="rId178"/>
    <p:sldId id="856" r:id="rId17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 uri="{2D200454-40CA-4A62-9FC3-DE9A4176ACB9}">
      <p15:notesGuideLst xmlns:p15="http://schemas.microsoft.com/office/powerpoint/2012/main">
        <p15:guide id="1" orient="horz" pos="2879">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72" autoAdjust="0"/>
    <p:restoredTop sz="87942" autoAdjust="0"/>
  </p:normalViewPr>
  <p:slideViewPr>
    <p:cSldViewPr>
      <p:cViewPr>
        <p:scale>
          <a:sx n="50" d="100"/>
          <a:sy n="50" d="100"/>
        </p:scale>
        <p:origin x="1722" y="510"/>
      </p:cViewPr>
      <p:guideLst>
        <p:guide orient="horz" pos="2159"/>
        <p:guide pos="2879"/>
      </p:guideLst>
    </p:cSldViewPr>
  </p:slideViewPr>
  <p:notesTextViewPr>
    <p:cViewPr>
      <p:scale>
        <a:sx n="100" d="100"/>
        <a:sy n="100" d="100"/>
      </p:scale>
      <p:origin x="0" y="0"/>
    </p:cViewPr>
  </p:notesTextViewPr>
  <p:notesViewPr>
    <p:cSldViewPr>
      <p:cViewPr varScale="1">
        <p:scale>
          <a:sx n="65" d="100"/>
          <a:sy n="65" d="100"/>
        </p:scale>
        <p:origin x="-2844" y="-114"/>
      </p:cViewPr>
      <p:guideLst>
        <p:guide orient="horz" pos="2879"/>
        <p:guide pos="215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handoutMaster" Target="handoutMasters/handout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presProps" Target="pres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10929E-77A3-49F4-866C-9413E4EF603C}"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2B91D-42B1-43A4-9088-049692D8DED7}" type="slidenum">
              <a:rPr lang="zh-CN" altLang="en-US" smtClean="0"/>
              <a:t>‹#›</a:t>
            </a:fld>
            <a:endParaRPr lang="zh-CN" altLang="en-US"/>
          </a:p>
        </p:txBody>
      </p:sp>
    </p:spTree>
    <p:extLst>
      <p:ext uri="{BB962C8B-B14F-4D97-AF65-F5344CB8AC3E}">
        <p14:creationId xmlns:p14="http://schemas.microsoft.com/office/powerpoint/2010/main" val="1215017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424AE-C9C5-4D71-80A3-563DB4968F51}"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A29D1B-E0E9-4E3B-886D-F1E8C25A6781}" type="slidenum">
              <a:rPr lang="zh-CN" altLang="en-US" smtClean="0"/>
              <a:t>‹#›</a:t>
            </a:fld>
            <a:endParaRPr lang="zh-CN" altLang="en-US"/>
          </a:p>
        </p:txBody>
      </p:sp>
    </p:spTree>
    <p:extLst>
      <p:ext uri="{BB962C8B-B14F-4D97-AF65-F5344CB8AC3E}">
        <p14:creationId xmlns:p14="http://schemas.microsoft.com/office/powerpoint/2010/main" val="4392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Calibri" panose="020F0502020204030204" charset="0"/>
                <a:ea typeface="宋体" panose="02010600030101010101" pitchFamily="2" charset="-122"/>
              </a:rPr>
              <a:t>8</a:t>
            </a:fld>
            <a:endParaRPr lang="zh-CN" altLang="en-US" sz="1200" dirty="0">
              <a:latin typeface="Calibri" panose="020F0502020204030204" charset="0"/>
              <a:ea typeface="宋体" panose="02010600030101010101" pitchFamily="2" charset="-122"/>
            </a:endParaRPr>
          </a:p>
        </p:txBody>
      </p:sp>
      <p:sp>
        <p:nvSpPr>
          <p:cNvPr id="19458" name="Rectangle 2"/>
          <p:cNvSpPr>
            <a:spLocks noGrp="1" noRot="1" noChangeAspect="1" noTextEdit="1"/>
          </p:cNvSpPr>
          <p:nvPr>
            <p:ph type="sldImg"/>
          </p:nvPr>
        </p:nvSpPr>
        <p:spPr>
          <a:xfrm>
            <a:off x="1144588" y="685800"/>
            <a:ext cx="4572000" cy="3429000"/>
          </a:xfrm>
          <a:ln>
            <a:solidFill>
              <a:srgbClr val="000000"/>
            </a:solidFill>
            <a:miter/>
          </a:ln>
        </p:spPr>
      </p:sp>
      <p:sp>
        <p:nvSpPr>
          <p:cNvPr id="19459" name="Rectangle 3"/>
          <p:cNvSpPr>
            <a:spLocks noGrp="1"/>
          </p:cNvSpPr>
          <p:nvPr>
            <p:ph type="body"/>
          </p:nvPr>
        </p:nvSpPr>
        <p:spPr>
          <a:noFill/>
          <a:ln>
            <a:noFill/>
          </a:ln>
        </p:spPr>
        <p:txBody>
          <a:bodyPr wrap="square" lIns="91440" tIns="45720" rIns="91440" bIns="45720" anchor="t"/>
          <a:lstStyle/>
          <a:p>
            <a:pPr lvl="0" eaLnBrk="1" hangingPunct="1">
              <a:spcBef>
                <a:spcPct val="0"/>
              </a:spcBef>
            </a:pPr>
            <a:r>
              <a:rPr lang="zh-CN" altLang="en-US" dirty="0"/>
              <a:t>科学计算与模拟是推动现代科学技术发展的重要工具，它可以帮助科学家揭示用物质实验手段尚不能表现的科学奥秘和科学规律。</a:t>
            </a:r>
          </a:p>
          <a:p>
            <a:pPr lvl="0" eaLnBrk="1" hangingPunct="1">
              <a:spcBef>
                <a:spcPct val="0"/>
              </a:spcBef>
            </a:pPr>
            <a:endParaRPr lang="zh-CN" altLang="en-US" dirty="0"/>
          </a:p>
        </p:txBody>
      </p:sp>
    </p:spTree>
    <p:extLst>
      <p:ext uri="{BB962C8B-B14F-4D97-AF65-F5344CB8AC3E}">
        <p14:creationId xmlns:p14="http://schemas.microsoft.com/office/powerpoint/2010/main" val="1960971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Infiniband</a:t>
            </a:r>
            <a:r>
              <a:rPr lang="zh-CN" altLang="en-US" dirty="0" smtClean="0"/>
              <a:t>的网络拓扑结构如图</a:t>
            </a:r>
            <a:r>
              <a:rPr lang="en-US" altLang="zh-CN" dirty="0" smtClean="0"/>
              <a:t>2</a:t>
            </a:r>
            <a:r>
              <a:rPr lang="zh-CN" altLang="en-US" dirty="0" smtClean="0"/>
              <a:t>，其组成单元主要分为四类：</a:t>
            </a:r>
          </a:p>
          <a:p>
            <a:r>
              <a:rPr lang="zh-CN" altLang="en-US" dirty="0" smtClean="0"/>
              <a:t>（</a:t>
            </a:r>
            <a:r>
              <a:rPr lang="en-US" altLang="zh-CN" dirty="0" smtClean="0"/>
              <a:t>1</a:t>
            </a:r>
            <a:r>
              <a:rPr lang="zh-CN" altLang="en-US" dirty="0" smtClean="0"/>
              <a:t>）</a:t>
            </a:r>
            <a:r>
              <a:rPr lang="en-US" altLang="zh-CN" dirty="0" smtClean="0"/>
              <a:t>HCA</a:t>
            </a:r>
            <a:r>
              <a:rPr lang="zh-CN" altLang="en-US" dirty="0" smtClean="0"/>
              <a:t>（</a:t>
            </a:r>
            <a:r>
              <a:rPr lang="en-US" altLang="zh-CN" dirty="0" smtClean="0"/>
              <a:t>Host Channel Adapter</a:t>
            </a:r>
            <a:r>
              <a:rPr lang="zh-CN" altLang="en-US" dirty="0" smtClean="0"/>
              <a:t>），它是连接内存控制器和</a:t>
            </a:r>
            <a:r>
              <a:rPr lang="en-US" altLang="zh-CN" dirty="0" smtClean="0"/>
              <a:t>TCA</a:t>
            </a:r>
            <a:r>
              <a:rPr lang="zh-CN" altLang="en-US" dirty="0" smtClean="0"/>
              <a:t>的桥梁；</a:t>
            </a:r>
          </a:p>
          <a:p>
            <a:r>
              <a:rPr lang="zh-CN" altLang="en-US" dirty="0" smtClean="0"/>
              <a:t>（</a:t>
            </a:r>
            <a:r>
              <a:rPr lang="en-US" altLang="zh-CN" dirty="0" smtClean="0"/>
              <a:t>2</a:t>
            </a:r>
            <a:r>
              <a:rPr lang="zh-CN" altLang="en-US" dirty="0" smtClean="0"/>
              <a:t>）</a:t>
            </a:r>
            <a:r>
              <a:rPr lang="en-US" altLang="zh-CN" dirty="0" smtClean="0"/>
              <a:t>TCA(Target Channel Adapter)</a:t>
            </a:r>
            <a:r>
              <a:rPr lang="zh-CN" altLang="en-US" dirty="0" smtClean="0"/>
              <a:t>，它将</a:t>
            </a:r>
            <a:r>
              <a:rPr lang="en-US" altLang="zh-CN" dirty="0" smtClean="0"/>
              <a:t>I/O</a:t>
            </a:r>
            <a:r>
              <a:rPr lang="zh-CN" altLang="en-US" dirty="0" smtClean="0"/>
              <a:t>设备（例如网卡、</a:t>
            </a:r>
            <a:r>
              <a:rPr lang="en-US" altLang="zh-CN" dirty="0" smtClean="0"/>
              <a:t>SCSI</a:t>
            </a:r>
            <a:r>
              <a:rPr lang="zh-CN" altLang="en-US" dirty="0" smtClean="0"/>
              <a:t>控制器）的数字信号打包发送给</a:t>
            </a:r>
            <a:r>
              <a:rPr lang="en-US" altLang="zh-CN" dirty="0" smtClean="0"/>
              <a:t>HCA</a:t>
            </a:r>
            <a:r>
              <a:rPr lang="zh-CN" altLang="en-US" dirty="0" smtClean="0"/>
              <a:t>；</a:t>
            </a:r>
          </a:p>
          <a:p>
            <a:r>
              <a:rPr lang="zh-CN" altLang="en-US" dirty="0" smtClean="0"/>
              <a:t>（</a:t>
            </a:r>
            <a:r>
              <a:rPr lang="en-US" altLang="zh-CN" dirty="0" smtClean="0"/>
              <a:t>3</a:t>
            </a:r>
            <a:r>
              <a:rPr lang="zh-CN" altLang="en-US" dirty="0" smtClean="0"/>
              <a:t>）</a:t>
            </a:r>
            <a:r>
              <a:rPr lang="en-US" altLang="zh-CN" dirty="0" err="1" smtClean="0"/>
              <a:t>Infiniband</a:t>
            </a:r>
            <a:r>
              <a:rPr lang="en-US" altLang="zh-CN" dirty="0" smtClean="0"/>
              <a:t> link</a:t>
            </a:r>
            <a:r>
              <a:rPr lang="zh-CN" altLang="en-US" dirty="0" smtClean="0"/>
              <a:t>，它是连接</a:t>
            </a:r>
            <a:r>
              <a:rPr lang="en-US" altLang="zh-CN" dirty="0" smtClean="0"/>
              <a:t>HCA</a:t>
            </a:r>
            <a:r>
              <a:rPr lang="zh-CN" altLang="en-US" dirty="0" smtClean="0"/>
              <a:t>和</a:t>
            </a:r>
            <a:r>
              <a:rPr lang="en-US" altLang="zh-CN" dirty="0" smtClean="0"/>
              <a:t>TCA</a:t>
            </a:r>
            <a:r>
              <a:rPr lang="zh-CN" altLang="en-US" dirty="0" smtClean="0"/>
              <a:t>的光纤，</a:t>
            </a:r>
            <a:r>
              <a:rPr lang="en-US" altLang="zh-CN" dirty="0" err="1" smtClean="0"/>
              <a:t>InfiniBand</a:t>
            </a:r>
            <a:r>
              <a:rPr lang="zh-CN" altLang="en-US" dirty="0" smtClean="0"/>
              <a:t>架构允许硬件厂家以</a:t>
            </a:r>
            <a:r>
              <a:rPr lang="en-US" altLang="zh-CN" dirty="0" smtClean="0"/>
              <a:t>1</a:t>
            </a:r>
            <a:r>
              <a:rPr lang="zh-CN" altLang="en-US" dirty="0" smtClean="0"/>
              <a:t>条、</a:t>
            </a:r>
            <a:r>
              <a:rPr lang="en-US" altLang="zh-CN" dirty="0" smtClean="0"/>
              <a:t>4</a:t>
            </a:r>
            <a:r>
              <a:rPr lang="zh-CN" altLang="en-US" dirty="0" smtClean="0"/>
              <a:t>条、</a:t>
            </a:r>
            <a:r>
              <a:rPr lang="en-US" altLang="zh-CN" dirty="0" smtClean="0"/>
              <a:t>12</a:t>
            </a:r>
            <a:r>
              <a:rPr lang="zh-CN" altLang="en-US" dirty="0" smtClean="0"/>
              <a:t>条光纤</a:t>
            </a:r>
            <a:r>
              <a:rPr lang="en-US" altLang="zh-CN" dirty="0" smtClean="0"/>
              <a:t>3</a:t>
            </a:r>
            <a:r>
              <a:rPr lang="zh-CN" altLang="en-US" dirty="0" smtClean="0"/>
              <a:t>种方式连结</a:t>
            </a:r>
            <a:r>
              <a:rPr lang="en-US" altLang="zh-CN" dirty="0" smtClean="0"/>
              <a:t>TCA</a:t>
            </a:r>
            <a:r>
              <a:rPr lang="zh-CN" altLang="en-US" dirty="0" smtClean="0"/>
              <a:t>和</a:t>
            </a:r>
            <a:r>
              <a:rPr lang="en-US" altLang="zh-CN" dirty="0" smtClean="0"/>
              <a:t>HCA</a:t>
            </a:r>
            <a:r>
              <a:rPr lang="zh-CN" altLang="en-US" dirty="0" smtClean="0"/>
              <a:t>；</a:t>
            </a:r>
          </a:p>
          <a:p>
            <a:r>
              <a:rPr lang="zh-CN" altLang="en-US" dirty="0" smtClean="0"/>
              <a:t>（</a:t>
            </a:r>
            <a:r>
              <a:rPr lang="en-US" altLang="zh-CN" dirty="0" smtClean="0"/>
              <a:t>4</a:t>
            </a:r>
            <a:r>
              <a:rPr lang="zh-CN" altLang="en-US" dirty="0" smtClean="0"/>
              <a:t>）交换机和路由器；</a:t>
            </a:r>
          </a:p>
          <a:p>
            <a:r>
              <a:rPr lang="zh-CN" altLang="en-US" dirty="0" smtClean="0"/>
              <a:t>无论是</a:t>
            </a:r>
            <a:r>
              <a:rPr lang="en-US" altLang="zh-CN" dirty="0" smtClean="0"/>
              <a:t>HCA</a:t>
            </a:r>
            <a:r>
              <a:rPr lang="zh-CN" altLang="en-US" dirty="0" smtClean="0"/>
              <a:t>还是</a:t>
            </a:r>
            <a:r>
              <a:rPr lang="en-US" altLang="zh-CN" dirty="0" smtClean="0"/>
              <a:t>TCA</a:t>
            </a:r>
            <a:r>
              <a:rPr lang="zh-CN" altLang="en-US" dirty="0" smtClean="0"/>
              <a:t>，其实质都是一个主机适配器，它是一个具备一定保护功能的可编程</a:t>
            </a:r>
            <a:r>
              <a:rPr lang="en-US" altLang="zh-CN" dirty="0" smtClean="0"/>
              <a:t>DMA</a:t>
            </a:r>
            <a:r>
              <a:rPr lang="zh-CN" altLang="en-US" dirty="0" smtClean="0"/>
              <a:t>（</a:t>
            </a:r>
            <a:r>
              <a:rPr lang="en-US" altLang="zh-CN" dirty="0" smtClean="0"/>
              <a:t>Direct Memory Access</a:t>
            </a:r>
            <a:r>
              <a:rPr lang="zh-CN" altLang="en-US" dirty="0" smtClean="0"/>
              <a:t>，直接内存存取 ）引擎，</a:t>
            </a:r>
          </a:p>
          <a:p>
            <a:endParaRPr lang="zh-CN" altLang="en-US" dirty="0"/>
          </a:p>
          <a:p>
            <a:r>
              <a:rPr lang="zh-CN" altLang="en-US" dirty="0"/>
              <a:t>http://www.tuicool.com/articles/3YzMvq</a:t>
            </a:r>
          </a:p>
        </p:txBody>
      </p:sp>
      <p:sp>
        <p:nvSpPr>
          <p:cNvPr id="4" name="灯片编号占位符 3"/>
          <p:cNvSpPr>
            <a:spLocks noGrp="1"/>
          </p:cNvSpPr>
          <p:nvPr>
            <p:ph type="sldNum" sz="quarter" idx="10"/>
          </p:nvPr>
        </p:nvSpPr>
        <p:spPr/>
        <p:txBody>
          <a:bodyPr/>
          <a:lstStyle/>
          <a:p>
            <a:fld id="{0AA29D1B-E0E9-4E3B-886D-F1E8C25A6781}" type="slidenum">
              <a:rPr lang="zh-CN" altLang="en-US" smtClean="0"/>
              <a:t>28</a:t>
            </a:fld>
            <a:endParaRPr lang="zh-CN" altLang="en-US"/>
          </a:p>
        </p:txBody>
      </p:sp>
    </p:spTree>
    <p:extLst>
      <p:ext uri="{BB962C8B-B14F-4D97-AF65-F5344CB8AC3E}">
        <p14:creationId xmlns:p14="http://schemas.microsoft.com/office/powerpoint/2010/main" val="404733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9497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http://wiki.mbalib.com/wiki/RDMA</a:t>
            </a:r>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30</a:t>
            </a:fld>
            <a:endParaRPr lang="zh-CN" altLang="en-US"/>
          </a:p>
        </p:txBody>
      </p:sp>
    </p:spTree>
    <p:extLst>
      <p:ext uri="{BB962C8B-B14F-4D97-AF65-F5344CB8AC3E}">
        <p14:creationId xmlns:p14="http://schemas.microsoft.com/office/powerpoint/2010/main" val="202464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http://wiki.mbalib.com/wiki/RDMA</a:t>
            </a:r>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31</a:t>
            </a:fld>
            <a:endParaRPr lang="zh-CN" altLang="en-US"/>
          </a:p>
        </p:txBody>
      </p:sp>
    </p:spTree>
    <p:extLst>
      <p:ext uri="{BB962C8B-B14F-4D97-AF65-F5344CB8AC3E}">
        <p14:creationId xmlns:p14="http://schemas.microsoft.com/office/powerpoint/2010/main" val="54252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7168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35</a:t>
            </a:fld>
            <a:endParaRPr lang="zh-CN" altLang="en-US"/>
          </a:p>
        </p:txBody>
      </p:sp>
    </p:spTree>
    <p:extLst>
      <p:ext uri="{BB962C8B-B14F-4D97-AF65-F5344CB8AC3E}">
        <p14:creationId xmlns:p14="http://schemas.microsoft.com/office/powerpoint/2010/main" val="3792989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http://www.cnblogs.com/D-Tec/p/3157582.html</a:t>
            </a:r>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36</a:t>
            </a:fld>
            <a:endParaRPr lang="zh-CN" altLang="en-US"/>
          </a:p>
        </p:txBody>
      </p:sp>
    </p:spTree>
    <p:extLst>
      <p:ext uri="{BB962C8B-B14F-4D97-AF65-F5344CB8AC3E}">
        <p14:creationId xmlns:p14="http://schemas.microsoft.com/office/powerpoint/2010/main" val="2132065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8430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05828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40</a:t>
            </a:fld>
            <a:endParaRPr lang="zh-CN" altLang="en-US"/>
          </a:p>
        </p:txBody>
      </p:sp>
    </p:spTree>
    <p:extLst>
      <p:ext uri="{BB962C8B-B14F-4D97-AF65-F5344CB8AC3E}">
        <p14:creationId xmlns:p14="http://schemas.microsoft.com/office/powerpoint/2010/main" val="3056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数据来源：</a:t>
            </a:r>
            <a:r>
              <a:rPr lang="en-US" altLang="zh-CN" dirty="0" smtClean="0"/>
              <a:t>http://www.top500.org/    EDR</a:t>
            </a:r>
            <a:r>
              <a:rPr lang="zh-CN" altLang="en-US" dirty="0" smtClean="0"/>
              <a:t>： </a:t>
            </a:r>
            <a:r>
              <a:rPr lang="en-US" altLang="zh-CN" dirty="0" smtClean="0"/>
              <a:t>100Gb/s</a:t>
            </a:r>
          </a:p>
        </p:txBody>
      </p:sp>
      <p:sp>
        <p:nvSpPr>
          <p:cNvPr id="4" name="灯片编号占位符 3"/>
          <p:cNvSpPr>
            <a:spLocks noGrp="1"/>
          </p:cNvSpPr>
          <p:nvPr>
            <p:ph type="sldNum" sz="quarter" idx="10"/>
          </p:nvPr>
        </p:nvSpPr>
        <p:spPr/>
        <p:txBody>
          <a:bodyPr/>
          <a:lstStyle/>
          <a:p>
            <a:fld id="{0AA29D1B-E0E9-4E3B-886D-F1E8C25A6781}" type="slidenum">
              <a:rPr lang="zh-CN" altLang="en-US" smtClean="0"/>
              <a:t>12</a:t>
            </a:fld>
            <a:endParaRPr lang="zh-CN" altLang="en-US"/>
          </a:p>
        </p:txBody>
      </p:sp>
    </p:spTree>
    <p:extLst>
      <p:ext uri="{BB962C8B-B14F-4D97-AF65-F5344CB8AC3E}">
        <p14:creationId xmlns:p14="http://schemas.microsoft.com/office/powerpoint/2010/main" val="2311127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CUDA(Compute Unified Device Architecture)</a:t>
            </a:r>
          </a:p>
          <a:p>
            <a:endParaRPr lang="zh-CN" altLang="en-US" dirty="0"/>
          </a:p>
          <a:p>
            <a:endParaRPr lang="zh-CN" altLang="en-US" dirty="0"/>
          </a:p>
        </p:txBody>
      </p:sp>
    </p:spTree>
    <p:extLst>
      <p:ext uri="{BB962C8B-B14F-4D97-AF65-F5344CB8AC3E}">
        <p14:creationId xmlns:p14="http://schemas.microsoft.com/office/powerpoint/2010/main" val="1677141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https://blogs.nvidia.com/blog/category/enterprise/</a:t>
            </a:r>
          </a:p>
          <a:p>
            <a:endParaRPr lang="zh-CN" altLang="en-US"/>
          </a:p>
          <a:p>
            <a:r>
              <a:rPr lang="zh-CN" altLang="en-US"/>
              <a:t>http://server.zdnet.com.cn/server/2016/0406/3075280.shtml?fromrss=rss</a:t>
            </a:r>
          </a:p>
        </p:txBody>
      </p:sp>
    </p:spTree>
    <p:extLst>
      <p:ext uri="{BB962C8B-B14F-4D97-AF65-F5344CB8AC3E}">
        <p14:creationId xmlns:p14="http://schemas.microsoft.com/office/powerpoint/2010/main" val="247225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GPC (Graphics Processing Cluster) </a:t>
            </a:r>
          </a:p>
          <a:p>
            <a:r>
              <a:rPr lang="en-US" altLang="zh-CN"/>
              <a:t>TPC</a:t>
            </a:r>
            <a:r>
              <a:rPr lang="zh-CN" altLang="en-US"/>
              <a:t>（Thread Processing Cluster）  </a:t>
            </a:r>
            <a:r>
              <a:rPr lang="zh-CN" altLang="en-US">
                <a:solidFill>
                  <a:schemeClr val="tx2"/>
                </a:solidFill>
                <a:sym typeface="+mn-ea"/>
              </a:rPr>
              <a:t>GP100核心内建3840个CUDA核心（集成在6个显卡运算丛集中）、240个纹理单元、最高32GB HBM2显存、位宽4096bit。</a:t>
            </a:r>
          </a:p>
          <a:p>
            <a:endParaRPr lang="zh-CN" altLang="en-US">
              <a:solidFill>
                <a:schemeClr val="tx2"/>
              </a:solidFill>
              <a:sym typeface="+mn-ea"/>
            </a:endParaRPr>
          </a:p>
        </p:txBody>
      </p:sp>
    </p:spTree>
    <p:extLst>
      <p:ext uri="{BB962C8B-B14F-4D97-AF65-F5344CB8AC3E}">
        <p14:creationId xmlns:p14="http://schemas.microsoft.com/office/powerpoint/2010/main" val="274560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69309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世界上第一款支持</a:t>
            </a:r>
            <a:r>
              <a:rPr lang="en-US" altLang="zh-CN"/>
              <a:t>HBM2</a:t>
            </a:r>
            <a:r>
              <a:rPr lang="zh-CN" altLang="en-US"/>
              <a:t>的</a:t>
            </a:r>
            <a:r>
              <a:rPr lang="en-US" altLang="zh-CN"/>
              <a:t>GPU</a:t>
            </a:r>
          </a:p>
        </p:txBody>
      </p:sp>
    </p:spTree>
    <p:extLst>
      <p:ext uri="{BB962C8B-B14F-4D97-AF65-F5344CB8AC3E}">
        <p14:creationId xmlns:p14="http://schemas.microsoft.com/office/powerpoint/2010/main" val="4185445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7469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25373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50</a:t>
            </a:fld>
            <a:endParaRPr lang="zh-CN" altLang="en-US"/>
          </a:p>
        </p:txBody>
      </p:sp>
    </p:spTree>
    <p:extLst>
      <p:ext uri="{BB962C8B-B14F-4D97-AF65-F5344CB8AC3E}">
        <p14:creationId xmlns:p14="http://schemas.microsoft.com/office/powerpoint/2010/main" val="256185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51</a:t>
            </a:fld>
            <a:endParaRPr lang="en-US" altLang="zh-CN" sz="1200" dirty="0"/>
          </a:p>
        </p:txBody>
      </p:sp>
      <p:sp>
        <p:nvSpPr>
          <p:cNvPr id="8194" name="Rectangle 2"/>
          <p:cNvSpPr>
            <a:spLocks noGrp="1" noRot="1" noChangeAspect="1" noTextEdit="1"/>
          </p:cNvSpPr>
          <p:nvPr>
            <p:ph type="sldImg"/>
          </p:nvPr>
        </p:nvSpPr>
        <p:spPr/>
      </p:sp>
      <p:sp>
        <p:nvSpPr>
          <p:cNvPr id="8195" name="Rectangle 3"/>
          <p:cNvSpPr>
            <a:spLocks noGrp="1"/>
          </p:cNvSpPr>
          <p:nvPr>
            <p:ph type="body"/>
          </p:nvPr>
        </p:nvSpPr>
        <p:spPr/>
        <p:txBody>
          <a:bodyPr wrap="square" lIns="91440" tIns="45720" rIns="91440" bIns="45720" anchor="t"/>
          <a:lstStyle/>
          <a:p>
            <a:pPr lvl="0" eaLnBrk="1" hangingPunct="1"/>
            <a:r>
              <a:rPr lang="zh-CN" altLang="en-US" b="1" dirty="0"/>
              <a:t>多指令流单数据（</a:t>
            </a:r>
            <a:r>
              <a:rPr lang="en-US" altLang="zh-CN" b="1" dirty="0"/>
              <a:t>MultipleInstructionSingleData</a:t>
            </a:r>
            <a:r>
              <a:rPr lang="zh-CN" altLang="en-US" b="1" dirty="0"/>
              <a:t>）</a:t>
            </a:r>
            <a:r>
              <a:rPr lang="zh-CN" altLang="en-US" dirty="0"/>
              <a:t>计算机。在这种计算机中，各个处理单元组成一个线性阵列，分别执行不同的指令流，而同一个数据流则顺次通过这个阵列中的各个处理单元。这种系统结构只适用于某些特定的算法。 </a:t>
            </a:r>
          </a:p>
        </p:txBody>
      </p:sp>
    </p:spTree>
    <p:extLst>
      <p:ext uri="{BB962C8B-B14F-4D97-AF65-F5344CB8AC3E}">
        <p14:creationId xmlns:p14="http://schemas.microsoft.com/office/powerpoint/2010/main" val="2322488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8240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6358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58</a:t>
            </a:fld>
            <a:endParaRPr lang="en-US" altLang="zh-CN" sz="1200" dirty="0"/>
          </a:p>
        </p:txBody>
      </p:sp>
      <p:sp>
        <p:nvSpPr>
          <p:cNvPr id="16386" name="Rectangle 2"/>
          <p:cNvSpPr>
            <a:spLocks noGrp="1" noRot="1" noChangeAspect="1" noTextEdit="1"/>
          </p:cNvSpPr>
          <p:nvPr>
            <p:ph type="sldImg"/>
          </p:nvPr>
        </p:nvSpPr>
        <p:spPr/>
      </p:sp>
      <p:sp>
        <p:nvSpPr>
          <p:cNvPr id="16387" name="Rectangle 3"/>
          <p:cNvSpPr>
            <a:spLocks noGrp="1"/>
          </p:cNvSpPr>
          <p:nvPr>
            <p:ph type="body"/>
          </p:nvPr>
        </p:nvSpPr>
        <p:spPr/>
        <p:txBody>
          <a:bodyPr wrap="square" lIns="91440" tIns="45720" rIns="91440" bIns="45720" anchor="t"/>
          <a:lstStyle/>
          <a:p>
            <a:pPr lvl="0" eaLnBrk="1" hangingPunct="1"/>
            <a:r>
              <a:rPr lang="en-US" altLang="zh-CN" dirty="0"/>
              <a:t>MPP (Massively Parallel Processing)</a:t>
            </a:r>
            <a:r>
              <a:rPr lang="zh-CN" altLang="en-US" dirty="0"/>
              <a:t>，大规模并行处理系统，这样的系统是由许多松耦合的处理单元组成的，要注意的是这里指的是处理单元而不是处理器。每个单元内的</a:t>
            </a:r>
            <a:r>
              <a:rPr lang="en-US" altLang="zh-CN" dirty="0"/>
              <a:t>CPU</a:t>
            </a:r>
            <a:r>
              <a:rPr lang="zh-CN" altLang="en-US" dirty="0"/>
              <a:t>都有自己私有的资源，如总线，内存，硬盘等。在每个单元内都有操作系统和管理数据库的实例复本。这种结构最大的特点在于不共享资源。</a:t>
            </a:r>
          </a:p>
          <a:p>
            <a:pPr lvl="0" eaLnBrk="1" hangingPunct="1"/>
            <a:r>
              <a:rPr lang="zh-CN" altLang="en-US" dirty="0"/>
              <a:t>从体系结构上讲，</a:t>
            </a:r>
            <a:r>
              <a:rPr lang="en-US" altLang="zh-CN" dirty="0"/>
              <a:t>COW</a:t>
            </a:r>
            <a:r>
              <a:rPr lang="zh-CN" altLang="en-US" dirty="0"/>
              <a:t>和</a:t>
            </a:r>
            <a:r>
              <a:rPr lang="en-US" altLang="zh-CN" dirty="0"/>
              <a:t>MPP</a:t>
            </a:r>
            <a:r>
              <a:rPr lang="zh-CN" altLang="en-US" dirty="0"/>
              <a:t>相比，有两个不同点：一、</a:t>
            </a:r>
            <a:r>
              <a:rPr lang="en-US" altLang="zh-CN" dirty="0"/>
              <a:t>COW</a:t>
            </a:r>
            <a:r>
              <a:rPr lang="zh-CN" altLang="en-US" dirty="0"/>
              <a:t>的结点是更完整的计算机，计算机可以是同构也可以是异构。结点都有自己的磁盘，驻留有自己的操作系统；并且，一般都有一定的自主性，结点计算机脱离</a:t>
            </a:r>
            <a:r>
              <a:rPr lang="en-US" altLang="zh-CN" dirty="0"/>
              <a:t>COW</a:t>
            </a:r>
            <a:r>
              <a:rPr lang="zh-CN" altLang="en-US" dirty="0"/>
              <a:t>照样能运行 </a:t>
            </a:r>
          </a:p>
        </p:txBody>
      </p:sp>
    </p:spTree>
    <p:extLst>
      <p:ext uri="{BB962C8B-B14F-4D97-AF65-F5344CB8AC3E}">
        <p14:creationId xmlns:p14="http://schemas.microsoft.com/office/powerpoint/2010/main" val="538173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59</a:t>
            </a:fld>
            <a:endParaRPr lang="en-US" altLang="zh-CN" sz="1200" dirty="0"/>
          </a:p>
        </p:txBody>
      </p:sp>
      <p:sp>
        <p:nvSpPr>
          <p:cNvPr id="18434" name="Rectangle 2"/>
          <p:cNvSpPr>
            <a:spLocks noGrp="1" noRot="1" noChangeAspect="1" noTextEdit="1"/>
          </p:cNvSpPr>
          <p:nvPr>
            <p:ph type="sldImg"/>
          </p:nvPr>
        </p:nvSpPr>
        <p:spPr/>
      </p:sp>
      <p:sp>
        <p:nvSpPr>
          <p:cNvPr id="18435" name="Rectangle 3"/>
          <p:cNvSpPr>
            <a:spLocks noGrp="1"/>
          </p:cNvSpPr>
          <p:nvPr>
            <p:ph type="body"/>
          </p:nvPr>
        </p:nvSpPr>
        <p:spPr>
          <a:xfrm>
            <a:off x="685800" y="4343400"/>
            <a:ext cx="5486400" cy="4114800"/>
          </a:xfrm>
        </p:spPr>
        <p:txBody>
          <a:bodyPr wrap="square" lIns="91440" tIns="45720" rIns="91440" bIns="45720" anchor="t"/>
          <a:lstStyle/>
          <a:p>
            <a:pPr lvl="0" eaLnBrk="1" hangingPunct="1">
              <a:buFont typeface="Wingdings" panose="05000000000000000000" pitchFamily="2" charset="2"/>
              <a:buChar char="§"/>
            </a:pPr>
            <a:r>
              <a:rPr lang="zh-CN" altLang="en-US" dirty="0"/>
              <a:t>物理存储器被所有处理器均匀共享</a:t>
            </a:r>
          </a:p>
          <a:p>
            <a:pPr lvl="0" eaLnBrk="1" hangingPunct="1">
              <a:buFont typeface="Wingdings" panose="05000000000000000000" pitchFamily="2" charset="2"/>
              <a:buChar char="§"/>
            </a:pPr>
            <a:r>
              <a:rPr lang="zh-CN" altLang="en-US" dirty="0"/>
              <a:t>所有处理器访问任何存储字需相同的时间</a:t>
            </a:r>
          </a:p>
          <a:p>
            <a:pPr lvl="0" eaLnBrk="1" hangingPunct="1">
              <a:buFont typeface="Wingdings" panose="05000000000000000000" pitchFamily="2" charset="2"/>
              <a:buChar char="§"/>
            </a:pPr>
            <a:r>
              <a:rPr lang="zh-CN" altLang="en-US" dirty="0"/>
              <a:t>每台处理器可带私有高速缓存</a:t>
            </a:r>
          </a:p>
          <a:p>
            <a:pPr lvl="0" eaLnBrk="1" hangingPunct="1">
              <a:buFont typeface="Wingdings" panose="05000000000000000000" pitchFamily="2" charset="2"/>
              <a:buChar char="§"/>
            </a:pPr>
            <a:r>
              <a:rPr lang="zh-CN" altLang="en-US" dirty="0"/>
              <a:t>外围设备也可以一定形式共享</a:t>
            </a:r>
          </a:p>
          <a:p>
            <a:pPr lvl="0" algn="just" eaLnBrk="1" hangingPunct="1">
              <a:buFont typeface="Wingdings" panose="05000000000000000000" pitchFamily="2" charset="2"/>
              <a:buChar char="§"/>
            </a:pPr>
            <a:r>
              <a:rPr lang="zh-CN" altLang="en-US" dirty="0"/>
              <a:t>这种系统由于高度共享资源而被称为紧耦合系统 </a:t>
            </a:r>
            <a:r>
              <a:rPr lang="en-US" altLang="zh-CN" dirty="0"/>
              <a:t>(Tightly Coupled System)</a:t>
            </a:r>
            <a:r>
              <a:rPr lang="zh-CN" altLang="en-US" dirty="0"/>
              <a:t>。</a:t>
            </a:r>
          </a:p>
          <a:p>
            <a:pPr lvl="0" algn="just" eaLnBrk="1" hangingPunct="1">
              <a:buFont typeface="Wingdings" panose="05000000000000000000" pitchFamily="2" charset="2"/>
              <a:buChar char="§"/>
            </a:pPr>
            <a:r>
              <a:rPr lang="zh-CN" altLang="en-US" dirty="0"/>
              <a:t>当所有的处理器都能等同地访问所有</a:t>
            </a:r>
            <a:r>
              <a:rPr lang="en-US" altLang="zh-CN" dirty="0"/>
              <a:t>I/O</a:t>
            </a:r>
            <a:r>
              <a:rPr lang="zh-CN" altLang="en-US" dirty="0"/>
              <a:t>设备、能同样地运行程序时称为</a:t>
            </a:r>
            <a:r>
              <a:rPr lang="zh-CN" altLang="en-US" dirty="0">
                <a:solidFill>
                  <a:srgbClr val="00CCFF"/>
                </a:solidFill>
              </a:rPr>
              <a:t>对称多处理机</a:t>
            </a:r>
            <a:r>
              <a:rPr lang="en-US" altLang="zh-CN" dirty="0">
                <a:solidFill>
                  <a:srgbClr val="00CCFF"/>
                </a:solidFill>
              </a:rPr>
              <a:t>(SMP)</a:t>
            </a:r>
            <a:r>
              <a:rPr lang="zh-CN" altLang="en-US" dirty="0">
                <a:solidFill>
                  <a:srgbClr val="00CCFF"/>
                </a:solidFill>
              </a:rPr>
              <a:t>。</a:t>
            </a:r>
          </a:p>
        </p:txBody>
      </p:sp>
    </p:spTree>
    <p:extLst>
      <p:ext uri="{BB962C8B-B14F-4D97-AF65-F5344CB8AC3E}">
        <p14:creationId xmlns:p14="http://schemas.microsoft.com/office/powerpoint/2010/main" val="3477477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60</a:t>
            </a:fld>
            <a:endParaRPr lang="en-US" altLang="zh-CN" sz="1200" dirty="0"/>
          </a:p>
        </p:txBody>
      </p:sp>
      <p:sp>
        <p:nvSpPr>
          <p:cNvPr id="20482" name="Rectangle 2"/>
          <p:cNvSpPr>
            <a:spLocks noGrp="1" noRot="1" noChangeAspect="1" noTextEdit="1"/>
          </p:cNvSpPr>
          <p:nvPr>
            <p:ph type="sldImg"/>
          </p:nvPr>
        </p:nvSpPr>
        <p:spPr/>
      </p:sp>
      <p:sp>
        <p:nvSpPr>
          <p:cNvPr id="20483" name="Rectangle 3"/>
          <p:cNvSpPr>
            <a:spLocks noGrp="1"/>
          </p:cNvSpPr>
          <p:nvPr>
            <p:ph type="body"/>
          </p:nvPr>
        </p:nvSpPr>
        <p:spPr>
          <a:xfrm>
            <a:off x="685800" y="4343400"/>
            <a:ext cx="5486400" cy="4114800"/>
          </a:xfrm>
        </p:spPr>
        <p:txBody>
          <a:bodyPr wrap="square" lIns="91440" tIns="45720" rIns="91440" bIns="45720" anchor="t"/>
          <a:lstStyle/>
          <a:p>
            <a:pPr lvl="0" algn="just" eaLnBrk="1" hangingPunct="1">
              <a:buFont typeface="Wingdings" panose="05000000000000000000" pitchFamily="2" charset="2"/>
              <a:buChar char="§"/>
            </a:pPr>
            <a:r>
              <a:rPr lang="zh-CN" altLang="en-US" dirty="0"/>
              <a:t>被共享的存储器在物理上是分布在所有的处理器中的，其所有本地存储器的集合就组成了全局地址空间。</a:t>
            </a:r>
          </a:p>
          <a:p>
            <a:pPr lvl="0" algn="just" eaLnBrk="1" hangingPunct="1">
              <a:buFont typeface="Wingdings" panose="05000000000000000000" pitchFamily="2" charset="2"/>
              <a:buChar char="§"/>
            </a:pPr>
            <a:r>
              <a:rPr lang="zh-CN" altLang="en-US" dirty="0"/>
              <a:t>处理器访问存储器的时间是不一样的：访问本地存储器</a:t>
            </a:r>
            <a:r>
              <a:rPr lang="en-US" altLang="zh-CN" dirty="0"/>
              <a:t>LM</a:t>
            </a:r>
            <a:r>
              <a:rPr lang="zh-CN" altLang="en-US" dirty="0"/>
              <a:t>或群内共享存储器</a:t>
            </a:r>
            <a:r>
              <a:rPr lang="en-US" altLang="zh-CN" dirty="0"/>
              <a:t>CSM</a:t>
            </a:r>
            <a:r>
              <a:rPr lang="zh-CN" altLang="en-US" dirty="0"/>
              <a:t>较快，而访问远程存储器或全局共享存储器</a:t>
            </a:r>
            <a:r>
              <a:rPr lang="en-US" altLang="zh-CN" dirty="0"/>
              <a:t>GSM</a:t>
            </a:r>
            <a:r>
              <a:rPr lang="zh-CN" altLang="en-US" dirty="0"/>
              <a:t>较慢。</a:t>
            </a:r>
          </a:p>
          <a:p>
            <a:pPr lvl="0" algn="just" eaLnBrk="1" hangingPunct="1">
              <a:buFont typeface="Wingdings" panose="05000000000000000000" pitchFamily="2" charset="2"/>
              <a:buChar char="§"/>
            </a:pPr>
            <a:r>
              <a:rPr lang="zh-CN" altLang="en-US" dirty="0"/>
              <a:t>每台处理器照例可带私有高速缓存，且外设也可以某种形式共享。</a:t>
            </a:r>
          </a:p>
        </p:txBody>
      </p:sp>
    </p:spTree>
    <p:extLst>
      <p:ext uri="{BB962C8B-B14F-4D97-AF65-F5344CB8AC3E}">
        <p14:creationId xmlns:p14="http://schemas.microsoft.com/office/powerpoint/2010/main" val="4048792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61</a:t>
            </a:fld>
            <a:endParaRPr lang="en-US" altLang="zh-CN" sz="1200" dirty="0"/>
          </a:p>
        </p:txBody>
      </p:sp>
      <p:sp>
        <p:nvSpPr>
          <p:cNvPr id="22530" name="Rectangle 2"/>
          <p:cNvSpPr>
            <a:spLocks noGrp="1" noRot="1" noChangeAspect="1" noTextEdit="1"/>
          </p:cNvSpPr>
          <p:nvPr>
            <p:ph type="sldImg"/>
          </p:nvPr>
        </p:nvSpPr>
        <p:spPr/>
      </p:sp>
      <p:sp>
        <p:nvSpPr>
          <p:cNvPr id="22531" name="Rectangle 3"/>
          <p:cNvSpPr>
            <a:spLocks noGrp="1"/>
          </p:cNvSpPr>
          <p:nvPr>
            <p:ph type="body"/>
          </p:nvPr>
        </p:nvSpPr>
        <p:spPr>
          <a:xfrm>
            <a:off x="685800" y="4343400"/>
            <a:ext cx="5486400" cy="4114800"/>
          </a:xfrm>
        </p:spPr>
        <p:txBody>
          <a:bodyPr wrap="square" lIns="91440" tIns="45720" rIns="91440" bIns="45720" anchor="t"/>
          <a:lstStyle/>
          <a:p>
            <a:pPr lvl="0" algn="just" eaLnBrk="1" hangingPunct="1">
              <a:buFont typeface="Wingdings" panose="05000000000000000000" pitchFamily="2" charset="2"/>
              <a:buChar char="§"/>
            </a:pPr>
            <a:endParaRPr lang="zh-CN" altLang="en-US" dirty="0"/>
          </a:p>
        </p:txBody>
      </p:sp>
    </p:spTree>
    <p:extLst>
      <p:ext uri="{BB962C8B-B14F-4D97-AF65-F5344CB8AC3E}">
        <p14:creationId xmlns:p14="http://schemas.microsoft.com/office/powerpoint/2010/main" val="3114731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200" dirty="0"/>
              <a:t>62</a:t>
            </a:fld>
            <a:endParaRPr lang="en-US" altLang="zh-CN" sz="1200" dirty="0"/>
          </a:p>
        </p:txBody>
      </p:sp>
      <p:sp>
        <p:nvSpPr>
          <p:cNvPr id="24578" name="Rectangle 2"/>
          <p:cNvSpPr>
            <a:spLocks noGrp="1" noRot="1" noChangeAspect="1" noTextEdit="1"/>
          </p:cNvSpPr>
          <p:nvPr>
            <p:ph type="sldImg"/>
          </p:nvPr>
        </p:nvSpPr>
        <p:spPr/>
      </p:sp>
      <p:sp>
        <p:nvSpPr>
          <p:cNvPr id="24579" name="Rectangle 3"/>
          <p:cNvSpPr>
            <a:spLocks noGrp="1"/>
          </p:cNvSpPr>
          <p:nvPr>
            <p:ph type="body"/>
          </p:nvPr>
        </p:nvSpPr>
        <p:spPr>
          <a:xfrm>
            <a:off x="685800" y="4343400"/>
            <a:ext cx="5486400" cy="4114800"/>
          </a:xfrm>
        </p:spPr>
        <p:txBody>
          <a:bodyPr wrap="square" lIns="91440" tIns="45720" rIns="91440" bIns="45720" anchor="t"/>
          <a:lstStyle/>
          <a:p>
            <a:pPr lvl="0" eaLnBrk="1" hangingPunct="1">
              <a:buFont typeface="Wingdings" panose="05000000000000000000" pitchFamily="2" charset="2"/>
              <a:buChar char="§"/>
            </a:pPr>
            <a:r>
              <a:rPr lang="zh-CN" altLang="en-US" dirty="0"/>
              <a:t>所有存储器均是私有的。基于消息传递的多计算机系统为一</a:t>
            </a:r>
            <a:r>
              <a:rPr lang="en-US" altLang="zh-CN" dirty="0"/>
              <a:t>NORMA</a:t>
            </a:r>
            <a:r>
              <a:rPr lang="zh-CN" altLang="en-US" dirty="0"/>
              <a:t>系统，各个计算机结点通过消息传递互连网络连接而成，每个结点都是一台由处理器和</a:t>
            </a:r>
            <a:r>
              <a:rPr lang="en-US" altLang="zh-CN" dirty="0"/>
              <a:t>/</a:t>
            </a:r>
            <a:r>
              <a:rPr lang="zh-CN" altLang="en-US" dirty="0"/>
              <a:t>或</a:t>
            </a:r>
            <a:r>
              <a:rPr lang="en-US" altLang="zh-CN" dirty="0"/>
              <a:t>I/O</a:t>
            </a:r>
            <a:r>
              <a:rPr lang="zh-CN" altLang="en-US" dirty="0"/>
              <a:t>外设组成的自治计算机。</a:t>
            </a:r>
          </a:p>
        </p:txBody>
      </p:sp>
    </p:spTree>
    <p:extLst>
      <p:ext uri="{BB962C8B-B14F-4D97-AF65-F5344CB8AC3E}">
        <p14:creationId xmlns:p14="http://schemas.microsoft.com/office/powerpoint/2010/main" val="2107992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p:sp>
      <p:sp>
        <p:nvSpPr>
          <p:cNvPr id="17410" name="备注占位符 2"/>
          <p:cNvSpPr>
            <a:spLocks noGrp="1"/>
          </p:cNvSpPr>
          <p:nvPr>
            <p:ph type="body"/>
          </p:nvPr>
        </p:nvSpPr>
        <p:spPr/>
        <p:txBody>
          <a:bodyPr wrap="square" lIns="91440" tIns="45720" rIns="91440" bIns="45720" anchor="t"/>
          <a:lstStyle/>
          <a:p>
            <a:pPr lvl="0"/>
            <a:endParaRPr lang="zh-CN" altLang="en-US" dirty="0"/>
          </a:p>
        </p:txBody>
      </p:sp>
      <p:sp>
        <p:nvSpPr>
          <p:cNvPr id="17411"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eaLnBrk="1" hangingPunct="1"/>
            <a:fld id="{9A0DB2DC-4C9A-4742-B13C-FB6460FD3503}" type="slidenum">
              <a:rPr lang="en-US" altLang="zh-CN" sz="1200" dirty="0"/>
              <a:t>75</a:t>
            </a:fld>
            <a:endParaRPr lang="en-US" altLang="zh-CN" sz="1200" dirty="0"/>
          </a:p>
        </p:txBody>
      </p:sp>
    </p:spTree>
    <p:extLst>
      <p:ext uri="{BB962C8B-B14F-4D97-AF65-F5344CB8AC3E}">
        <p14:creationId xmlns:p14="http://schemas.microsoft.com/office/powerpoint/2010/main" val="414645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TextEdit="1"/>
          </p:cNvSpPr>
          <p:nvPr>
            <p:ph type="sldImg"/>
          </p:nvPr>
        </p:nvSpPr>
        <p:spPr/>
      </p:sp>
      <p:sp>
        <p:nvSpPr>
          <p:cNvPr id="22530" name="备注占位符 2"/>
          <p:cNvSpPr>
            <a:spLocks noGrp="1"/>
          </p:cNvSpPr>
          <p:nvPr>
            <p:ph type="body"/>
          </p:nvPr>
        </p:nvSpPr>
        <p:spPr/>
        <p:txBody>
          <a:bodyPr wrap="square" lIns="91440" tIns="45720" rIns="91440" bIns="45720" anchor="t"/>
          <a:lstStyle/>
          <a:p>
            <a:pPr lvl="0"/>
            <a:r>
              <a:rPr lang="en-US" altLang="zh-CN" dirty="0"/>
              <a:t>(2r-1)(r-1)+(r-1)</a:t>
            </a:r>
            <a:endParaRPr lang="zh-CN" altLang="en-US" dirty="0"/>
          </a:p>
        </p:txBody>
      </p:sp>
      <p:sp>
        <p:nvSpPr>
          <p:cNvPr id="22531"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eaLnBrk="1" hangingPunct="1"/>
            <a:fld id="{9A0DB2DC-4C9A-4742-B13C-FB6460FD3503}" type="slidenum">
              <a:rPr lang="en-US" altLang="zh-CN" sz="1200" dirty="0"/>
              <a:t>79</a:t>
            </a:fld>
            <a:endParaRPr lang="en-US" altLang="zh-CN" sz="1200" dirty="0"/>
          </a:p>
        </p:txBody>
      </p:sp>
    </p:spTree>
    <p:extLst>
      <p:ext uri="{BB962C8B-B14F-4D97-AF65-F5344CB8AC3E}">
        <p14:creationId xmlns:p14="http://schemas.microsoft.com/office/powerpoint/2010/main" val="2797933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p:sp>
      <p:sp>
        <p:nvSpPr>
          <p:cNvPr id="30722" name="备注占位符 2"/>
          <p:cNvSpPr>
            <a:spLocks noGrp="1"/>
          </p:cNvSpPr>
          <p:nvPr>
            <p:ph type="body"/>
          </p:nvPr>
        </p:nvSpPr>
        <p:spPr/>
        <p:txBody>
          <a:bodyPr wrap="square" lIns="91440" tIns="45720" rIns="91440" bIns="45720" anchor="t"/>
          <a:lstStyle/>
          <a:p>
            <a:pPr lvl="0"/>
            <a:endParaRPr lang="zh-CN" altLang="en-US" dirty="0"/>
          </a:p>
        </p:txBody>
      </p:sp>
      <p:sp>
        <p:nvSpPr>
          <p:cNvPr id="30723" name="灯片编号占位符 3"/>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eaLnBrk="1" hangingPunct="1"/>
            <a:fld id="{9A0DB2DC-4C9A-4742-B13C-FB6460FD3503}" type="slidenum">
              <a:rPr lang="en-US" altLang="zh-CN" sz="1200" dirty="0"/>
              <a:t>85</a:t>
            </a:fld>
            <a:endParaRPr lang="en-US" altLang="zh-CN" sz="1200" dirty="0"/>
          </a:p>
        </p:txBody>
      </p:sp>
    </p:spTree>
    <p:extLst>
      <p:ext uri="{BB962C8B-B14F-4D97-AF65-F5344CB8AC3E}">
        <p14:creationId xmlns:p14="http://schemas.microsoft.com/office/powerpoint/2010/main" val="1451871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4673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3581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数据来源：</a:t>
            </a:r>
            <a:r>
              <a:rPr lang="en-US" altLang="zh-CN" dirty="0" smtClean="0"/>
              <a:t>http://www.top500.org/    EDR</a:t>
            </a:r>
            <a:r>
              <a:rPr lang="zh-CN" altLang="en-US" dirty="0" smtClean="0"/>
              <a:t>： </a:t>
            </a:r>
            <a:r>
              <a:rPr lang="en-US" altLang="zh-CN" dirty="0" smtClean="0"/>
              <a:t>100Gb/s</a:t>
            </a:r>
          </a:p>
        </p:txBody>
      </p:sp>
      <p:sp>
        <p:nvSpPr>
          <p:cNvPr id="4" name="灯片编号占位符 3"/>
          <p:cNvSpPr>
            <a:spLocks noGrp="1"/>
          </p:cNvSpPr>
          <p:nvPr>
            <p:ph type="sldNum" sz="quarter" idx="10"/>
          </p:nvPr>
        </p:nvSpPr>
        <p:spPr/>
        <p:txBody>
          <a:bodyPr/>
          <a:lstStyle/>
          <a:p>
            <a:fld id="{0AA29D1B-E0E9-4E3B-886D-F1E8C25A6781}" type="slidenum">
              <a:rPr lang="zh-CN" altLang="en-US" smtClean="0"/>
              <a:t>14</a:t>
            </a:fld>
            <a:endParaRPr lang="zh-CN" altLang="en-US"/>
          </a:p>
        </p:txBody>
      </p:sp>
    </p:spTree>
    <p:extLst>
      <p:ext uri="{BB962C8B-B14F-4D97-AF65-F5344CB8AC3E}">
        <p14:creationId xmlns:p14="http://schemas.microsoft.com/office/powerpoint/2010/main" val="273523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5352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2898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System Share</a:t>
            </a:r>
            <a:r>
              <a:rPr lang="zh-CN" altLang="en-US" dirty="0" smtClean="0"/>
              <a:t>表示</a:t>
            </a:r>
            <a:r>
              <a:rPr lang="en-US" altLang="zh-CN" dirty="0" smtClean="0"/>
              <a:t>TOP500</a:t>
            </a:r>
            <a:r>
              <a:rPr lang="zh-CN" altLang="en-US" dirty="0" smtClean="0"/>
              <a:t>中各种体系结构的系统个数所占的份额</a:t>
            </a:r>
            <a:endParaRPr lang="en-US" altLang="zh-CN" dirty="0" smtClean="0"/>
          </a:p>
          <a:p>
            <a:r>
              <a:rPr lang="en-US" altLang="zh-CN" dirty="0" smtClean="0"/>
              <a:t>Performance</a:t>
            </a:r>
            <a:r>
              <a:rPr lang="en-US" altLang="zh-CN" baseline="0" dirty="0" smtClean="0"/>
              <a:t> Share</a:t>
            </a:r>
            <a:r>
              <a:rPr lang="zh-CN" altLang="en-US" baseline="0" dirty="0" smtClean="0"/>
              <a:t>表示</a:t>
            </a:r>
            <a:r>
              <a:rPr lang="en-US" altLang="zh-CN" dirty="0" smtClean="0"/>
              <a:t>TOP500</a:t>
            </a:r>
            <a:r>
              <a:rPr lang="zh-CN" altLang="en-US" dirty="0" smtClean="0"/>
              <a:t>中各种体系结构的系统性能（计算能力）所占的份额</a:t>
            </a:r>
          </a:p>
          <a:p>
            <a:endParaRPr lang="zh-CN" altLang="en-US" dirty="0"/>
          </a:p>
          <a:p>
            <a:r>
              <a:rPr lang="zh-CN" altLang="en-US" dirty="0"/>
              <a:t>集群系统通常指节点处理器个数在</a:t>
            </a:r>
            <a:r>
              <a:rPr lang="en-US" altLang="zh-CN" dirty="0"/>
              <a:t>16</a:t>
            </a:r>
            <a:r>
              <a:rPr lang="zh-CN" altLang="en-US" dirty="0"/>
              <a:t>以下的系统；星群系统指处理器个数在</a:t>
            </a:r>
            <a:r>
              <a:rPr lang="en-US" altLang="zh-CN" dirty="0"/>
              <a:t>16</a:t>
            </a:r>
            <a:r>
              <a:rPr lang="zh-CN" altLang="en-US" dirty="0"/>
              <a:t>以上的系统。</a:t>
            </a:r>
          </a:p>
        </p:txBody>
      </p:sp>
      <p:sp>
        <p:nvSpPr>
          <p:cNvPr id="4" name="灯片编号占位符 3"/>
          <p:cNvSpPr>
            <a:spLocks noGrp="1"/>
          </p:cNvSpPr>
          <p:nvPr>
            <p:ph type="sldNum" sz="quarter" idx="10"/>
          </p:nvPr>
        </p:nvSpPr>
        <p:spPr/>
        <p:txBody>
          <a:bodyPr/>
          <a:lstStyle/>
          <a:p>
            <a:fld id="{0AA29D1B-E0E9-4E3B-886D-F1E8C25A6781}" type="slidenum">
              <a:rPr lang="zh-CN" altLang="en-US" smtClean="0"/>
              <a:t>25</a:t>
            </a:fld>
            <a:endParaRPr lang="zh-CN" altLang="en-US"/>
          </a:p>
        </p:txBody>
      </p:sp>
    </p:spTree>
    <p:extLst>
      <p:ext uri="{BB962C8B-B14F-4D97-AF65-F5344CB8AC3E}">
        <p14:creationId xmlns:p14="http://schemas.microsoft.com/office/powerpoint/2010/main" val="2011115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A29D1B-E0E9-4E3B-886D-F1E8C25A6781}" type="slidenum">
              <a:rPr lang="zh-CN" altLang="en-US" smtClean="0"/>
              <a:t>26</a:t>
            </a:fld>
            <a:endParaRPr lang="zh-CN" altLang="en-US"/>
          </a:p>
        </p:txBody>
      </p:sp>
    </p:spTree>
    <p:extLst>
      <p:ext uri="{BB962C8B-B14F-4D97-AF65-F5344CB8AC3E}">
        <p14:creationId xmlns:p14="http://schemas.microsoft.com/office/powerpoint/2010/main" val="23105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97391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descr="西瓜大.jpg"/>
          <p:cNvPicPr>
            <a:picLocks noChangeAspect="1"/>
          </p:cNvPicPr>
          <p:nvPr userDrawn="1"/>
        </p:nvPicPr>
        <p:blipFill>
          <a:blip r:embed="rId2"/>
          <a:stretch>
            <a:fillRect/>
          </a:stretch>
        </p:blipFill>
        <p:spPr>
          <a:xfrm>
            <a:off x="0" y="0"/>
            <a:ext cx="9144000" cy="6858000"/>
          </a:xfrm>
          <a:prstGeom prst="rect">
            <a:avLst/>
          </a:prstGeom>
        </p:spPr>
      </p:pic>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33046" y="233364"/>
            <a:ext cx="1348154" cy="5286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990601"/>
            <a:ext cx="3853962" cy="29321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80439" y="990601"/>
            <a:ext cx="3853962" cy="13890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80439" y="2532063"/>
            <a:ext cx="3853962" cy="13906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6" name="Rectangle 7"/>
          <p:cNvSpPr>
            <a:spLocks noGrp="1" noChangeArrowheads="1"/>
          </p:cNvSpPr>
          <p:nvPr>
            <p:ph type="ftr" sz="quarter" idx="11"/>
          </p:nvPr>
        </p:nvSpPr>
        <p:spPr>
          <a:xfrm>
            <a:off x="3124200" y="6248400"/>
            <a:ext cx="2895600" cy="457200"/>
          </a:xfrm>
        </p:spPr>
        <p:txBody>
          <a:bodyPr/>
          <a:lstStyle>
            <a:lvl1pPr>
              <a:defRPr>
                <a:solidFill>
                  <a:schemeClr val="tx2"/>
                </a:solidFill>
              </a:defRPr>
            </a:lvl1pPr>
          </a:lstStyle>
          <a:p>
            <a:pPr>
              <a:defRPr/>
            </a:pPr>
            <a:endParaRPr lang="en-US" altLang="zh-CN"/>
          </a:p>
        </p:txBody>
      </p:sp>
      <p:sp>
        <p:nvSpPr>
          <p:cNvPr id="7" name="Rectangle 8"/>
          <p:cNvSpPr>
            <a:spLocks noGrp="1" noChangeArrowheads="1"/>
          </p:cNvSpPr>
          <p:nvPr>
            <p:ph type="sldNum" sz="quarter" idx="12"/>
          </p:nvPr>
        </p:nvSpPr>
        <p:spPr>
          <a:xfrm>
            <a:off x="6553200" y="6248400"/>
            <a:ext cx="1905000" cy="457200"/>
          </a:xfrm>
        </p:spPr>
        <p:txBody>
          <a:bodyPr/>
          <a:lstStyle>
            <a:lvl1pPr>
              <a:defRPr/>
            </a:lvl1pPr>
          </a:lstStyle>
          <a:p>
            <a:pPr>
              <a:defRPr/>
            </a:pPr>
            <a:fld id="{3FC70F3C-BCA6-4343-9C0A-0699C09C0AD6}"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normAutofit/>
          </a:bodyPr>
          <a:lstStyle/>
          <a:p>
            <a:pPr lvl="0"/>
            <a:endParaRPr lang="zh-CN" altLang="en-US" noProof="0" smtClean="0"/>
          </a:p>
        </p:txBody>
      </p:sp>
      <p:sp>
        <p:nvSpPr>
          <p:cNvPr id="4" name="Rectangle 6"/>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Rectangle 7"/>
          <p:cNvSpPr>
            <a:spLocks noGrp="1" noChangeArrowheads="1"/>
          </p:cNvSpPr>
          <p:nvPr>
            <p:ph type="ftr" sz="quarter" idx="11"/>
          </p:nvPr>
        </p:nvSpPr>
        <p:spPr>
          <a:xfrm>
            <a:off x="3124200" y="6248400"/>
            <a:ext cx="2895600" cy="457200"/>
          </a:xfrm>
        </p:spPr>
        <p:txBody>
          <a:bodyPr/>
          <a:lstStyle>
            <a:lvl1pPr>
              <a:defRPr>
                <a:solidFill>
                  <a:schemeClr val="tx2"/>
                </a:solidFill>
              </a:defRPr>
            </a:lvl1pPr>
          </a:lstStyle>
          <a:p>
            <a:pPr>
              <a:defRPr/>
            </a:pPr>
            <a:endParaRPr lang="en-US" altLang="zh-CN"/>
          </a:p>
        </p:txBody>
      </p:sp>
      <p:sp>
        <p:nvSpPr>
          <p:cNvPr id="6" name="Rectangle 8"/>
          <p:cNvSpPr>
            <a:spLocks noGrp="1" noChangeArrowheads="1"/>
          </p:cNvSpPr>
          <p:nvPr>
            <p:ph type="sldNum" sz="quarter" idx="12"/>
          </p:nvPr>
        </p:nvSpPr>
        <p:spPr>
          <a:xfrm>
            <a:off x="6553200" y="6248400"/>
            <a:ext cx="1905000" cy="457200"/>
          </a:xfrm>
        </p:spPr>
        <p:txBody>
          <a:bodyPr/>
          <a:lstStyle>
            <a:lvl1pPr>
              <a:defRPr/>
            </a:lvl1pPr>
          </a:lstStyle>
          <a:p>
            <a:pPr>
              <a:defRPr/>
            </a:pPr>
            <a:fld id="{11D17499-8E09-42F6-BA08-7A1B1C6E8CB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50" name="图片 6" descr="西瓜大.jpg"/>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base"/>
            <a:r>
              <a:rPr lang="zh-CN" altLang="en-US" strike="noStrike" noProof="1" smtClean="0"/>
              <a:t>单击此处编辑母版副标题样式</a:t>
            </a:r>
            <a:endParaRPr lang="zh-CN" altLang="en-US" strike="noStrike" noProof="1"/>
          </a:p>
        </p:txBody>
      </p:sp>
      <p:sp>
        <p:nvSpPr>
          <p:cNvPr id="8"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defRPr/>
            </a:pPr>
            <a:fld id="{DB87FBF3-514C-4C50-80C8-4882BC00CFC9}"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p>
            <a:pPr algn="r" fontAlgn="base"/>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latin typeface="Calibri" panose="020F050202020403020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074" name="图片 6" descr="17-1.jpg"/>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2" name="标题 1"/>
          <p:cNvSpPr>
            <a:spLocks noGrp="1"/>
          </p:cNvSpPr>
          <p:nvPr>
            <p:ph type="title"/>
          </p:nvPr>
        </p:nvSpPr>
        <p:spPr>
          <a:xfrm>
            <a:off x="214282" y="500042"/>
            <a:ext cx="8715436" cy="714380"/>
          </a:xfrm>
        </p:spPr>
        <p:txBody>
          <a:bodyPr>
            <a:normAutofit/>
          </a:bodyPr>
          <a:lstStyle>
            <a:lvl1pPr>
              <a:defRPr sz="4000" b="1">
                <a:solidFill>
                  <a:srgbClr val="002060"/>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214282" y="1357298"/>
            <a:ext cx="8715436" cy="4857784"/>
          </a:xfrm>
        </p:spPr>
        <p:txBody>
          <a:bodyPr/>
          <a:lstStyle>
            <a:lvl1pPr>
              <a:defRPr>
                <a:solidFill>
                  <a:srgbClr val="0000FF"/>
                </a:solidFill>
              </a:defRPr>
            </a:lvl1pPr>
            <a:lvl2pPr>
              <a:buFont typeface="Arial" panose="020B0604020202020204" pitchFamily="34" charset="0"/>
              <a:buChar char="–"/>
              <a:defRPr/>
            </a:lvl2pPr>
            <a:lvl3pPr>
              <a:buFont typeface="Arial" panose="020B0604020202020204" pitchFamily="34" charset="0"/>
              <a:buChar char="–"/>
              <a:defRPr/>
            </a:lvl3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8"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defRPr/>
            </a:pPr>
            <a:fld id="{CC70BA00-6E30-430B-ADCB-1428BB248EB9}"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p>
            <a:pPr algn="r" fontAlgn="base"/>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latin typeface="Calibri" panose="020F050202020403020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17-1.jpg"/>
          <p:cNvPicPr>
            <a:picLocks noChangeAspect="1"/>
          </p:cNvPicPr>
          <p:nvPr userDrawn="1"/>
        </p:nvPicPr>
        <p:blipFill>
          <a:blip r:embed="rId2"/>
          <a:stretch>
            <a:fillRect/>
          </a:stretch>
        </p:blipFill>
        <p:spPr>
          <a:xfrm>
            <a:off x="0" y="0"/>
            <a:ext cx="9144000" cy="6858000"/>
          </a:xfrm>
          <a:prstGeom prst="rect">
            <a:avLst/>
          </a:prstGeom>
        </p:spPr>
      </p:pic>
      <p:sp>
        <p:nvSpPr>
          <p:cNvPr id="2" name="标题 1"/>
          <p:cNvSpPr>
            <a:spLocks noGrp="1"/>
          </p:cNvSpPr>
          <p:nvPr>
            <p:ph type="title"/>
          </p:nvPr>
        </p:nvSpPr>
        <p:spPr>
          <a:xfrm>
            <a:off x="214282" y="500042"/>
            <a:ext cx="8715436" cy="714380"/>
          </a:xfrm>
        </p:spPr>
        <p:txBody>
          <a:bodyPr>
            <a:normAutofit/>
          </a:bodyPr>
          <a:lstStyle>
            <a:lvl1pPr>
              <a:defRPr sz="4000" b="1">
                <a:solidFill>
                  <a:srgbClr val="00206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14282" y="1357298"/>
            <a:ext cx="8715436" cy="4857784"/>
          </a:xfrm>
        </p:spPr>
        <p:txBody>
          <a:bodyPr/>
          <a:lstStyle>
            <a:lvl1pPr>
              <a:defRPr>
                <a:solidFill>
                  <a:srgbClr val="0000FF"/>
                </a:solidFill>
              </a:defRPr>
            </a:lvl1pPr>
            <a:lvl2pPr>
              <a:buFont typeface="Arial" panose="020B0604020202020204" pitchFamily="34" charset="0"/>
              <a:buChar char="–"/>
              <a:defRPr/>
            </a:lvl2pPr>
            <a:lvl3pPr>
              <a:buFont typeface="Arial" panose="020B0604020202020204" pitchFamily="34" charset="0"/>
              <a:buChar char="–"/>
              <a:defRPr/>
            </a:lvl3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85800" y="1981200"/>
            <a:ext cx="3810000" cy="4114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981200"/>
            <a:ext cx="3810000" cy="4114800"/>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6"/>
          <p:cNvSpPr>
            <a:spLocks noGrp="1" noChangeArrowheads="1"/>
          </p:cNvSpPr>
          <p:nvPr>
            <p:ph type="dt" sz="half" idx="12"/>
          </p:nvPr>
        </p:nvSpPr>
        <p:spPr>
          <a:xfrm>
            <a:off x="457200" y="6356350"/>
            <a:ext cx="2133600" cy="365125"/>
          </a:xfrm>
          <a:prstGeom prst="rect">
            <a:avLst/>
          </a:prstGeom>
        </p:spPr>
        <p:txBody>
          <a:bodyPr vert="horz" lIns="91440" tIns="45720" rIns="91440" bIns="45720" rtlCol="0" anchor="ctr"/>
          <a:lstStyle>
            <a:lvl1pPr>
              <a:defRPr smtClean="0"/>
            </a:lvl1pPr>
          </a:lstStyle>
          <a:p>
            <a:pPr marL="0" marR="0" lvl="0" indent="0" algn="l" defTabSz="914400" rtl="0" eaLnBrk="1" fontAlgn="auto" latinLnBrk="0" hangingPunct="1">
              <a:lnSpc>
                <a:spcPct val="100000"/>
              </a:lnSpc>
              <a:spcBef>
                <a:spcPts val="0"/>
              </a:spcBef>
              <a:spcAft>
                <a:spcPts val="0"/>
              </a:spcAft>
              <a:buClrTx/>
              <a:buSzTx/>
              <a:buFontTx/>
              <a:buNone/>
              <a:defRPr/>
            </a:pPr>
            <a:fld id="{CEEFE072-0E3A-446D-B62A-B7871C10EABB}"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Rectangle 7"/>
          <p:cNvSpPr>
            <a:spLocks noGrp="1" noChangeArrowheads="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Rectangle 8"/>
          <p:cNvSpPr>
            <a:spLocks noGrp="1" noChangeArrowheads="1"/>
          </p:cNvSpPr>
          <p:nvPr>
            <p:ph type="sldNum" sz="quarter" idx="4"/>
          </p:nvPr>
        </p:nvSpPr>
        <p:spPr>
          <a:xfrm>
            <a:off x="6553200" y="6356350"/>
            <a:ext cx="2133600" cy="365125"/>
          </a:xfrm>
          <a:prstGeom prst="rect">
            <a:avLst/>
          </a:prstGeom>
        </p:spPr>
        <p:txBody>
          <a:bodyPr vert="horz" lIns="91440" tIns="45720" rIns="91440" bIns="45720" rtlCol="0" anchor="ctr"/>
          <a:lstStyle/>
          <a:p>
            <a:pPr algn="r" fontAlgn="base"/>
            <a:fld id="{9A0DB2DC-4C9A-4742-B13C-FB6460FD3503}" type="slidenum">
              <a:rPr lang="en-US" altLang="zh-CN" strike="noStrike" noProof="1" dirty="0">
                <a:latin typeface="Calibri" panose="020F0502020204030204" charset="0"/>
                <a:ea typeface="宋体" panose="02010600030101010101" pitchFamily="2" charset="-122"/>
                <a:cs typeface="+mn-cs"/>
              </a:rPr>
              <a:t>‹#›</a:t>
            </a:fld>
            <a:endParaRPr lang="en-US" altLang="zh-CN" strike="noStrike" noProof="1">
              <a:latin typeface="Calibri" panose="020F050202020403020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888238B-5A1F-47EA-BB34-BC51B67E19BF}" type="datetimeFigureOut">
              <a:rPr lang="zh-CN" altLang="en-US" smtClean="0"/>
              <a:t>2019/1/15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97A2B-A034-4DC0-8020-4A062C2A5A7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88238B-5A1F-47EA-BB34-BC51B67E19BF}" type="datetimeFigureOut">
              <a:rPr lang="zh-CN" altLang="en-US" smtClean="0"/>
              <a:t>2019/1/15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97A2B-A034-4DC0-8020-4A062C2A5A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p:nvPr>
        </p:nvSpPr>
        <p:spPr>
          <a:xfrm>
            <a:off x="457200" y="1600200"/>
            <a:ext cx="8229600" cy="4525963"/>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997B66D-1622-47CD-B1E9-7BFB370470EE}" type="datetime1">
              <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rPr>
              <a:t>2019/1/15</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898989"/>
                </a:solidFill>
                <a:latin typeface="Calibri" panose="020F0502020204030204" charset="0"/>
              </a:defRPr>
            </a:lvl1pPr>
          </a:lstStyle>
          <a:p>
            <a:pPr lvl="0" eaLnBrk="1" fontAlgn="base" hangingPunct="1"/>
            <a:fld id="{9A0DB2DC-4C9A-4742-B13C-FB6460FD3503}" type="slidenum">
              <a:rPr lang="zh-CN" altLang="en-US" strike="noStrike" noProof="1" dirty="0">
                <a:latin typeface="Calibri" panose="020F050202020403020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0.wmf"/></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w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20.wmf"/><Relationship Id="rId5" Type="http://schemas.openxmlformats.org/officeDocument/2006/relationships/oleObject" Target="../embeddings/oleObject21.bin"/><Relationship Id="rId4" Type="http://schemas.openxmlformats.org/officeDocument/2006/relationships/image" Target="../media/image119.w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22.wmf"/><Relationship Id="rId5" Type="http://schemas.openxmlformats.org/officeDocument/2006/relationships/oleObject" Target="../embeddings/oleObject23.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25.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5.png"/><Relationship Id="rId5" Type="http://schemas.openxmlformats.org/officeDocument/2006/relationships/image" Target="../media/image43.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9.wmf"/><Relationship Id="rId4"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http://blog.chinaunix.net/attachment/201602/23/27057175_1456210616MndG.png" TargetMode="Externa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6.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6.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notesSlide" Target="../notesSlides/notesSlide23.xml"/><Relationship Id="rId7" Type="http://schemas.openxmlformats.org/officeDocument/2006/relationships/image" Target="../media/image8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80.w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7.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10.bin"/><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94.wmf"/></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7.wmf"/><Relationship Id="rId5" Type="http://schemas.openxmlformats.org/officeDocument/2006/relationships/oleObject" Target="../embeddings/oleObject12.bin"/><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36.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98.wmf"/><Relationship Id="rId4"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98.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98.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98.wmf"/><Relationship Id="rId4" Type="http://schemas.openxmlformats.org/officeDocument/2006/relationships/oleObject" Target="../embeddings/oleObject18.bin"/></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98.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31064" y="1893591"/>
            <a:ext cx="7772400" cy="792088"/>
          </a:xfrm>
        </p:spPr>
        <p:txBody>
          <a:bodyPr>
            <a:normAutofit/>
          </a:bodyPr>
          <a:lstStyle/>
          <a:p>
            <a:r>
              <a:rPr lang="zh-CN" altLang="en-US" dirty="0" smtClean="0">
                <a:solidFill>
                  <a:srgbClr val="FF0000"/>
                </a:solidFill>
                <a:latin typeface="黑体" panose="02010609060101010101" pitchFamily="49" charset="-122"/>
                <a:ea typeface="黑体" panose="02010609060101010101" pitchFamily="49" charset="-122"/>
              </a:rPr>
              <a:t>高性能计算</a:t>
            </a:r>
          </a:p>
        </p:txBody>
      </p:sp>
      <p:sp>
        <p:nvSpPr>
          <p:cNvPr id="4" name="TextBox 3"/>
          <p:cNvSpPr txBox="1"/>
          <p:nvPr/>
        </p:nvSpPr>
        <p:spPr>
          <a:xfrm>
            <a:off x="2662555" y="2685415"/>
            <a:ext cx="6186170" cy="2861310"/>
          </a:xfrm>
          <a:prstGeom prst="rect">
            <a:avLst/>
          </a:prstGeom>
          <a:noFill/>
        </p:spPr>
        <p:txBody>
          <a:bodyPr wrap="square" rtlCol="0">
            <a:spAutoFit/>
          </a:bodyPr>
          <a:lstStyle/>
          <a:p>
            <a:pPr indent="0">
              <a:lnSpc>
                <a:spcPct val="150000"/>
              </a:lnSpc>
              <a:buFont typeface="Wingdings" panose="05000000000000000000" pitchFamily="2" charset="2"/>
              <a:buNone/>
            </a:pPr>
            <a:r>
              <a:rPr lang="zh-CN" altLang="en-US" sz="2000" b="1" dirty="0"/>
              <a:t>编号：U10M11076.01</a:t>
            </a:r>
          </a:p>
          <a:p>
            <a:pPr indent="0">
              <a:lnSpc>
                <a:spcPct val="150000"/>
              </a:lnSpc>
              <a:buFont typeface="Wingdings" panose="05000000000000000000" pitchFamily="2" charset="2"/>
              <a:buNone/>
            </a:pPr>
            <a:r>
              <a:rPr lang="zh-CN" altLang="en-US" sz="2000" b="1" dirty="0"/>
              <a:t>地点：</a:t>
            </a:r>
            <a:r>
              <a:rPr sz="2000" b="1" dirty="0">
                <a:sym typeface="+mn-ea"/>
              </a:rPr>
              <a:t>教学东楼C座-JC208</a:t>
            </a:r>
          </a:p>
          <a:p>
            <a:pPr indent="0">
              <a:lnSpc>
                <a:spcPct val="150000"/>
              </a:lnSpc>
              <a:buFont typeface="Wingdings" panose="05000000000000000000" pitchFamily="2" charset="2"/>
              <a:buNone/>
            </a:pPr>
            <a:r>
              <a:rPr lang="zh-CN" altLang="en-US" sz="2000" b="1" dirty="0"/>
              <a:t>时间：</a:t>
            </a:r>
            <a:r>
              <a:rPr sz="2000" b="1" dirty="0"/>
              <a:t>第12-20周</a:t>
            </a:r>
            <a:r>
              <a:rPr lang="zh-CN" sz="2000" b="1" dirty="0"/>
              <a:t>，</a:t>
            </a:r>
            <a:r>
              <a:rPr sz="2000" b="1" dirty="0"/>
              <a:t>星期五 </a:t>
            </a:r>
            <a:r>
              <a:rPr lang="zh-CN" sz="2000" b="1" dirty="0"/>
              <a:t>（</a:t>
            </a:r>
            <a:r>
              <a:rPr lang="zh-CN" altLang="en-US" sz="2000" b="1" dirty="0"/>
              <a:t>08:30-</a:t>
            </a:r>
            <a:r>
              <a:rPr lang="en-US" altLang="zh-CN" sz="2000" b="1" dirty="0"/>
              <a:t>12</a:t>
            </a:r>
            <a:r>
              <a:rPr lang="zh-CN" altLang="en-US" sz="2000" b="1" dirty="0"/>
              <a:t>:10）</a:t>
            </a:r>
          </a:p>
          <a:p>
            <a:pPr indent="0">
              <a:lnSpc>
                <a:spcPct val="150000"/>
              </a:lnSpc>
              <a:buFont typeface="Wingdings" panose="05000000000000000000" pitchFamily="2" charset="2"/>
              <a:buNone/>
            </a:pPr>
            <a:r>
              <a:rPr lang="zh-CN" altLang="en-US" sz="2000" b="1" dirty="0"/>
              <a:t> 教师：王云岚    友谊校区勇字楼</a:t>
            </a:r>
            <a:r>
              <a:rPr lang="en-US" altLang="zh-CN" sz="2000" b="1" dirty="0"/>
              <a:t>301</a:t>
            </a:r>
          </a:p>
          <a:p>
            <a:pPr indent="0">
              <a:lnSpc>
                <a:spcPct val="150000"/>
              </a:lnSpc>
              <a:buFont typeface="Wingdings" panose="05000000000000000000" pitchFamily="2" charset="2"/>
              <a:buNone/>
            </a:pPr>
            <a:r>
              <a:rPr lang="zh-CN" altLang="en-US" sz="2000" b="1" dirty="0"/>
              <a:t>             </a:t>
            </a:r>
            <a:r>
              <a:rPr lang="en-US" altLang="zh-CN" sz="2000" b="1" dirty="0"/>
              <a:t>wangyl@nwpu.edu.cn    029-88493434   </a:t>
            </a:r>
          </a:p>
          <a:p>
            <a:pPr indent="0">
              <a:lnSpc>
                <a:spcPct val="150000"/>
              </a:lnSpc>
              <a:buFont typeface="Wingdings" panose="05000000000000000000" pitchFamily="2" charset="2"/>
              <a:buNone/>
            </a:pPr>
            <a:r>
              <a:rPr lang="en-US" altLang="zh-CN" sz="2000" b="1" dirty="0"/>
              <a:t> </a:t>
            </a:r>
            <a:r>
              <a:rPr lang="zh-CN" altLang="en-US" sz="2000" b="1" dirty="0"/>
              <a:t>课程交流</a:t>
            </a:r>
            <a:r>
              <a:rPr lang="en-US" altLang="zh-CN" sz="2000" b="1" dirty="0"/>
              <a:t>QQ</a:t>
            </a:r>
            <a:r>
              <a:rPr lang="zh-CN" altLang="en-US" sz="2000" b="1" dirty="0"/>
              <a:t>群</a:t>
            </a:r>
            <a:r>
              <a:rPr lang="en-US" altLang="zh-CN" sz="2000" b="1" dirty="0">
                <a:solidFill>
                  <a:srgbClr val="FF0000"/>
                </a:solidFill>
              </a:rPr>
              <a:t>  </a:t>
            </a:r>
            <a:r>
              <a:rPr lang="en-US" altLang="zh-CN" sz="2000" b="1" dirty="0"/>
              <a:t>            </a:t>
            </a:r>
          </a:p>
        </p:txBody>
      </p:sp>
      <p:pic>
        <p:nvPicPr>
          <p:cNvPr id="6" name="图片 5"/>
          <p:cNvPicPr>
            <a:picLocks noChangeAspect="1"/>
          </p:cNvPicPr>
          <p:nvPr/>
        </p:nvPicPr>
        <p:blipFill>
          <a:blip r:embed="rId2"/>
          <a:stretch>
            <a:fillRect/>
          </a:stretch>
        </p:blipFill>
        <p:spPr>
          <a:xfrm>
            <a:off x="340360" y="2778760"/>
            <a:ext cx="2181225" cy="25520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215" y="286385"/>
            <a:ext cx="8003540" cy="2803525"/>
          </a:xfrm>
        </p:spPr>
        <p:txBody>
          <a:bodyPr>
            <a:normAutofit/>
          </a:bodyPr>
          <a:lstStyle/>
          <a:p>
            <a:pPr>
              <a:lnSpc>
                <a:spcPct val="150000"/>
              </a:lnSpc>
            </a:pPr>
            <a:r>
              <a:rPr lang="zh-CN" altLang="en-US" sz="3600">
                <a:solidFill>
                  <a:srgbClr val="FF0000"/>
                </a:solidFill>
              </a:rPr>
              <a:t>应用需求类型归纳</a:t>
            </a:r>
            <a:r>
              <a:rPr lang="zh-CN" altLang="en-US"/>
              <a:t/>
            </a:r>
            <a:br>
              <a:rPr lang="zh-CN" altLang="en-US"/>
            </a:br>
            <a:r>
              <a:rPr lang="zh-CN" altLang="en-US" sz="2400">
                <a:latin typeface="宋体" panose="02010600030101010101" pitchFamily="2" charset="-122"/>
                <a:ea typeface="宋体" panose="02010600030101010101" pitchFamily="2" charset="-122"/>
              </a:rPr>
              <a:t>计算密集型应用：</a:t>
            </a:r>
            <a:r>
              <a:rPr lang="zh-CN" altLang="en-US" sz="2400" b="0">
                <a:latin typeface="宋体" panose="02010600030101010101" pitchFamily="2" charset="-122"/>
                <a:ea typeface="宋体" panose="02010600030101010101" pitchFamily="2" charset="-122"/>
              </a:rPr>
              <a:t>大型科学工程计算与数值模拟</a:t>
            </a:r>
            <a:r>
              <a:rPr lang="zh-CN" altLang="en-US" sz="2400">
                <a:latin typeface="宋体" panose="02010600030101010101" pitchFamily="2" charset="-122"/>
                <a:ea typeface="宋体" panose="02010600030101010101" pitchFamily="2" charset="-122"/>
              </a:rPr>
              <a:t/>
            </a:r>
            <a:br>
              <a:rPr lang="zh-CN" altLang="en-US" sz="2400">
                <a:latin typeface="宋体" panose="02010600030101010101" pitchFamily="2" charset="-122"/>
                <a:ea typeface="宋体" panose="02010600030101010101" pitchFamily="2" charset="-122"/>
              </a:rPr>
            </a:br>
            <a:r>
              <a:rPr lang="zh-CN" altLang="en-US" sz="2400">
                <a:latin typeface="宋体" panose="02010600030101010101" pitchFamily="2" charset="-122"/>
                <a:ea typeface="宋体" panose="02010600030101010101" pitchFamily="2" charset="-122"/>
              </a:rPr>
              <a:t>数据密集型应用：</a:t>
            </a:r>
            <a:r>
              <a:rPr lang="zh-CN" altLang="en-US" sz="2400" b="0">
                <a:latin typeface="宋体" panose="02010600030101010101" pitchFamily="2" charset="-122"/>
                <a:ea typeface="宋体" panose="02010600030101010101" pitchFamily="2" charset="-122"/>
              </a:rPr>
              <a:t>数据挖掘、大数据分析、计算可视化等</a:t>
            </a:r>
            <a:r>
              <a:rPr lang="zh-CN" altLang="en-US" sz="2400">
                <a:latin typeface="宋体" panose="02010600030101010101" pitchFamily="2" charset="-122"/>
                <a:ea typeface="宋体" panose="02010600030101010101" pitchFamily="2" charset="-122"/>
              </a:rPr>
              <a:t/>
            </a:r>
            <a:br>
              <a:rPr lang="zh-CN" altLang="en-US" sz="2400">
                <a:latin typeface="宋体" panose="02010600030101010101" pitchFamily="2" charset="-122"/>
                <a:ea typeface="宋体" panose="02010600030101010101" pitchFamily="2" charset="-122"/>
              </a:rPr>
            </a:br>
            <a:r>
              <a:rPr lang="zh-CN" altLang="en-US" sz="2400">
                <a:latin typeface="宋体" panose="02010600030101010101" pitchFamily="2" charset="-122"/>
                <a:ea typeface="宋体" panose="02010600030101010101" pitchFamily="2" charset="-122"/>
              </a:rPr>
              <a:t>网络密集型应用：</a:t>
            </a:r>
            <a:r>
              <a:rPr lang="zh-CN" altLang="en-US" sz="2400" b="0">
                <a:latin typeface="宋体" panose="02010600030101010101" pitchFamily="2" charset="-122"/>
                <a:ea typeface="宋体" panose="02010600030101010101" pitchFamily="2" charset="-122"/>
              </a:rPr>
              <a:t>协同工作、遥控和远程医疗等</a:t>
            </a:r>
            <a:endParaRPr lang="zh-CN" altLang="en-US"/>
          </a:p>
        </p:txBody>
      </p:sp>
      <p:graphicFrame>
        <p:nvGraphicFramePr>
          <p:cNvPr id="4" name="对象 3"/>
          <p:cNvGraphicFramePr/>
          <p:nvPr/>
        </p:nvGraphicFramePr>
        <p:xfrm>
          <a:off x="1540510" y="3216910"/>
          <a:ext cx="5822950" cy="3103245"/>
        </p:xfrm>
        <a:graphic>
          <a:graphicData uri="http://schemas.openxmlformats.org/presentationml/2006/ole">
            <mc:AlternateContent xmlns:mc="http://schemas.openxmlformats.org/markup-compatibility/2006">
              <mc:Choice xmlns:v="urn:schemas-microsoft-com:vml" Requires="v">
                <p:oleObj spid="_x0000_s2057" r:id="rId3" imgW="6896100" imgH="4295775" progId="Paint.Picture">
                  <p:embed/>
                </p:oleObj>
              </mc:Choice>
              <mc:Fallback>
                <p:oleObj r:id="rId3" imgW="6896100" imgH="4295775" progId="Paint.Picture">
                  <p:embed/>
                  <p:pic>
                    <p:nvPicPr>
                      <p:cNvPr id="0" name="图片 4"/>
                      <p:cNvPicPr/>
                      <p:nvPr/>
                    </p:nvPicPr>
                    <p:blipFill>
                      <a:blip r:embed="rId4"/>
                      <a:stretch>
                        <a:fillRect/>
                      </a:stretch>
                    </p:blipFill>
                    <p:spPr>
                      <a:xfrm>
                        <a:off x="1540510" y="3216910"/>
                        <a:ext cx="5822950" cy="3103245"/>
                      </a:xfrm>
                      <a:prstGeom prst="rect">
                        <a:avLst/>
                      </a:prstGeom>
                    </p:spPr>
                  </p:pic>
                </p:oleObj>
              </mc:Fallback>
            </mc:AlternateContent>
          </a:graphicData>
        </a:graphic>
      </p:graphicFrame>
      <p:sp>
        <p:nvSpPr>
          <p:cNvPr id="6" name="文本框 5"/>
          <p:cNvSpPr txBox="1"/>
          <p:nvPr/>
        </p:nvSpPr>
        <p:spPr>
          <a:xfrm>
            <a:off x="3077210" y="6386195"/>
            <a:ext cx="2749550" cy="368300"/>
          </a:xfrm>
          <a:prstGeom prst="rect">
            <a:avLst/>
          </a:prstGeom>
          <a:noFill/>
        </p:spPr>
        <p:txBody>
          <a:bodyPr wrap="square" rtlCol="0">
            <a:spAutoFit/>
          </a:bodyPr>
          <a:lstStyle/>
          <a:p>
            <a:r>
              <a:rPr lang="zh-CN" altLang="en-US"/>
              <a:t>应用对计算能力的需求</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Line 4"/>
          <p:cNvSpPr/>
          <p:nvPr/>
        </p:nvSpPr>
        <p:spPr>
          <a:xfrm flipH="1">
            <a:off x="4114800" y="6553200"/>
            <a:ext cx="2971800" cy="0"/>
          </a:xfrm>
          <a:prstGeom prst="line">
            <a:avLst/>
          </a:prstGeom>
          <a:ln w="19050" cap="flat" cmpd="sng">
            <a:solidFill>
              <a:srgbClr val="00CC00"/>
            </a:solidFill>
            <a:prstDash val="solid"/>
            <a:round/>
            <a:headEnd type="none" w="med" len="med"/>
            <a:tailEnd type="none" w="med" len="med"/>
          </a:ln>
        </p:spPr>
      </p:sp>
      <p:sp>
        <p:nvSpPr>
          <p:cNvPr id="46082" name="Line 6"/>
          <p:cNvSpPr/>
          <p:nvPr/>
        </p:nvSpPr>
        <p:spPr>
          <a:xfrm flipH="1" flipV="1">
            <a:off x="4114800" y="6172200"/>
            <a:ext cx="0" cy="381000"/>
          </a:xfrm>
          <a:prstGeom prst="line">
            <a:avLst/>
          </a:prstGeom>
          <a:ln w="19050" cap="flat" cmpd="sng">
            <a:solidFill>
              <a:srgbClr val="00CC00"/>
            </a:solidFill>
            <a:prstDash val="solid"/>
            <a:round/>
            <a:headEnd type="none" w="med" len="med"/>
            <a:tailEnd type="triangle" w="med" len="med"/>
          </a:ln>
        </p:spPr>
      </p:sp>
      <p:sp>
        <p:nvSpPr>
          <p:cNvPr id="46083" name="Line 9"/>
          <p:cNvSpPr/>
          <p:nvPr/>
        </p:nvSpPr>
        <p:spPr>
          <a:xfrm flipH="1" flipV="1">
            <a:off x="7086600" y="6172200"/>
            <a:ext cx="0" cy="381000"/>
          </a:xfrm>
          <a:prstGeom prst="line">
            <a:avLst/>
          </a:prstGeom>
          <a:ln w="19050" cap="flat" cmpd="sng">
            <a:solidFill>
              <a:srgbClr val="00CC00"/>
            </a:solidFill>
            <a:prstDash val="solid"/>
            <a:round/>
            <a:headEnd type="none" w="med" len="med"/>
            <a:tailEnd type="triangle" w="med" len="med"/>
          </a:ln>
        </p:spPr>
      </p:sp>
      <p:sp>
        <p:nvSpPr>
          <p:cNvPr id="46084" name="Text Box 11"/>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6085" name="Text Box 12"/>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6086" name="Text Box 13"/>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6087" name="Text Box 14"/>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6088" name="Text Box 15"/>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6089" name="Text Box 16"/>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6090" name="Text Box 17"/>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6091" name="Text Box 18"/>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6092" name="Text Box 19"/>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6093" name="Text Box 20"/>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6094" name="Text Box 21"/>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6095" name="Text Box 22"/>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6096" name="Text Box 23"/>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6097" name="Text Box 24"/>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6098" name="Text Box 25"/>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6099" name="Text Box 26"/>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6100" name="Line 27"/>
          <p:cNvSpPr/>
          <p:nvPr/>
        </p:nvSpPr>
        <p:spPr>
          <a:xfrm>
            <a:off x="2971800" y="1447800"/>
            <a:ext cx="2971800" cy="0"/>
          </a:xfrm>
          <a:prstGeom prst="line">
            <a:avLst/>
          </a:prstGeom>
          <a:ln w="19050" cap="flat" cmpd="sng">
            <a:solidFill>
              <a:srgbClr val="00CC00"/>
            </a:solidFill>
            <a:prstDash val="solid"/>
            <a:round/>
            <a:headEnd type="none" w="med" len="med"/>
            <a:tailEnd type="none" w="med" len="med"/>
          </a:ln>
        </p:spPr>
      </p:sp>
      <p:sp>
        <p:nvSpPr>
          <p:cNvPr id="46101" name="Rectangle 28"/>
          <p:cNvSpPr/>
          <p:nvPr/>
        </p:nvSpPr>
        <p:spPr>
          <a:xfrm>
            <a:off x="533400" y="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3.1.5. </a:t>
            </a:r>
            <a:r>
              <a:rPr lang="zh-CN" altLang="en-US" sz="3200" dirty="0">
                <a:solidFill>
                  <a:schemeClr val="accent1"/>
                </a:solidFill>
                <a:latin typeface="Times New Roman" panose="02020603050405020304" pitchFamily="18" charset="0"/>
                <a:ea typeface="楷体_GB2312" pitchFamily="49" charset="-122"/>
              </a:rPr>
              <a:t>蝶式</a:t>
            </a:r>
          </a:p>
        </p:txBody>
      </p:sp>
      <p:sp>
        <p:nvSpPr>
          <p:cNvPr id="46102" name="Line 29"/>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46103" name="Line 30"/>
          <p:cNvSpPr/>
          <p:nvPr/>
        </p:nvSpPr>
        <p:spPr>
          <a:xfrm>
            <a:off x="2971800" y="2209800"/>
            <a:ext cx="2895600" cy="0"/>
          </a:xfrm>
          <a:prstGeom prst="line">
            <a:avLst/>
          </a:prstGeom>
          <a:ln w="19050" cap="flat" cmpd="sng">
            <a:solidFill>
              <a:srgbClr val="00CC00"/>
            </a:solidFill>
            <a:prstDash val="solid"/>
            <a:round/>
            <a:headEnd type="none" w="med" len="med"/>
            <a:tailEnd type="none" w="med" len="med"/>
          </a:ln>
        </p:spPr>
      </p:sp>
      <p:sp>
        <p:nvSpPr>
          <p:cNvPr id="46104" name="Line 31"/>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46105" name="Line 32"/>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46106" name="Line 33"/>
          <p:cNvSpPr/>
          <p:nvPr/>
        </p:nvSpPr>
        <p:spPr>
          <a:xfrm>
            <a:off x="2971800" y="3352800"/>
            <a:ext cx="2971800" cy="0"/>
          </a:xfrm>
          <a:prstGeom prst="line">
            <a:avLst/>
          </a:prstGeom>
          <a:ln w="19050" cap="flat" cmpd="sng">
            <a:solidFill>
              <a:srgbClr val="00CC00"/>
            </a:solidFill>
            <a:prstDash val="solid"/>
            <a:round/>
            <a:headEnd type="none" w="med" len="med"/>
            <a:tailEnd type="none" w="med" len="med"/>
          </a:ln>
        </p:spPr>
      </p:sp>
      <p:sp>
        <p:nvSpPr>
          <p:cNvPr id="46107" name="Line 34"/>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46108" name="Line 35"/>
          <p:cNvSpPr/>
          <p:nvPr/>
        </p:nvSpPr>
        <p:spPr>
          <a:xfrm>
            <a:off x="2971800" y="4114800"/>
            <a:ext cx="2971800" cy="0"/>
          </a:xfrm>
          <a:prstGeom prst="line">
            <a:avLst/>
          </a:prstGeom>
          <a:ln w="19050" cap="flat" cmpd="sng">
            <a:solidFill>
              <a:srgbClr val="00CC00"/>
            </a:solidFill>
            <a:prstDash val="solid"/>
            <a:round/>
            <a:headEnd type="none" w="med" len="med"/>
            <a:tailEnd type="none" w="med" len="med"/>
          </a:ln>
        </p:spPr>
      </p:sp>
      <p:sp>
        <p:nvSpPr>
          <p:cNvPr id="46109" name="Line 36"/>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46110" name="Line 38"/>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46111" name="Line 39"/>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46112" name="Line 41"/>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46113" name="Rectangle 42"/>
          <p:cNvSpPr/>
          <p:nvPr/>
        </p:nvSpPr>
        <p:spPr>
          <a:xfrm>
            <a:off x="1066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4" name="Rectangle 43"/>
          <p:cNvSpPr/>
          <p:nvPr/>
        </p:nvSpPr>
        <p:spPr>
          <a:xfrm>
            <a:off x="2057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5" name="Rectangle 44"/>
          <p:cNvSpPr/>
          <p:nvPr/>
        </p:nvSpPr>
        <p:spPr>
          <a:xfrm>
            <a:off x="2971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6" name="Rectangle 45"/>
          <p:cNvSpPr/>
          <p:nvPr/>
        </p:nvSpPr>
        <p:spPr>
          <a:xfrm>
            <a:off x="3962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7" name="Rectangle 46"/>
          <p:cNvSpPr/>
          <p:nvPr/>
        </p:nvSpPr>
        <p:spPr>
          <a:xfrm>
            <a:off x="4953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8" name="Rectangle 47"/>
          <p:cNvSpPr/>
          <p:nvPr/>
        </p:nvSpPr>
        <p:spPr>
          <a:xfrm>
            <a:off x="5943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19" name="Rectangle 48"/>
          <p:cNvSpPr/>
          <p:nvPr/>
        </p:nvSpPr>
        <p:spPr>
          <a:xfrm>
            <a:off x="6858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20" name="Rectangle 49"/>
          <p:cNvSpPr/>
          <p:nvPr/>
        </p:nvSpPr>
        <p:spPr>
          <a:xfrm>
            <a:off x="7848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6121" name="AutoShape 50"/>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46123" name="Line 52"/>
          <p:cNvSpPr/>
          <p:nvPr/>
        </p:nvSpPr>
        <p:spPr>
          <a:xfrm>
            <a:off x="3810000" y="1828800"/>
            <a:ext cx="1295400" cy="1143000"/>
          </a:xfrm>
          <a:prstGeom prst="line">
            <a:avLst/>
          </a:prstGeom>
          <a:ln w="19050" cap="flat" cmpd="sng">
            <a:solidFill>
              <a:srgbClr val="00CC00"/>
            </a:solidFill>
            <a:prstDash val="solid"/>
            <a:round/>
            <a:headEnd type="none" w="med" len="med"/>
            <a:tailEnd type="none" w="med" len="med"/>
          </a:ln>
        </p:spPr>
      </p:sp>
      <p:sp>
        <p:nvSpPr>
          <p:cNvPr id="46124" name="Line 53"/>
          <p:cNvSpPr/>
          <p:nvPr/>
        </p:nvSpPr>
        <p:spPr>
          <a:xfrm flipV="1">
            <a:off x="3810000" y="1828800"/>
            <a:ext cx="1295400" cy="1143000"/>
          </a:xfrm>
          <a:prstGeom prst="line">
            <a:avLst/>
          </a:prstGeom>
          <a:ln w="19050" cap="flat" cmpd="sng">
            <a:solidFill>
              <a:srgbClr val="00CC00"/>
            </a:solidFill>
            <a:prstDash val="solid"/>
            <a:round/>
            <a:headEnd type="none" w="med" len="med"/>
            <a:tailEnd type="none" w="med" len="med"/>
          </a:ln>
        </p:spPr>
      </p:sp>
      <p:sp>
        <p:nvSpPr>
          <p:cNvPr id="46125" name="Line 57"/>
          <p:cNvSpPr/>
          <p:nvPr/>
        </p:nvSpPr>
        <p:spPr>
          <a:xfrm flipV="1">
            <a:off x="3810000" y="2590800"/>
            <a:ext cx="1295400" cy="1143000"/>
          </a:xfrm>
          <a:prstGeom prst="line">
            <a:avLst/>
          </a:prstGeom>
          <a:ln w="19050" cap="flat" cmpd="sng">
            <a:solidFill>
              <a:srgbClr val="00CC00"/>
            </a:solidFill>
            <a:prstDash val="solid"/>
            <a:round/>
            <a:headEnd type="none" w="med" len="med"/>
            <a:tailEnd type="none" w="med" len="med"/>
          </a:ln>
        </p:spPr>
      </p:sp>
      <p:sp>
        <p:nvSpPr>
          <p:cNvPr id="46126" name="Freeform 59"/>
          <p:cNvSpPr/>
          <p:nvPr/>
        </p:nvSpPr>
        <p:spPr>
          <a:xfrm>
            <a:off x="7772400" y="51054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6127" name="Line 60"/>
          <p:cNvSpPr/>
          <p:nvPr/>
        </p:nvSpPr>
        <p:spPr>
          <a:xfrm flipV="1">
            <a:off x="2133600" y="5257800"/>
            <a:ext cx="3276600" cy="0"/>
          </a:xfrm>
          <a:prstGeom prst="line">
            <a:avLst/>
          </a:prstGeom>
          <a:ln w="19050" cap="flat" cmpd="sng">
            <a:solidFill>
              <a:srgbClr val="00CC00"/>
            </a:solidFill>
            <a:prstDash val="solid"/>
            <a:round/>
            <a:headEnd type="none" w="med" len="med"/>
            <a:tailEnd type="none" w="med" len="med"/>
          </a:ln>
        </p:spPr>
      </p:sp>
      <p:sp>
        <p:nvSpPr>
          <p:cNvPr id="46128" name="Line 61"/>
          <p:cNvSpPr/>
          <p:nvPr/>
        </p:nvSpPr>
        <p:spPr>
          <a:xfrm>
            <a:off x="5410200" y="5257800"/>
            <a:ext cx="0" cy="381000"/>
          </a:xfrm>
          <a:prstGeom prst="line">
            <a:avLst/>
          </a:prstGeom>
          <a:ln w="19050" cap="flat" cmpd="sng">
            <a:solidFill>
              <a:srgbClr val="00CC00"/>
            </a:solidFill>
            <a:prstDash val="solid"/>
            <a:round/>
            <a:headEnd type="none" w="med" len="med"/>
            <a:tailEnd type="triangle" w="med" len="med"/>
          </a:ln>
        </p:spPr>
      </p:sp>
      <p:sp>
        <p:nvSpPr>
          <p:cNvPr id="46129" name="Line 64"/>
          <p:cNvSpPr/>
          <p:nvPr/>
        </p:nvSpPr>
        <p:spPr>
          <a:xfrm>
            <a:off x="2133600" y="5257800"/>
            <a:ext cx="0" cy="381000"/>
          </a:xfrm>
          <a:prstGeom prst="line">
            <a:avLst/>
          </a:prstGeom>
          <a:ln w="19050" cap="flat" cmpd="sng">
            <a:solidFill>
              <a:srgbClr val="00CC00"/>
            </a:solidFill>
            <a:prstDash val="solid"/>
            <a:round/>
            <a:headEnd type="none" w="med" len="med"/>
            <a:tailEnd type="triangle" w="med" len="med"/>
          </a:ln>
        </p:spPr>
      </p:sp>
      <p:sp>
        <p:nvSpPr>
          <p:cNvPr id="46130" name="Line 69"/>
          <p:cNvSpPr/>
          <p:nvPr/>
        </p:nvSpPr>
        <p:spPr>
          <a:xfrm>
            <a:off x="3810000" y="2590800"/>
            <a:ext cx="1295400" cy="1143000"/>
          </a:xfrm>
          <a:prstGeom prst="line">
            <a:avLst/>
          </a:prstGeom>
          <a:ln w="19050" cap="flat" cmpd="sng">
            <a:solidFill>
              <a:srgbClr val="00CC00"/>
            </a:solidFill>
            <a:prstDash val="solid"/>
            <a:round/>
            <a:headEnd type="none" w="med" len="med"/>
            <a:tailEnd type="none" w="med" len="med"/>
          </a:ln>
        </p:spPr>
      </p:sp>
      <p:sp>
        <p:nvSpPr>
          <p:cNvPr id="46131" name="Freeform 70"/>
          <p:cNvSpPr/>
          <p:nvPr/>
        </p:nvSpPr>
        <p:spPr>
          <a:xfrm flipV="1">
            <a:off x="2933700" y="61722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6132" name="Freeform 71"/>
          <p:cNvSpPr/>
          <p:nvPr/>
        </p:nvSpPr>
        <p:spPr>
          <a:xfrm>
            <a:off x="5867400" y="51054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6133" name="Freeform 72"/>
          <p:cNvSpPr/>
          <p:nvPr/>
        </p:nvSpPr>
        <p:spPr>
          <a:xfrm flipV="1">
            <a:off x="1028700" y="61722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pic>
        <p:nvPicPr>
          <p:cNvPr id="2" name="图片 1"/>
          <p:cNvPicPr>
            <a:picLocks noChangeAspect="1"/>
          </p:cNvPicPr>
          <p:nvPr/>
        </p:nvPicPr>
        <p:blipFill>
          <a:blip r:embed="rId2"/>
          <a:stretch>
            <a:fillRect/>
          </a:stretch>
        </p:blipFill>
        <p:spPr>
          <a:xfrm>
            <a:off x="1317625" y="609600"/>
            <a:ext cx="6530975" cy="617220"/>
          </a:xfrm>
          <a:prstGeom prst="rect">
            <a:avLst/>
          </a:prstGeom>
          <a:solidFill>
            <a:schemeClr val="accent1"/>
          </a:solid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2"/>
          <p:cNvSpPr/>
          <p:nvPr/>
        </p:nvSpPr>
        <p:spPr>
          <a:xfrm>
            <a:off x="533400" y="533400"/>
            <a:ext cx="8153400" cy="1143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3.1.6. PM2I</a:t>
            </a:r>
            <a:r>
              <a:rPr lang="zh-CN" altLang="en-US" sz="3200" dirty="0">
                <a:solidFill>
                  <a:schemeClr val="accent1"/>
                </a:solidFill>
                <a:latin typeface="Times New Roman" panose="02020603050405020304" pitchFamily="18" charset="0"/>
                <a:ea typeface="楷体_GB2312" pitchFamily="49" charset="-122"/>
              </a:rPr>
              <a:t>函数（加减</a:t>
            </a:r>
            <a:r>
              <a:rPr lang="en-US" altLang="zh-CN" sz="3200" dirty="0">
                <a:solidFill>
                  <a:schemeClr val="accent1"/>
                </a:solidFill>
                <a:latin typeface="Times New Roman" panose="02020603050405020304" pitchFamily="18" charset="0"/>
                <a:ea typeface="楷体_GB2312" pitchFamily="49" charset="-122"/>
              </a:rPr>
              <a:t>2</a:t>
            </a:r>
            <a:r>
              <a:rPr lang="en-US" altLang="zh-CN" sz="3200" baseline="30000" dirty="0">
                <a:solidFill>
                  <a:schemeClr val="accent1"/>
                </a:solidFill>
                <a:latin typeface="Times New Roman" panose="02020603050405020304" pitchFamily="18" charset="0"/>
                <a:ea typeface="楷体_GB2312" pitchFamily="49" charset="-122"/>
              </a:rPr>
              <a:t>i</a:t>
            </a:r>
            <a:r>
              <a:rPr lang="zh-CN" altLang="en-US" sz="3200" dirty="0">
                <a:solidFill>
                  <a:schemeClr val="accent1"/>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共有</a:t>
            </a:r>
            <a:r>
              <a:rPr lang="en-US" altLang="zh-CN" sz="3200" dirty="0">
                <a:solidFill>
                  <a:srgbClr val="00CC00"/>
                </a:solidFill>
                <a:latin typeface="Times New Roman" panose="02020603050405020304" pitchFamily="18" charset="0"/>
                <a:ea typeface="楷体_GB2312" pitchFamily="49" charset="-122"/>
              </a:rPr>
              <a:t>2n</a:t>
            </a:r>
            <a:r>
              <a:rPr lang="zh-CN" altLang="en-US" sz="3200" dirty="0">
                <a:latin typeface="Times New Roman" panose="02020603050405020304" pitchFamily="18" charset="0"/>
                <a:ea typeface="楷体_GB2312" pitchFamily="49" charset="-122"/>
              </a:rPr>
              <a:t>个互连函数，对</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个结点的网络为</a:t>
            </a:r>
            <a:endParaRPr lang="zh-CN" altLang="en-US" sz="3200" dirty="0">
              <a:solidFill>
                <a:schemeClr val="accent1"/>
              </a:solidFill>
              <a:latin typeface="Times New Roman" panose="02020603050405020304" pitchFamily="18" charset="0"/>
              <a:ea typeface="楷体_GB2312" pitchFamily="49" charset="-122"/>
            </a:endParaRPr>
          </a:p>
        </p:txBody>
      </p:sp>
      <p:sp>
        <p:nvSpPr>
          <p:cNvPr id="47107" name="Rectangle 55"/>
          <p:cNvSpPr/>
          <p:nvPr/>
        </p:nvSpPr>
        <p:spPr>
          <a:xfrm>
            <a:off x="609600" y="4267200"/>
            <a:ext cx="8153400" cy="22098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例</a:t>
            </a:r>
            <a:r>
              <a:rPr lang="en-US" altLang="zh-CN" sz="3200" dirty="0">
                <a:solidFill>
                  <a:schemeClr val="accent1"/>
                </a:solidFill>
                <a:latin typeface="Times New Roman" panose="02020603050405020304" pitchFamily="18" charset="0"/>
                <a:ea typeface="楷体_GB2312" pitchFamily="49" charset="-122"/>
              </a:rPr>
              <a:t>1</a:t>
            </a:r>
            <a:r>
              <a:rPr lang="zh-CN" altLang="en-US" sz="3200" dirty="0">
                <a:solidFill>
                  <a:schemeClr val="accent1"/>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rgbClr val="00B050"/>
                </a:solidFill>
                <a:latin typeface="Times New Roman" panose="02020603050405020304" pitchFamily="18" charset="0"/>
                <a:ea typeface="楷体_GB2312" pitchFamily="49" charset="-122"/>
              </a:rPr>
              <a:t>N = 8</a:t>
            </a:r>
            <a:r>
              <a:rPr lang="zh-CN" altLang="en-US"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8</a:t>
            </a:r>
            <a:r>
              <a:rPr lang="zh-CN" altLang="en-US" sz="3200" dirty="0">
                <a:latin typeface="Times New Roman" panose="02020603050405020304" pitchFamily="18" charset="0"/>
                <a:ea typeface="楷体_GB2312" pitchFamily="49" charset="-122"/>
              </a:rPr>
              <a:t>个结点），则</a:t>
            </a:r>
            <a:r>
              <a:rPr lang="en-US" altLang="zh-CN" sz="3200" dirty="0">
                <a:solidFill>
                  <a:srgbClr val="00B050"/>
                </a:solidFill>
                <a:latin typeface="Times New Roman" panose="02020603050405020304" pitchFamily="18" charset="0"/>
                <a:ea typeface="楷体_GB2312" pitchFamily="49" charset="-122"/>
              </a:rPr>
              <a:t>n = log</a:t>
            </a:r>
            <a:r>
              <a:rPr lang="en-US" altLang="zh-CN" sz="3200" baseline="-25000" dirty="0">
                <a:solidFill>
                  <a:srgbClr val="00B050"/>
                </a:solidFill>
                <a:latin typeface="Times New Roman" panose="02020603050405020304" pitchFamily="18" charset="0"/>
                <a:ea typeface="楷体_GB2312" pitchFamily="49" charset="-122"/>
              </a:rPr>
              <a:t>2</a:t>
            </a:r>
            <a:r>
              <a:rPr lang="en-US" altLang="zh-CN" sz="3200" dirty="0">
                <a:solidFill>
                  <a:srgbClr val="00B050"/>
                </a:solidFill>
                <a:latin typeface="Times New Roman" panose="02020603050405020304" pitchFamily="18" charset="0"/>
                <a:ea typeface="楷体_GB2312" pitchFamily="49" charset="-122"/>
              </a:rPr>
              <a:t>8 = 3</a:t>
            </a:r>
            <a:r>
              <a:rPr lang="zh-CN" altLang="en-US" sz="3200" dirty="0">
                <a:latin typeface="Times New Roman" panose="02020603050405020304" pitchFamily="18" charset="0"/>
                <a:ea typeface="楷体_GB2312" pitchFamily="49" charset="-122"/>
              </a:rPr>
              <a:t>，所以：</a:t>
            </a:r>
            <a:r>
              <a:rPr lang="en-US" altLang="zh-CN" sz="3200" dirty="0">
                <a:solidFill>
                  <a:srgbClr val="00B050"/>
                </a:solidFill>
                <a:latin typeface="Times New Roman" panose="02020603050405020304" pitchFamily="18" charset="0"/>
                <a:ea typeface="楷体_GB2312" pitchFamily="49" charset="-122"/>
              </a:rPr>
              <a:t>i = 0</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1</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2</a:t>
            </a:r>
            <a:r>
              <a:rPr lang="zh-CN" altLang="en-US" sz="3200" dirty="0">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j = 0</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1</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7</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6</a:t>
            </a:r>
            <a:r>
              <a:rPr lang="zh-CN" altLang="en-US" sz="3200" dirty="0">
                <a:latin typeface="Times New Roman" panose="02020603050405020304" pitchFamily="18" charset="0"/>
                <a:ea typeface="楷体_GB2312" pitchFamily="49" charset="-122"/>
              </a:rPr>
              <a:t>个</a:t>
            </a:r>
            <a:r>
              <a:rPr lang="en-US" altLang="zh-CN" sz="3200" dirty="0">
                <a:solidFill>
                  <a:srgbClr val="33CCFF"/>
                </a:solidFill>
                <a:latin typeface="Times New Roman" panose="02020603050405020304" pitchFamily="18" charset="0"/>
                <a:ea typeface="楷体_GB2312" pitchFamily="49" charset="-122"/>
              </a:rPr>
              <a:t>PM2I</a:t>
            </a:r>
            <a:r>
              <a:rPr lang="zh-CN" altLang="en-US" sz="3200" dirty="0">
                <a:latin typeface="Times New Roman" panose="02020603050405020304" pitchFamily="18" charset="0"/>
                <a:ea typeface="楷体_GB2312" pitchFamily="49" charset="-122"/>
              </a:rPr>
              <a:t>函数如下：</a:t>
            </a:r>
            <a:endParaRPr lang="zh-CN" altLang="en-US" sz="3200" dirty="0">
              <a:solidFill>
                <a:schemeClr val="accent1"/>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1335405" y="1911350"/>
            <a:ext cx="7011035" cy="1767840"/>
          </a:xfrm>
          <a:prstGeom prst="rect">
            <a:avLst/>
          </a:prstGeom>
          <a:solidFill>
            <a:schemeClr val="accent1"/>
          </a:solid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9"/>
          <p:cNvSpPr/>
          <p:nvPr/>
        </p:nvSpPr>
        <p:spPr>
          <a:xfrm>
            <a:off x="533400" y="6858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rPr>
              <a:t>+0</a:t>
            </a:r>
            <a:r>
              <a:rPr lang="en-US" altLang="zh-CN" sz="3200" dirty="0">
                <a:solidFill>
                  <a:schemeClr val="folHlink"/>
                </a:solidFill>
                <a:latin typeface="Times New Roman" panose="02020603050405020304" pitchFamily="18" charset="0"/>
                <a:ea typeface="楷体_GB2312" pitchFamily="49" charset="-122"/>
              </a:rPr>
              <a:t>:	( 0  1  2  3  4  5  6  7</a:t>
            </a:r>
            <a:r>
              <a:rPr lang="zh-CN" altLang="en-US" sz="3200" dirty="0">
                <a:solidFill>
                  <a:schemeClr val="folHlink"/>
                </a:solidFill>
                <a:latin typeface="Times New Roman" panose="02020603050405020304" pitchFamily="18" charset="0"/>
                <a:ea typeface="楷体_GB2312" pitchFamily="49" charset="-122"/>
              </a:rPr>
              <a:t>）</a:t>
            </a:r>
            <a:endParaRPr lang="zh-CN" altLang="en-US" sz="3200" dirty="0">
              <a:solidFill>
                <a:schemeClr val="accent1"/>
              </a:solidFill>
              <a:latin typeface="Times New Roman" panose="02020603050405020304" pitchFamily="18" charset="0"/>
              <a:ea typeface="楷体_GB2312" pitchFamily="49" charset="-122"/>
            </a:endParaRPr>
          </a:p>
        </p:txBody>
      </p:sp>
      <p:sp>
        <p:nvSpPr>
          <p:cNvPr id="48130" name="Rectangle 44"/>
          <p:cNvSpPr/>
          <p:nvPr/>
        </p:nvSpPr>
        <p:spPr>
          <a:xfrm>
            <a:off x="6858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1" name="Rectangle 45"/>
          <p:cNvSpPr/>
          <p:nvPr/>
        </p:nvSpPr>
        <p:spPr>
          <a:xfrm>
            <a:off x="16764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2" name="Line 46"/>
          <p:cNvSpPr/>
          <p:nvPr/>
        </p:nvSpPr>
        <p:spPr>
          <a:xfrm>
            <a:off x="1219200" y="2286000"/>
            <a:ext cx="457200" cy="0"/>
          </a:xfrm>
          <a:prstGeom prst="line">
            <a:avLst/>
          </a:prstGeom>
          <a:ln w="19050" cap="flat" cmpd="sng">
            <a:solidFill>
              <a:srgbClr val="00CC00"/>
            </a:solidFill>
            <a:prstDash val="solid"/>
            <a:round/>
            <a:headEnd type="none" w="med" len="med"/>
            <a:tailEnd type="triangle" w="med" len="med"/>
          </a:ln>
        </p:spPr>
      </p:sp>
      <p:sp>
        <p:nvSpPr>
          <p:cNvPr id="48133" name="Rectangle 47"/>
          <p:cNvSpPr/>
          <p:nvPr/>
        </p:nvSpPr>
        <p:spPr>
          <a:xfrm>
            <a:off x="25908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4" name="Rectangle 48"/>
          <p:cNvSpPr/>
          <p:nvPr/>
        </p:nvSpPr>
        <p:spPr>
          <a:xfrm>
            <a:off x="35814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5" name="Line 49"/>
          <p:cNvSpPr/>
          <p:nvPr/>
        </p:nvSpPr>
        <p:spPr>
          <a:xfrm>
            <a:off x="3124200" y="2286000"/>
            <a:ext cx="457200" cy="0"/>
          </a:xfrm>
          <a:prstGeom prst="line">
            <a:avLst/>
          </a:prstGeom>
          <a:ln w="19050" cap="flat" cmpd="sng">
            <a:solidFill>
              <a:srgbClr val="00CC00"/>
            </a:solidFill>
            <a:prstDash val="solid"/>
            <a:round/>
            <a:headEnd type="none" w="med" len="med"/>
            <a:tailEnd type="triangle" w="med" len="med"/>
          </a:ln>
        </p:spPr>
      </p:sp>
      <p:sp>
        <p:nvSpPr>
          <p:cNvPr id="48136" name="Rectangle 50"/>
          <p:cNvSpPr/>
          <p:nvPr/>
        </p:nvSpPr>
        <p:spPr>
          <a:xfrm>
            <a:off x="45720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7" name="Rectangle 51"/>
          <p:cNvSpPr/>
          <p:nvPr/>
        </p:nvSpPr>
        <p:spPr>
          <a:xfrm>
            <a:off x="55626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38" name="Line 52"/>
          <p:cNvSpPr/>
          <p:nvPr/>
        </p:nvSpPr>
        <p:spPr>
          <a:xfrm>
            <a:off x="5105400" y="2286000"/>
            <a:ext cx="457200" cy="0"/>
          </a:xfrm>
          <a:prstGeom prst="line">
            <a:avLst/>
          </a:prstGeom>
          <a:ln w="19050" cap="flat" cmpd="sng">
            <a:solidFill>
              <a:srgbClr val="00CC00"/>
            </a:solidFill>
            <a:prstDash val="solid"/>
            <a:round/>
            <a:headEnd type="none" w="med" len="med"/>
            <a:tailEnd type="triangle" w="med" len="med"/>
          </a:ln>
        </p:spPr>
      </p:sp>
      <p:sp>
        <p:nvSpPr>
          <p:cNvPr id="48139" name="Rectangle 53"/>
          <p:cNvSpPr/>
          <p:nvPr/>
        </p:nvSpPr>
        <p:spPr>
          <a:xfrm>
            <a:off x="64770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40" name="Rectangle 54"/>
          <p:cNvSpPr/>
          <p:nvPr/>
        </p:nvSpPr>
        <p:spPr>
          <a:xfrm>
            <a:off x="74676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41" name="Line 55"/>
          <p:cNvSpPr/>
          <p:nvPr/>
        </p:nvSpPr>
        <p:spPr>
          <a:xfrm>
            <a:off x="7010400" y="2286000"/>
            <a:ext cx="457200" cy="0"/>
          </a:xfrm>
          <a:prstGeom prst="line">
            <a:avLst/>
          </a:prstGeom>
          <a:ln w="19050" cap="flat" cmpd="sng">
            <a:solidFill>
              <a:srgbClr val="00CC00"/>
            </a:solidFill>
            <a:prstDash val="solid"/>
            <a:round/>
            <a:headEnd type="none" w="med" len="med"/>
            <a:tailEnd type="triangle" w="med" len="med"/>
          </a:ln>
        </p:spPr>
      </p:sp>
      <p:sp>
        <p:nvSpPr>
          <p:cNvPr id="48142" name="Line 57"/>
          <p:cNvSpPr/>
          <p:nvPr/>
        </p:nvSpPr>
        <p:spPr>
          <a:xfrm>
            <a:off x="2209800" y="2286000"/>
            <a:ext cx="457200" cy="0"/>
          </a:xfrm>
          <a:prstGeom prst="line">
            <a:avLst/>
          </a:prstGeom>
          <a:ln w="19050" cap="flat" cmpd="sng">
            <a:solidFill>
              <a:srgbClr val="00CC00"/>
            </a:solidFill>
            <a:prstDash val="solid"/>
            <a:round/>
            <a:headEnd type="none" w="med" len="med"/>
            <a:tailEnd type="triangle" w="med" len="med"/>
          </a:ln>
        </p:spPr>
      </p:sp>
      <p:sp>
        <p:nvSpPr>
          <p:cNvPr id="48143" name="Line 58"/>
          <p:cNvSpPr/>
          <p:nvPr/>
        </p:nvSpPr>
        <p:spPr>
          <a:xfrm>
            <a:off x="4114800" y="2286000"/>
            <a:ext cx="457200" cy="0"/>
          </a:xfrm>
          <a:prstGeom prst="line">
            <a:avLst/>
          </a:prstGeom>
          <a:ln w="19050" cap="flat" cmpd="sng">
            <a:solidFill>
              <a:srgbClr val="00CC00"/>
            </a:solidFill>
            <a:prstDash val="solid"/>
            <a:round/>
            <a:headEnd type="none" w="med" len="med"/>
            <a:tailEnd type="triangle" w="med" len="med"/>
          </a:ln>
        </p:spPr>
      </p:sp>
      <p:sp>
        <p:nvSpPr>
          <p:cNvPr id="48144" name="Line 59"/>
          <p:cNvSpPr/>
          <p:nvPr/>
        </p:nvSpPr>
        <p:spPr>
          <a:xfrm>
            <a:off x="6096000" y="2286000"/>
            <a:ext cx="457200" cy="0"/>
          </a:xfrm>
          <a:prstGeom prst="line">
            <a:avLst/>
          </a:prstGeom>
          <a:ln w="19050" cap="flat" cmpd="sng">
            <a:solidFill>
              <a:srgbClr val="00CC00"/>
            </a:solidFill>
            <a:prstDash val="solid"/>
            <a:round/>
            <a:headEnd type="none" w="med" len="med"/>
            <a:tailEnd type="triangle" w="med" len="med"/>
          </a:ln>
        </p:spPr>
      </p:sp>
      <p:sp>
        <p:nvSpPr>
          <p:cNvPr id="48145" name="Line 60"/>
          <p:cNvSpPr/>
          <p:nvPr/>
        </p:nvSpPr>
        <p:spPr>
          <a:xfrm rot="5400000" flipV="1">
            <a:off x="762000" y="1752600"/>
            <a:ext cx="457200" cy="0"/>
          </a:xfrm>
          <a:prstGeom prst="line">
            <a:avLst/>
          </a:prstGeom>
          <a:ln w="19050" cap="flat" cmpd="sng">
            <a:solidFill>
              <a:srgbClr val="00CC00"/>
            </a:solidFill>
            <a:prstDash val="solid"/>
            <a:round/>
            <a:headEnd type="none" w="med" len="med"/>
            <a:tailEnd type="triangle" w="med" len="med"/>
          </a:ln>
        </p:spPr>
      </p:sp>
      <p:sp>
        <p:nvSpPr>
          <p:cNvPr id="48146" name="Line 61"/>
          <p:cNvSpPr/>
          <p:nvPr/>
        </p:nvSpPr>
        <p:spPr>
          <a:xfrm rot="5400000" flipV="1">
            <a:off x="7467600" y="1752600"/>
            <a:ext cx="457200" cy="0"/>
          </a:xfrm>
          <a:prstGeom prst="line">
            <a:avLst/>
          </a:prstGeom>
          <a:ln w="19050" cap="flat" cmpd="sng">
            <a:solidFill>
              <a:srgbClr val="00CC00"/>
            </a:solidFill>
            <a:prstDash val="solid"/>
            <a:round/>
            <a:headEnd type="none" w="med" len="med"/>
            <a:tailEnd type="none" w="med" len="med"/>
          </a:ln>
        </p:spPr>
      </p:sp>
      <p:sp>
        <p:nvSpPr>
          <p:cNvPr id="48147" name="Line 62"/>
          <p:cNvSpPr/>
          <p:nvPr/>
        </p:nvSpPr>
        <p:spPr>
          <a:xfrm flipV="1">
            <a:off x="990600" y="1524000"/>
            <a:ext cx="6705600" cy="0"/>
          </a:xfrm>
          <a:prstGeom prst="line">
            <a:avLst/>
          </a:prstGeom>
          <a:ln w="19050" cap="flat" cmpd="sng">
            <a:solidFill>
              <a:srgbClr val="00CC00"/>
            </a:solidFill>
            <a:prstDash val="solid"/>
            <a:round/>
            <a:headEnd type="none" w="med" len="med"/>
            <a:tailEnd type="none" w="med" len="med"/>
          </a:ln>
        </p:spPr>
      </p:sp>
      <p:sp>
        <p:nvSpPr>
          <p:cNvPr id="48148" name="Rectangle 63"/>
          <p:cNvSpPr/>
          <p:nvPr/>
        </p:nvSpPr>
        <p:spPr>
          <a:xfrm>
            <a:off x="609600" y="35814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rPr>
              <a:t>-0</a:t>
            </a:r>
            <a:r>
              <a:rPr lang="en-US" altLang="zh-CN" sz="3200" dirty="0">
                <a:solidFill>
                  <a:schemeClr val="folHlink"/>
                </a:solidFill>
                <a:latin typeface="Times New Roman" panose="02020603050405020304" pitchFamily="18" charset="0"/>
                <a:ea typeface="楷体_GB2312" pitchFamily="49" charset="-122"/>
              </a:rPr>
              <a:t>:	( 7  6  5  4  3  2  1  0</a:t>
            </a:r>
            <a:r>
              <a:rPr lang="zh-CN" altLang="en-US" sz="3200" dirty="0">
                <a:solidFill>
                  <a:schemeClr val="folHlink"/>
                </a:solidFill>
                <a:latin typeface="Times New Roman" panose="02020603050405020304" pitchFamily="18" charset="0"/>
                <a:ea typeface="楷体_GB2312" pitchFamily="49" charset="-122"/>
              </a:rPr>
              <a:t>）</a:t>
            </a:r>
            <a:endParaRPr lang="zh-CN" altLang="en-US" sz="3200" dirty="0">
              <a:solidFill>
                <a:schemeClr val="accent1"/>
              </a:solidFill>
              <a:latin typeface="Times New Roman" panose="02020603050405020304" pitchFamily="18" charset="0"/>
              <a:ea typeface="楷体_GB2312" pitchFamily="49" charset="-122"/>
            </a:endParaRPr>
          </a:p>
        </p:txBody>
      </p:sp>
      <p:sp>
        <p:nvSpPr>
          <p:cNvPr id="48149" name="Rectangle 64"/>
          <p:cNvSpPr/>
          <p:nvPr/>
        </p:nvSpPr>
        <p:spPr>
          <a:xfrm>
            <a:off x="7620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0" name="Rectangle 65"/>
          <p:cNvSpPr/>
          <p:nvPr/>
        </p:nvSpPr>
        <p:spPr>
          <a:xfrm>
            <a:off x="17526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1" name="Line 66"/>
          <p:cNvSpPr/>
          <p:nvPr/>
        </p:nvSpPr>
        <p:spPr>
          <a:xfrm>
            <a:off x="1295400" y="5181600"/>
            <a:ext cx="457200" cy="0"/>
          </a:xfrm>
          <a:prstGeom prst="line">
            <a:avLst/>
          </a:prstGeom>
          <a:ln w="19050" cap="flat" cmpd="sng">
            <a:solidFill>
              <a:srgbClr val="00CC00"/>
            </a:solidFill>
            <a:prstDash val="solid"/>
            <a:round/>
            <a:headEnd type="triangle" w="med" len="med"/>
            <a:tailEnd type="none" w="med" len="med"/>
          </a:ln>
        </p:spPr>
      </p:sp>
      <p:sp>
        <p:nvSpPr>
          <p:cNvPr id="48152" name="Rectangle 67"/>
          <p:cNvSpPr/>
          <p:nvPr/>
        </p:nvSpPr>
        <p:spPr>
          <a:xfrm>
            <a:off x="26670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3" name="Rectangle 68"/>
          <p:cNvSpPr/>
          <p:nvPr/>
        </p:nvSpPr>
        <p:spPr>
          <a:xfrm>
            <a:off x="36576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4" name="Line 69"/>
          <p:cNvSpPr/>
          <p:nvPr/>
        </p:nvSpPr>
        <p:spPr>
          <a:xfrm>
            <a:off x="3200400" y="5181600"/>
            <a:ext cx="457200" cy="0"/>
          </a:xfrm>
          <a:prstGeom prst="line">
            <a:avLst/>
          </a:prstGeom>
          <a:ln w="19050" cap="flat" cmpd="sng">
            <a:solidFill>
              <a:srgbClr val="00CC00"/>
            </a:solidFill>
            <a:prstDash val="solid"/>
            <a:round/>
            <a:headEnd type="triangle" w="med" len="med"/>
            <a:tailEnd type="none" w="med" len="med"/>
          </a:ln>
        </p:spPr>
      </p:sp>
      <p:sp>
        <p:nvSpPr>
          <p:cNvPr id="48155" name="Rectangle 70"/>
          <p:cNvSpPr/>
          <p:nvPr/>
        </p:nvSpPr>
        <p:spPr>
          <a:xfrm>
            <a:off x="46482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6" name="Rectangle 71"/>
          <p:cNvSpPr/>
          <p:nvPr/>
        </p:nvSpPr>
        <p:spPr>
          <a:xfrm>
            <a:off x="56388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7" name="Line 72"/>
          <p:cNvSpPr/>
          <p:nvPr/>
        </p:nvSpPr>
        <p:spPr>
          <a:xfrm>
            <a:off x="5181600" y="5181600"/>
            <a:ext cx="457200" cy="0"/>
          </a:xfrm>
          <a:prstGeom prst="line">
            <a:avLst/>
          </a:prstGeom>
          <a:ln w="19050" cap="flat" cmpd="sng">
            <a:solidFill>
              <a:srgbClr val="00CC00"/>
            </a:solidFill>
            <a:prstDash val="solid"/>
            <a:round/>
            <a:headEnd type="triangle" w="med" len="med"/>
            <a:tailEnd type="none" w="med" len="med"/>
          </a:ln>
        </p:spPr>
      </p:sp>
      <p:sp>
        <p:nvSpPr>
          <p:cNvPr id="48158" name="Rectangle 73"/>
          <p:cNvSpPr/>
          <p:nvPr/>
        </p:nvSpPr>
        <p:spPr>
          <a:xfrm>
            <a:off x="65532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59" name="Rectangle 74"/>
          <p:cNvSpPr/>
          <p:nvPr/>
        </p:nvSpPr>
        <p:spPr>
          <a:xfrm>
            <a:off x="7543800" y="4876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8160" name="Line 75"/>
          <p:cNvSpPr/>
          <p:nvPr/>
        </p:nvSpPr>
        <p:spPr>
          <a:xfrm>
            <a:off x="7086600" y="5181600"/>
            <a:ext cx="457200" cy="0"/>
          </a:xfrm>
          <a:prstGeom prst="line">
            <a:avLst/>
          </a:prstGeom>
          <a:ln w="19050" cap="flat" cmpd="sng">
            <a:solidFill>
              <a:srgbClr val="00CC00"/>
            </a:solidFill>
            <a:prstDash val="solid"/>
            <a:round/>
            <a:headEnd type="triangle" w="med" len="med"/>
            <a:tailEnd type="none" w="med" len="med"/>
          </a:ln>
        </p:spPr>
      </p:sp>
      <p:sp>
        <p:nvSpPr>
          <p:cNvPr id="48161" name="Line 76"/>
          <p:cNvSpPr/>
          <p:nvPr/>
        </p:nvSpPr>
        <p:spPr>
          <a:xfrm>
            <a:off x="2286000" y="5181600"/>
            <a:ext cx="457200" cy="0"/>
          </a:xfrm>
          <a:prstGeom prst="line">
            <a:avLst/>
          </a:prstGeom>
          <a:ln w="19050" cap="flat" cmpd="sng">
            <a:solidFill>
              <a:srgbClr val="00CC00"/>
            </a:solidFill>
            <a:prstDash val="solid"/>
            <a:round/>
            <a:headEnd type="triangle" w="med" len="med"/>
            <a:tailEnd type="none" w="med" len="med"/>
          </a:ln>
        </p:spPr>
      </p:sp>
      <p:sp>
        <p:nvSpPr>
          <p:cNvPr id="48162" name="Line 77"/>
          <p:cNvSpPr/>
          <p:nvPr/>
        </p:nvSpPr>
        <p:spPr>
          <a:xfrm>
            <a:off x="4191000" y="5181600"/>
            <a:ext cx="457200" cy="0"/>
          </a:xfrm>
          <a:prstGeom prst="line">
            <a:avLst/>
          </a:prstGeom>
          <a:ln w="19050" cap="flat" cmpd="sng">
            <a:solidFill>
              <a:srgbClr val="00CC00"/>
            </a:solidFill>
            <a:prstDash val="solid"/>
            <a:round/>
            <a:headEnd type="triangle" w="med" len="med"/>
            <a:tailEnd type="none" w="med" len="med"/>
          </a:ln>
        </p:spPr>
      </p:sp>
      <p:sp>
        <p:nvSpPr>
          <p:cNvPr id="48163" name="Line 78"/>
          <p:cNvSpPr/>
          <p:nvPr/>
        </p:nvSpPr>
        <p:spPr>
          <a:xfrm>
            <a:off x="6172200" y="5181600"/>
            <a:ext cx="457200" cy="0"/>
          </a:xfrm>
          <a:prstGeom prst="line">
            <a:avLst/>
          </a:prstGeom>
          <a:ln w="19050" cap="flat" cmpd="sng">
            <a:solidFill>
              <a:srgbClr val="00CC00"/>
            </a:solidFill>
            <a:prstDash val="solid"/>
            <a:round/>
            <a:headEnd type="triangle" w="med" len="med"/>
            <a:tailEnd type="none" w="med" len="med"/>
          </a:ln>
        </p:spPr>
      </p:sp>
      <p:sp>
        <p:nvSpPr>
          <p:cNvPr id="48164" name="Line 79"/>
          <p:cNvSpPr/>
          <p:nvPr/>
        </p:nvSpPr>
        <p:spPr>
          <a:xfrm rot="5400000" flipV="1">
            <a:off x="838200" y="4648200"/>
            <a:ext cx="457200" cy="0"/>
          </a:xfrm>
          <a:prstGeom prst="line">
            <a:avLst/>
          </a:prstGeom>
          <a:ln w="19050" cap="flat" cmpd="sng">
            <a:solidFill>
              <a:srgbClr val="00CC00"/>
            </a:solidFill>
            <a:prstDash val="solid"/>
            <a:round/>
            <a:headEnd type="none" w="med" len="med"/>
            <a:tailEnd type="none" w="med" len="med"/>
          </a:ln>
        </p:spPr>
      </p:sp>
      <p:sp>
        <p:nvSpPr>
          <p:cNvPr id="48165" name="Line 80"/>
          <p:cNvSpPr/>
          <p:nvPr/>
        </p:nvSpPr>
        <p:spPr>
          <a:xfrm rot="5400000" flipV="1">
            <a:off x="7543800" y="4648200"/>
            <a:ext cx="457200" cy="0"/>
          </a:xfrm>
          <a:prstGeom prst="line">
            <a:avLst/>
          </a:prstGeom>
          <a:ln w="19050" cap="flat" cmpd="sng">
            <a:solidFill>
              <a:srgbClr val="00CC00"/>
            </a:solidFill>
            <a:prstDash val="solid"/>
            <a:round/>
            <a:headEnd type="none" w="med" len="med"/>
            <a:tailEnd type="triangle" w="med" len="med"/>
          </a:ln>
        </p:spPr>
      </p:sp>
      <p:sp>
        <p:nvSpPr>
          <p:cNvPr id="48166" name="Line 81"/>
          <p:cNvSpPr/>
          <p:nvPr/>
        </p:nvSpPr>
        <p:spPr>
          <a:xfrm flipV="1">
            <a:off x="1066800" y="4419600"/>
            <a:ext cx="6705600" cy="0"/>
          </a:xfrm>
          <a:prstGeom prst="line">
            <a:avLst/>
          </a:prstGeom>
          <a:ln w="19050" cap="flat" cmpd="sng">
            <a:solidFill>
              <a:srgbClr val="00CC00"/>
            </a:solidFill>
            <a:prstDash val="solid"/>
            <a:round/>
            <a:headEnd type="none" w="med" len="med"/>
            <a:tailEnd type="none" w="med" len="med"/>
          </a:ln>
        </p:spPr>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p:nvPr/>
        </p:nvSpPr>
        <p:spPr>
          <a:xfrm>
            <a:off x="533400" y="3810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rPr>
              <a:t>+1</a:t>
            </a:r>
            <a:r>
              <a:rPr lang="en-US" altLang="zh-CN" sz="3200" dirty="0">
                <a:solidFill>
                  <a:schemeClr val="folHlink"/>
                </a:solidFill>
                <a:latin typeface="Times New Roman" panose="02020603050405020304" pitchFamily="18" charset="0"/>
                <a:ea typeface="楷体_GB2312" pitchFamily="49" charset="-122"/>
              </a:rPr>
              <a:t>:	( 0  2  4  6</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1  3  5  7</a:t>
            </a:r>
            <a:r>
              <a:rPr lang="zh-CN" altLang="en-US" sz="3200" dirty="0">
                <a:solidFill>
                  <a:schemeClr val="folHlink"/>
                </a:solidFill>
                <a:latin typeface="Times New Roman" panose="02020603050405020304" pitchFamily="18" charset="0"/>
                <a:ea typeface="楷体_GB2312" pitchFamily="49" charset="-122"/>
              </a:rPr>
              <a:t>）</a:t>
            </a:r>
            <a:endParaRPr lang="zh-CN" altLang="en-US" sz="3200" dirty="0">
              <a:solidFill>
                <a:schemeClr val="accent1"/>
              </a:solidFill>
              <a:latin typeface="Times New Roman" panose="02020603050405020304" pitchFamily="18" charset="0"/>
              <a:ea typeface="楷体_GB2312" pitchFamily="49" charset="-122"/>
            </a:endParaRPr>
          </a:p>
        </p:txBody>
      </p:sp>
      <p:sp>
        <p:nvSpPr>
          <p:cNvPr id="49154" name="Rectangle 3"/>
          <p:cNvSpPr/>
          <p:nvPr/>
        </p:nvSpPr>
        <p:spPr>
          <a:xfrm>
            <a:off x="6858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55" name="Rectangle 4"/>
          <p:cNvSpPr/>
          <p:nvPr/>
        </p:nvSpPr>
        <p:spPr>
          <a:xfrm>
            <a:off x="16764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56" name="Line 5"/>
          <p:cNvSpPr/>
          <p:nvPr/>
        </p:nvSpPr>
        <p:spPr>
          <a:xfrm rot="5400000">
            <a:off x="2514600" y="1752600"/>
            <a:ext cx="457200" cy="0"/>
          </a:xfrm>
          <a:prstGeom prst="line">
            <a:avLst/>
          </a:prstGeom>
          <a:ln w="19050" cap="flat" cmpd="sng">
            <a:solidFill>
              <a:srgbClr val="00CC00"/>
            </a:solidFill>
            <a:prstDash val="solid"/>
            <a:round/>
            <a:headEnd type="none" w="med" len="med"/>
            <a:tailEnd type="triangle" w="med" len="med"/>
          </a:ln>
        </p:spPr>
      </p:sp>
      <p:sp>
        <p:nvSpPr>
          <p:cNvPr id="49157" name="Rectangle 6"/>
          <p:cNvSpPr/>
          <p:nvPr/>
        </p:nvSpPr>
        <p:spPr>
          <a:xfrm>
            <a:off x="25908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58" name="Rectangle 7"/>
          <p:cNvSpPr/>
          <p:nvPr/>
        </p:nvSpPr>
        <p:spPr>
          <a:xfrm>
            <a:off x="35814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59" name="Line 8"/>
          <p:cNvSpPr/>
          <p:nvPr/>
        </p:nvSpPr>
        <p:spPr>
          <a:xfrm rot="5400000">
            <a:off x="6400800" y="1752600"/>
            <a:ext cx="457200" cy="0"/>
          </a:xfrm>
          <a:prstGeom prst="line">
            <a:avLst/>
          </a:prstGeom>
          <a:ln w="19050" cap="flat" cmpd="sng">
            <a:solidFill>
              <a:srgbClr val="00CC00"/>
            </a:solidFill>
            <a:prstDash val="solid"/>
            <a:round/>
            <a:headEnd type="none" w="med" len="med"/>
            <a:tailEnd type="triangle" w="med" len="med"/>
          </a:ln>
        </p:spPr>
      </p:sp>
      <p:sp>
        <p:nvSpPr>
          <p:cNvPr id="49160" name="Rectangle 9"/>
          <p:cNvSpPr/>
          <p:nvPr/>
        </p:nvSpPr>
        <p:spPr>
          <a:xfrm>
            <a:off x="45720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61" name="Rectangle 10"/>
          <p:cNvSpPr/>
          <p:nvPr/>
        </p:nvSpPr>
        <p:spPr>
          <a:xfrm>
            <a:off x="55626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62" name="Rectangle 12"/>
          <p:cNvSpPr/>
          <p:nvPr/>
        </p:nvSpPr>
        <p:spPr>
          <a:xfrm>
            <a:off x="64770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63" name="Rectangle 13"/>
          <p:cNvSpPr/>
          <p:nvPr/>
        </p:nvSpPr>
        <p:spPr>
          <a:xfrm>
            <a:off x="7467600" y="1981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64" name="Line 15"/>
          <p:cNvSpPr/>
          <p:nvPr/>
        </p:nvSpPr>
        <p:spPr>
          <a:xfrm rot="5400000">
            <a:off x="4495800" y="1752600"/>
            <a:ext cx="457200" cy="0"/>
          </a:xfrm>
          <a:prstGeom prst="line">
            <a:avLst/>
          </a:prstGeom>
          <a:ln w="19050" cap="flat" cmpd="sng">
            <a:solidFill>
              <a:srgbClr val="00CC00"/>
            </a:solidFill>
            <a:prstDash val="solid"/>
            <a:round/>
            <a:headEnd type="none" w="med" len="med"/>
            <a:tailEnd type="triangle" w="med" len="med"/>
          </a:ln>
        </p:spPr>
      </p:sp>
      <p:sp>
        <p:nvSpPr>
          <p:cNvPr id="49165" name="Line 18"/>
          <p:cNvSpPr/>
          <p:nvPr/>
        </p:nvSpPr>
        <p:spPr>
          <a:xfrm rot="5400000" flipV="1">
            <a:off x="419100" y="1638300"/>
            <a:ext cx="685800" cy="0"/>
          </a:xfrm>
          <a:prstGeom prst="line">
            <a:avLst/>
          </a:prstGeom>
          <a:ln w="19050" cap="flat" cmpd="sng">
            <a:solidFill>
              <a:srgbClr val="00CC00"/>
            </a:solidFill>
            <a:prstDash val="solid"/>
            <a:round/>
            <a:headEnd type="none" w="med" len="med"/>
            <a:tailEnd type="triangle" w="med" len="med"/>
          </a:ln>
        </p:spPr>
      </p:sp>
      <p:sp>
        <p:nvSpPr>
          <p:cNvPr id="49166" name="Line 19"/>
          <p:cNvSpPr/>
          <p:nvPr/>
        </p:nvSpPr>
        <p:spPr>
          <a:xfrm rot="5400000" flipV="1">
            <a:off x="6515100" y="1638300"/>
            <a:ext cx="685800" cy="0"/>
          </a:xfrm>
          <a:prstGeom prst="line">
            <a:avLst/>
          </a:prstGeom>
          <a:ln w="19050" cap="flat" cmpd="sng">
            <a:solidFill>
              <a:srgbClr val="00CC00"/>
            </a:solidFill>
            <a:prstDash val="solid"/>
            <a:round/>
            <a:headEnd type="none" w="med" len="med"/>
            <a:tailEnd type="none" w="med" len="med"/>
          </a:ln>
        </p:spPr>
      </p:sp>
      <p:sp>
        <p:nvSpPr>
          <p:cNvPr id="49167" name="Line 20"/>
          <p:cNvSpPr/>
          <p:nvPr/>
        </p:nvSpPr>
        <p:spPr>
          <a:xfrm flipV="1">
            <a:off x="762000" y="1295400"/>
            <a:ext cx="6096000" cy="0"/>
          </a:xfrm>
          <a:prstGeom prst="line">
            <a:avLst/>
          </a:prstGeom>
          <a:ln w="19050" cap="flat" cmpd="sng">
            <a:solidFill>
              <a:srgbClr val="00CC00"/>
            </a:solidFill>
            <a:prstDash val="solid"/>
            <a:round/>
            <a:headEnd type="none" w="med" len="med"/>
            <a:tailEnd type="none" w="med" len="med"/>
          </a:ln>
        </p:spPr>
      </p:sp>
      <p:sp>
        <p:nvSpPr>
          <p:cNvPr id="49168" name="Rectangle 21"/>
          <p:cNvSpPr/>
          <p:nvPr/>
        </p:nvSpPr>
        <p:spPr>
          <a:xfrm>
            <a:off x="609600" y="35814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rPr>
              <a:t>-1</a:t>
            </a:r>
            <a:r>
              <a:rPr lang="en-US" altLang="zh-CN" sz="3200" dirty="0">
                <a:solidFill>
                  <a:schemeClr val="folHlink"/>
                </a:solidFill>
                <a:latin typeface="Times New Roman" panose="02020603050405020304" pitchFamily="18" charset="0"/>
                <a:ea typeface="楷体_GB2312" pitchFamily="49" charset="-122"/>
              </a:rPr>
              <a:t>:	( 6  4  2  0</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7  5  3  1</a:t>
            </a:r>
            <a:r>
              <a:rPr lang="zh-CN" altLang="en-US" sz="3200" dirty="0">
                <a:solidFill>
                  <a:schemeClr val="folHlink"/>
                </a:solidFill>
                <a:latin typeface="Times New Roman" panose="02020603050405020304" pitchFamily="18" charset="0"/>
                <a:ea typeface="楷体_GB2312" pitchFamily="49" charset="-122"/>
              </a:rPr>
              <a:t>）</a:t>
            </a:r>
            <a:endParaRPr lang="zh-CN" altLang="en-US" sz="3200" dirty="0">
              <a:solidFill>
                <a:schemeClr val="accent1"/>
              </a:solidFill>
              <a:latin typeface="Times New Roman" panose="02020603050405020304" pitchFamily="18" charset="0"/>
              <a:ea typeface="楷体_GB2312" pitchFamily="49" charset="-122"/>
            </a:endParaRPr>
          </a:p>
        </p:txBody>
      </p:sp>
      <p:sp>
        <p:nvSpPr>
          <p:cNvPr id="49169" name="Line 40"/>
          <p:cNvSpPr/>
          <p:nvPr/>
        </p:nvSpPr>
        <p:spPr>
          <a:xfrm rot="5400000">
            <a:off x="4800600" y="1752600"/>
            <a:ext cx="457200" cy="0"/>
          </a:xfrm>
          <a:prstGeom prst="line">
            <a:avLst/>
          </a:prstGeom>
          <a:ln w="19050" cap="flat" cmpd="sng">
            <a:solidFill>
              <a:srgbClr val="00CC00"/>
            </a:solidFill>
            <a:prstDash val="solid"/>
            <a:round/>
            <a:headEnd type="none" w="med" len="med"/>
            <a:tailEnd type="none" w="med" len="med"/>
          </a:ln>
        </p:spPr>
      </p:sp>
      <p:sp>
        <p:nvSpPr>
          <p:cNvPr id="49170" name="Line 41"/>
          <p:cNvSpPr/>
          <p:nvPr/>
        </p:nvSpPr>
        <p:spPr>
          <a:xfrm rot="5400000">
            <a:off x="2819400" y="1752600"/>
            <a:ext cx="457200" cy="0"/>
          </a:xfrm>
          <a:prstGeom prst="line">
            <a:avLst/>
          </a:prstGeom>
          <a:ln w="19050" cap="flat" cmpd="sng">
            <a:solidFill>
              <a:srgbClr val="00CC00"/>
            </a:solidFill>
            <a:prstDash val="solid"/>
            <a:round/>
            <a:headEnd type="none" w="med" len="med"/>
            <a:tailEnd type="none" w="med" len="med"/>
          </a:ln>
        </p:spPr>
      </p:sp>
      <p:sp>
        <p:nvSpPr>
          <p:cNvPr id="49171" name="Line 42"/>
          <p:cNvSpPr/>
          <p:nvPr/>
        </p:nvSpPr>
        <p:spPr>
          <a:xfrm rot="5400000">
            <a:off x="838200" y="1752600"/>
            <a:ext cx="457200" cy="0"/>
          </a:xfrm>
          <a:prstGeom prst="line">
            <a:avLst/>
          </a:prstGeom>
          <a:ln w="19050" cap="flat" cmpd="sng">
            <a:solidFill>
              <a:srgbClr val="00CC00"/>
            </a:solidFill>
            <a:prstDash val="solid"/>
            <a:round/>
            <a:headEnd type="none" w="med" len="med"/>
            <a:tailEnd type="none" w="med" len="med"/>
          </a:ln>
        </p:spPr>
      </p:sp>
      <p:sp>
        <p:nvSpPr>
          <p:cNvPr id="49172" name="Line 43"/>
          <p:cNvSpPr/>
          <p:nvPr/>
        </p:nvSpPr>
        <p:spPr>
          <a:xfrm flipV="1">
            <a:off x="1066800" y="1524000"/>
            <a:ext cx="1676400" cy="0"/>
          </a:xfrm>
          <a:prstGeom prst="line">
            <a:avLst/>
          </a:prstGeom>
          <a:ln w="19050" cap="flat" cmpd="sng">
            <a:solidFill>
              <a:srgbClr val="00CC00"/>
            </a:solidFill>
            <a:prstDash val="solid"/>
            <a:round/>
            <a:headEnd type="none" w="med" len="med"/>
            <a:tailEnd type="none" w="med" len="med"/>
          </a:ln>
        </p:spPr>
      </p:sp>
      <p:sp>
        <p:nvSpPr>
          <p:cNvPr id="49173" name="Line 44"/>
          <p:cNvSpPr/>
          <p:nvPr/>
        </p:nvSpPr>
        <p:spPr>
          <a:xfrm flipV="1">
            <a:off x="3048000" y="1524000"/>
            <a:ext cx="1676400" cy="0"/>
          </a:xfrm>
          <a:prstGeom prst="line">
            <a:avLst/>
          </a:prstGeom>
          <a:ln w="19050" cap="flat" cmpd="sng">
            <a:solidFill>
              <a:srgbClr val="00CC00"/>
            </a:solidFill>
            <a:prstDash val="solid"/>
            <a:round/>
            <a:headEnd type="none" w="med" len="med"/>
            <a:tailEnd type="none" w="med" len="med"/>
          </a:ln>
        </p:spPr>
      </p:sp>
      <p:sp>
        <p:nvSpPr>
          <p:cNvPr id="49174" name="Line 45"/>
          <p:cNvSpPr/>
          <p:nvPr/>
        </p:nvSpPr>
        <p:spPr>
          <a:xfrm flipV="1">
            <a:off x="5029200" y="1524000"/>
            <a:ext cx="1600200" cy="0"/>
          </a:xfrm>
          <a:prstGeom prst="line">
            <a:avLst/>
          </a:prstGeom>
          <a:ln w="19050" cap="flat" cmpd="sng">
            <a:solidFill>
              <a:srgbClr val="00CC00"/>
            </a:solidFill>
            <a:prstDash val="solid"/>
            <a:round/>
            <a:headEnd type="none" w="med" len="med"/>
            <a:tailEnd type="none" w="med" len="med"/>
          </a:ln>
        </p:spPr>
      </p:sp>
      <p:sp>
        <p:nvSpPr>
          <p:cNvPr id="49175" name="Line 46"/>
          <p:cNvSpPr/>
          <p:nvPr/>
        </p:nvSpPr>
        <p:spPr>
          <a:xfrm rot="-5400000" flipV="1">
            <a:off x="3505200" y="2743200"/>
            <a:ext cx="457200" cy="0"/>
          </a:xfrm>
          <a:prstGeom prst="line">
            <a:avLst/>
          </a:prstGeom>
          <a:ln w="19050" cap="flat" cmpd="sng">
            <a:solidFill>
              <a:srgbClr val="00CC00"/>
            </a:solidFill>
            <a:prstDash val="solid"/>
            <a:round/>
            <a:headEnd type="none" w="med" len="med"/>
            <a:tailEnd type="triangle" w="med" len="med"/>
          </a:ln>
        </p:spPr>
      </p:sp>
      <p:sp>
        <p:nvSpPr>
          <p:cNvPr id="49176" name="Line 47"/>
          <p:cNvSpPr/>
          <p:nvPr/>
        </p:nvSpPr>
        <p:spPr>
          <a:xfrm rot="-5400000" flipV="1">
            <a:off x="7391400" y="2743200"/>
            <a:ext cx="457200" cy="0"/>
          </a:xfrm>
          <a:prstGeom prst="line">
            <a:avLst/>
          </a:prstGeom>
          <a:ln w="19050" cap="flat" cmpd="sng">
            <a:solidFill>
              <a:srgbClr val="00CC00"/>
            </a:solidFill>
            <a:prstDash val="solid"/>
            <a:round/>
            <a:headEnd type="none" w="med" len="med"/>
            <a:tailEnd type="triangle" w="med" len="med"/>
          </a:ln>
        </p:spPr>
      </p:sp>
      <p:sp>
        <p:nvSpPr>
          <p:cNvPr id="49177" name="Line 48"/>
          <p:cNvSpPr/>
          <p:nvPr/>
        </p:nvSpPr>
        <p:spPr>
          <a:xfrm rot="-5400000" flipV="1">
            <a:off x="5486400" y="2743200"/>
            <a:ext cx="457200" cy="0"/>
          </a:xfrm>
          <a:prstGeom prst="line">
            <a:avLst/>
          </a:prstGeom>
          <a:ln w="19050" cap="flat" cmpd="sng">
            <a:solidFill>
              <a:srgbClr val="00CC00"/>
            </a:solidFill>
            <a:prstDash val="solid"/>
            <a:round/>
            <a:headEnd type="none" w="med" len="med"/>
            <a:tailEnd type="triangle" w="med" len="med"/>
          </a:ln>
        </p:spPr>
      </p:sp>
      <p:sp>
        <p:nvSpPr>
          <p:cNvPr id="49178" name="Line 49"/>
          <p:cNvSpPr/>
          <p:nvPr/>
        </p:nvSpPr>
        <p:spPr>
          <a:xfrm rot="-5400000" flipV="1">
            <a:off x="5791200" y="2743200"/>
            <a:ext cx="457200" cy="0"/>
          </a:xfrm>
          <a:prstGeom prst="line">
            <a:avLst/>
          </a:prstGeom>
          <a:ln w="19050" cap="flat" cmpd="sng">
            <a:solidFill>
              <a:srgbClr val="00CC00"/>
            </a:solidFill>
            <a:prstDash val="solid"/>
            <a:round/>
            <a:headEnd type="none" w="med" len="med"/>
            <a:tailEnd type="none" w="med" len="med"/>
          </a:ln>
        </p:spPr>
      </p:sp>
      <p:sp>
        <p:nvSpPr>
          <p:cNvPr id="49179" name="Line 50"/>
          <p:cNvSpPr/>
          <p:nvPr/>
        </p:nvSpPr>
        <p:spPr>
          <a:xfrm rot="-5400000" flipV="1">
            <a:off x="3810000" y="2743200"/>
            <a:ext cx="457200" cy="0"/>
          </a:xfrm>
          <a:prstGeom prst="line">
            <a:avLst/>
          </a:prstGeom>
          <a:ln w="19050" cap="flat" cmpd="sng">
            <a:solidFill>
              <a:srgbClr val="00CC00"/>
            </a:solidFill>
            <a:prstDash val="solid"/>
            <a:round/>
            <a:headEnd type="none" w="med" len="med"/>
            <a:tailEnd type="none" w="med" len="med"/>
          </a:ln>
        </p:spPr>
      </p:sp>
      <p:sp>
        <p:nvSpPr>
          <p:cNvPr id="49180" name="Line 51"/>
          <p:cNvSpPr/>
          <p:nvPr/>
        </p:nvSpPr>
        <p:spPr>
          <a:xfrm rot="-5400000" flipV="1">
            <a:off x="1828800" y="2743200"/>
            <a:ext cx="457200" cy="0"/>
          </a:xfrm>
          <a:prstGeom prst="line">
            <a:avLst/>
          </a:prstGeom>
          <a:ln w="19050" cap="flat" cmpd="sng">
            <a:solidFill>
              <a:srgbClr val="00CC00"/>
            </a:solidFill>
            <a:prstDash val="solid"/>
            <a:round/>
            <a:headEnd type="none" w="med" len="med"/>
            <a:tailEnd type="none" w="med" len="med"/>
          </a:ln>
        </p:spPr>
      </p:sp>
      <p:sp>
        <p:nvSpPr>
          <p:cNvPr id="49181" name="Line 52"/>
          <p:cNvSpPr/>
          <p:nvPr/>
        </p:nvSpPr>
        <p:spPr>
          <a:xfrm>
            <a:off x="2057400" y="2971800"/>
            <a:ext cx="1676400" cy="0"/>
          </a:xfrm>
          <a:prstGeom prst="line">
            <a:avLst/>
          </a:prstGeom>
          <a:ln w="19050" cap="flat" cmpd="sng">
            <a:solidFill>
              <a:srgbClr val="00CC00"/>
            </a:solidFill>
            <a:prstDash val="solid"/>
            <a:round/>
            <a:headEnd type="none" w="med" len="med"/>
            <a:tailEnd type="none" w="med" len="med"/>
          </a:ln>
        </p:spPr>
      </p:sp>
      <p:sp>
        <p:nvSpPr>
          <p:cNvPr id="49182" name="Line 53"/>
          <p:cNvSpPr/>
          <p:nvPr/>
        </p:nvSpPr>
        <p:spPr>
          <a:xfrm>
            <a:off x="4038600" y="2971800"/>
            <a:ext cx="1676400" cy="0"/>
          </a:xfrm>
          <a:prstGeom prst="line">
            <a:avLst/>
          </a:prstGeom>
          <a:ln w="19050" cap="flat" cmpd="sng">
            <a:solidFill>
              <a:srgbClr val="00CC00"/>
            </a:solidFill>
            <a:prstDash val="solid"/>
            <a:round/>
            <a:headEnd type="none" w="med" len="med"/>
            <a:tailEnd type="none" w="med" len="med"/>
          </a:ln>
        </p:spPr>
      </p:sp>
      <p:sp>
        <p:nvSpPr>
          <p:cNvPr id="49183" name="Line 54"/>
          <p:cNvSpPr/>
          <p:nvPr/>
        </p:nvSpPr>
        <p:spPr>
          <a:xfrm>
            <a:off x="6019800" y="2971800"/>
            <a:ext cx="1600200" cy="0"/>
          </a:xfrm>
          <a:prstGeom prst="line">
            <a:avLst/>
          </a:prstGeom>
          <a:ln w="19050" cap="flat" cmpd="sng">
            <a:solidFill>
              <a:srgbClr val="00CC00"/>
            </a:solidFill>
            <a:prstDash val="solid"/>
            <a:round/>
            <a:headEnd type="none" w="med" len="med"/>
            <a:tailEnd type="none" w="med" len="med"/>
          </a:ln>
        </p:spPr>
      </p:sp>
      <p:sp>
        <p:nvSpPr>
          <p:cNvPr id="49184" name="Line 55"/>
          <p:cNvSpPr/>
          <p:nvPr/>
        </p:nvSpPr>
        <p:spPr>
          <a:xfrm rot="-5400000">
            <a:off x="1409700" y="2857500"/>
            <a:ext cx="685800" cy="0"/>
          </a:xfrm>
          <a:prstGeom prst="line">
            <a:avLst/>
          </a:prstGeom>
          <a:ln w="19050" cap="flat" cmpd="sng">
            <a:solidFill>
              <a:srgbClr val="00CC00"/>
            </a:solidFill>
            <a:prstDash val="solid"/>
            <a:round/>
            <a:headEnd type="none" w="med" len="med"/>
            <a:tailEnd type="triangle" w="med" len="med"/>
          </a:ln>
        </p:spPr>
      </p:sp>
      <p:sp>
        <p:nvSpPr>
          <p:cNvPr id="49185" name="Line 56"/>
          <p:cNvSpPr/>
          <p:nvPr/>
        </p:nvSpPr>
        <p:spPr>
          <a:xfrm rot="-5400000">
            <a:off x="7505700" y="2857500"/>
            <a:ext cx="685800" cy="0"/>
          </a:xfrm>
          <a:prstGeom prst="line">
            <a:avLst/>
          </a:prstGeom>
          <a:ln w="19050" cap="flat" cmpd="sng">
            <a:solidFill>
              <a:srgbClr val="00CC00"/>
            </a:solidFill>
            <a:prstDash val="solid"/>
            <a:round/>
            <a:headEnd type="none" w="med" len="med"/>
            <a:tailEnd type="none" w="med" len="med"/>
          </a:ln>
        </p:spPr>
      </p:sp>
      <p:sp>
        <p:nvSpPr>
          <p:cNvPr id="49186" name="Line 57"/>
          <p:cNvSpPr/>
          <p:nvPr/>
        </p:nvSpPr>
        <p:spPr>
          <a:xfrm>
            <a:off x="1752600" y="3200400"/>
            <a:ext cx="6096000" cy="0"/>
          </a:xfrm>
          <a:prstGeom prst="line">
            <a:avLst/>
          </a:prstGeom>
          <a:ln w="19050" cap="flat" cmpd="sng">
            <a:solidFill>
              <a:srgbClr val="00CC00"/>
            </a:solidFill>
            <a:prstDash val="solid"/>
            <a:round/>
            <a:headEnd type="none" w="med" len="med"/>
            <a:tailEnd type="none" w="med" len="med"/>
          </a:ln>
        </p:spPr>
      </p:sp>
      <p:sp>
        <p:nvSpPr>
          <p:cNvPr id="49187" name="Rectangle 58"/>
          <p:cNvSpPr/>
          <p:nvPr/>
        </p:nvSpPr>
        <p:spPr>
          <a:xfrm>
            <a:off x="7620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88" name="Rectangle 59"/>
          <p:cNvSpPr/>
          <p:nvPr/>
        </p:nvSpPr>
        <p:spPr>
          <a:xfrm>
            <a:off x="17526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89" name="Line 60"/>
          <p:cNvSpPr/>
          <p:nvPr/>
        </p:nvSpPr>
        <p:spPr>
          <a:xfrm rot="5400000">
            <a:off x="2590800" y="4876800"/>
            <a:ext cx="457200" cy="0"/>
          </a:xfrm>
          <a:prstGeom prst="line">
            <a:avLst/>
          </a:prstGeom>
          <a:ln w="19050" cap="flat" cmpd="sng">
            <a:solidFill>
              <a:srgbClr val="00CC00"/>
            </a:solidFill>
            <a:prstDash val="solid"/>
            <a:round/>
            <a:headEnd type="none" w="med" len="med"/>
            <a:tailEnd type="none" w="med" len="med"/>
          </a:ln>
        </p:spPr>
      </p:sp>
      <p:sp>
        <p:nvSpPr>
          <p:cNvPr id="49190" name="Rectangle 61"/>
          <p:cNvSpPr/>
          <p:nvPr/>
        </p:nvSpPr>
        <p:spPr>
          <a:xfrm>
            <a:off x="26670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1" name="Rectangle 62"/>
          <p:cNvSpPr/>
          <p:nvPr/>
        </p:nvSpPr>
        <p:spPr>
          <a:xfrm>
            <a:off x="36576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2" name="Line 63"/>
          <p:cNvSpPr/>
          <p:nvPr/>
        </p:nvSpPr>
        <p:spPr>
          <a:xfrm rot="5400000">
            <a:off x="6477000" y="4876800"/>
            <a:ext cx="457200" cy="0"/>
          </a:xfrm>
          <a:prstGeom prst="line">
            <a:avLst/>
          </a:prstGeom>
          <a:ln w="19050" cap="flat" cmpd="sng">
            <a:solidFill>
              <a:srgbClr val="00CC00"/>
            </a:solidFill>
            <a:prstDash val="solid"/>
            <a:round/>
            <a:headEnd type="none" w="med" len="med"/>
            <a:tailEnd type="none" w="med" len="med"/>
          </a:ln>
        </p:spPr>
      </p:sp>
      <p:sp>
        <p:nvSpPr>
          <p:cNvPr id="49193" name="Rectangle 64"/>
          <p:cNvSpPr/>
          <p:nvPr/>
        </p:nvSpPr>
        <p:spPr>
          <a:xfrm>
            <a:off x="46482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4" name="Rectangle 65"/>
          <p:cNvSpPr/>
          <p:nvPr/>
        </p:nvSpPr>
        <p:spPr>
          <a:xfrm>
            <a:off x="56388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5" name="Rectangle 66"/>
          <p:cNvSpPr/>
          <p:nvPr/>
        </p:nvSpPr>
        <p:spPr>
          <a:xfrm>
            <a:off x="65532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6" name="Rectangle 67"/>
          <p:cNvSpPr/>
          <p:nvPr/>
        </p:nvSpPr>
        <p:spPr>
          <a:xfrm>
            <a:off x="7543800" y="5105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9197" name="Line 68"/>
          <p:cNvSpPr/>
          <p:nvPr/>
        </p:nvSpPr>
        <p:spPr>
          <a:xfrm rot="5400000">
            <a:off x="4572000" y="4876800"/>
            <a:ext cx="457200" cy="0"/>
          </a:xfrm>
          <a:prstGeom prst="line">
            <a:avLst/>
          </a:prstGeom>
          <a:ln w="19050" cap="flat" cmpd="sng">
            <a:solidFill>
              <a:srgbClr val="00CC00"/>
            </a:solidFill>
            <a:prstDash val="solid"/>
            <a:round/>
            <a:headEnd type="none" w="med" len="med"/>
            <a:tailEnd type="none" w="med" len="med"/>
          </a:ln>
        </p:spPr>
      </p:sp>
      <p:sp>
        <p:nvSpPr>
          <p:cNvPr id="49198" name="Line 69"/>
          <p:cNvSpPr/>
          <p:nvPr/>
        </p:nvSpPr>
        <p:spPr>
          <a:xfrm rot="5400000" flipV="1">
            <a:off x="495300" y="4762500"/>
            <a:ext cx="685800" cy="0"/>
          </a:xfrm>
          <a:prstGeom prst="line">
            <a:avLst/>
          </a:prstGeom>
          <a:ln w="19050" cap="flat" cmpd="sng">
            <a:solidFill>
              <a:srgbClr val="00CC00"/>
            </a:solidFill>
            <a:prstDash val="solid"/>
            <a:round/>
            <a:headEnd type="none" w="med" len="med"/>
            <a:tailEnd type="none" w="med" len="med"/>
          </a:ln>
        </p:spPr>
      </p:sp>
      <p:sp>
        <p:nvSpPr>
          <p:cNvPr id="49199" name="Line 70"/>
          <p:cNvSpPr/>
          <p:nvPr/>
        </p:nvSpPr>
        <p:spPr>
          <a:xfrm rot="5400000" flipV="1">
            <a:off x="6591300" y="4762500"/>
            <a:ext cx="685800" cy="0"/>
          </a:xfrm>
          <a:prstGeom prst="line">
            <a:avLst/>
          </a:prstGeom>
          <a:ln w="19050" cap="flat" cmpd="sng">
            <a:solidFill>
              <a:srgbClr val="00CC00"/>
            </a:solidFill>
            <a:prstDash val="solid"/>
            <a:round/>
            <a:headEnd type="none" w="med" len="med"/>
            <a:tailEnd type="triangle" w="med" len="med"/>
          </a:ln>
        </p:spPr>
      </p:sp>
      <p:sp>
        <p:nvSpPr>
          <p:cNvPr id="49200" name="Line 71"/>
          <p:cNvSpPr/>
          <p:nvPr/>
        </p:nvSpPr>
        <p:spPr>
          <a:xfrm flipV="1">
            <a:off x="838200" y="4419600"/>
            <a:ext cx="6096000" cy="0"/>
          </a:xfrm>
          <a:prstGeom prst="line">
            <a:avLst/>
          </a:prstGeom>
          <a:ln w="19050" cap="flat" cmpd="sng">
            <a:solidFill>
              <a:srgbClr val="00CC00"/>
            </a:solidFill>
            <a:prstDash val="solid"/>
            <a:round/>
            <a:headEnd type="none" w="med" len="med"/>
            <a:tailEnd type="none" w="med" len="med"/>
          </a:ln>
        </p:spPr>
      </p:sp>
      <p:sp>
        <p:nvSpPr>
          <p:cNvPr id="49201" name="Line 72"/>
          <p:cNvSpPr/>
          <p:nvPr/>
        </p:nvSpPr>
        <p:spPr>
          <a:xfrm rot="5400000">
            <a:off x="4876800" y="4876800"/>
            <a:ext cx="457200" cy="0"/>
          </a:xfrm>
          <a:prstGeom prst="line">
            <a:avLst/>
          </a:prstGeom>
          <a:ln w="19050" cap="flat" cmpd="sng">
            <a:solidFill>
              <a:srgbClr val="00CC00"/>
            </a:solidFill>
            <a:prstDash val="solid"/>
            <a:round/>
            <a:headEnd type="none" w="med" len="med"/>
            <a:tailEnd type="triangle" w="med" len="med"/>
          </a:ln>
        </p:spPr>
      </p:sp>
      <p:sp>
        <p:nvSpPr>
          <p:cNvPr id="49202" name="Line 73"/>
          <p:cNvSpPr/>
          <p:nvPr/>
        </p:nvSpPr>
        <p:spPr>
          <a:xfrm rot="5400000">
            <a:off x="2895600" y="4876800"/>
            <a:ext cx="457200" cy="0"/>
          </a:xfrm>
          <a:prstGeom prst="line">
            <a:avLst/>
          </a:prstGeom>
          <a:ln w="19050" cap="flat" cmpd="sng">
            <a:solidFill>
              <a:srgbClr val="00CC00"/>
            </a:solidFill>
            <a:prstDash val="solid"/>
            <a:round/>
            <a:headEnd type="none" w="med" len="med"/>
            <a:tailEnd type="triangle" w="med" len="med"/>
          </a:ln>
        </p:spPr>
      </p:sp>
      <p:sp>
        <p:nvSpPr>
          <p:cNvPr id="49203" name="Line 74"/>
          <p:cNvSpPr/>
          <p:nvPr/>
        </p:nvSpPr>
        <p:spPr>
          <a:xfrm rot="5400000">
            <a:off x="914400" y="4876800"/>
            <a:ext cx="457200" cy="0"/>
          </a:xfrm>
          <a:prstGeom prst="line">
            <a:avLst/>
          </a:prstGeom>
          <a:ln w="19050" cap="flat" cmpd="sng">
            <a:solidFill>
              <a:srgbClr val="00CC00"/>
            </a:solidFill>
            <a:prstDash val="solid"/>
            <a:round/>
            <a:headEnd type="none" w="med" len="med"/>
            <a:tailEnd type="triangle" w="med" len="med"/>
          </a:ln>
        </p:spPr>
      </p:sp>
      <p:sp>
        <p:nvSpPr>
          <p:cNvPr id="49204" name="Line 75"/>
          <p:cNvSpPr/>
          <p:nvPr/>
        </p:nvSpPr>
        <p:spPr>
          <a:xfrm flipV="1">
            <a:off x="1143000" y="4648200"/>
            <a:ext cx="1676400" cy="0"/>
          </a:xfrm>
          <a:prstGeom prst="line">
            <a:avLst/>
          </a:prstGeom>
          <a:ln w="19050" cap="flat" cmpd="sng">
            <a:solidFill>
              <a:srgbClr val="00CC00"/>
            </a:solidFill>
            <a:prstDash val="solid"/>
            <a:round/>
            <a:headEnd type="none" w="med" len="med"/>
            <a:tailEnd type="none" w="med" len="med"/>
          </a:ln>
        </p:spPr>
      </p:sp>
      <p:sp>
        <p:nvSpPr>
          <p:cNvPr id="49205" name="Line 76"/>
          <p:cNvSpPr/>
          <p:nvPr/>
        </p:nvSpPr>
        <p:spPr>
          <a:xfrm flipV="1">
            <a:off x="3124200" y="4648200"/>
            <a:ext cx="1676400" cy="0"/>
          </a:xfrm>
          <a:prstGeom prst="line">
            <a:avLst/>
          </a:prstGeom>
          <a:ln w="19050" cap="flat" cmpd="sng">
            <a:solidFill>
              <a:srgbClr val="00CC00"/>
            </a:solidFill>
            <a:prstDash val="solid"/>
            <a:round/>
            <a:headEnd type="none" w="med" len="med"/>
            <a:tailEnd type="none" w="med" len="med"/>
          </a:ln>
        </p:spPr>
      </p:sp>
      <p:sp>
        <p:nvSpPr>
          <p:cNvPr id="49206" name="Line 77"/>
          <p:cNvSpPr/>
          <p:nvPr/>
        </p:nvSpPr>
        <p:spPr>
          <a:xfrm flipV="1">
            <a:off x="5105400" y="4648200"/>
            <a:ext cx="1600200" cy="0"/>
          </a:xfrm>
          <a:prstGeom prst="line">
            <a:avLst/>
          </a:prstGeom>
          <a:ln w="19050" cap="flat" cmpd="sng">
            <a:solidFill>
              <a:srgbClr val="00CC00"/>
            </a:solidFill>
            <a:prstDash val="solid"/>
            <a:round/>
            <a:headEnd type="none" w="med" len="med"/>
            <a:tailEnd type="none" w="med" len="med"/>
          </a:ln>
        </p:spPr>
      </p:sp>
      <p:sp>
        <p:nvSpPr>
          <p:cNvPr id="49207" name="Line 78"/>
          <p:cNvSpPr/>
          <p:nvPr/>
        </p:nvSpPr>
        <p:spPr>
          <a:xfrm rot="-5400000" flipV="1">
            <a:off x="3581400" y="5867400"/>
            <a:ext cx="457200" cy="0"/>
          </a:xfrm>
          <a:prstGeom prst="line">
            <a:avLst/>
          </a:prstGeom>
          <a:ln w="19050" cap="flat" cmpd="sng">
            <a:solidFill>
              <a:srgbClr val="00CC00"/>
            </a:solidFill>
            <a:prstDash val="solid"/>
            <a:round/>
            <a:headEnd type="none" w="med" len="med"/>
            <a:tailEnd type="none" w="med" len="med"/>
          </a:ln>
        </p:spPr>
      </p:sp>
      <p:sp>
        <p:nvSpPr>
          <p:cNvPr id="49208" name="Line 79"/>
          <p:cNvSpPr/>
          <p:nvPr/>
        </p:nvSpPr>
        <p:spPr>
          <a:xfrm rot="-5400000" flipV="1">
            <a:off x="7467600" y="5867400"/>
            <a:ext cx="457200" cy="0"/>
          </a:xfrm>
          <a:prstGeom prst="line">
            <a:avLst/>
          </a:prstGeom>
          <a:ln w="19050" cap="flat" cmpd="sng">
            <a:solidFill>
              <a:srgbClr val="00CC00"/>
            </a:solidFill>
            <a:prstDash val="solid"/>
            <a:round/>
            <a:headEnd type="none" w="med" len="med"/>
            <a:tailEnd type="none" w="med" len="med"/>
          </a:ln>
        </p:spPr>
      </p:sp>
      <p:sp>
        <p:nvSpPr>
          <p:cNvPr id="49209" name="Line 80"/>
          <p:cNvSpPr/>
          <p:nvPr/>
        </p:nvSpPr>
        <p:spPr>
          <a:xfrm rot="-5400000" flipV="1">
            <a:off x="5562600" y="5867400"/>
            <a:ext cx="457200" cy="0"/>
          </a:xfrm>
          <a:prstGeom prst="line">
            <a:avLst/>
          </a:prstGeom>
          <a:ln w="19050" cap="flat" cmpd="sng">
            <a:solidFill>
              <a:srgbClr val="00CC00"/>
            </a:solidFill>
            <a:prstDash val="solid"/>
            <a:round/>
            <a:headEnd type="none" w="med" len="med"/>
            <a:tailEnd type="none" w="med" len="med"/>
          </a:ln>
        </p:spPr>
      </p:sp>
      <p:sp>
        <p:nvSpPr>
          <p:cNvPr id="49210" name="Line 81"/>
          <p:cNvSpPr/>
          <p:nvPr/>
        </p:nvSpPr>
        <p:spPr>
          <a:xfrm rot="-5400000" flipV="1">
            <a:off x="5867400" y="5867400"/>
            <a:ext cx="457200" cy="0"/>
          </a:xfrm>
          <a:prstGeom prst="line">
            <a:avLst/>
          </a:prstGeom>
          <a:ln w="19050" cap="flat" cmpd="sng">
            <a:solidFill>
              <a:srgbClr val="00CC00"/>
            </a:solidFill>
            <a:prstDash val="solid"/>
            <a:round/>
            <a:headEnd type="none" w="med" len="med"/>
            <a:tailEnd type="triangle" w="med" len="med"/>
          </a:ln>
        </p:spPr>
      </p:sp>
      <p:sp>
        <p:nvSpPr>
          <p:cNvPr id="49211" name="Line 82"/>
          <p:cNvSpPr/>
          <p:nvPr/>
        </p:nvSpPr>
        <p:spPr>
          <a:xfrm rot="-5400000" flipV="1">
            <a:off x="3886200" y="5867400"/>
            <a:ext cx="457200" cy="0"/>
          </a:xfrm>
          <a:prstGeom prst="line">
            <a:avLst/>
          </a:prstGeom>
          <a:ln w="19050" cap="flat" cmpd="sng">
            <a:solidFill>
              <a:srgbClr val="00CC00"/>
            </a:solidFill>
            <a:prstDash val="solid"/>
            <a:round/>
            <a:headEnd type="none" w="med" len="med"/>
            <a:tailEnd type="triangle" w="med" len="med"/>
          </a:ln>
        </p:spPr>
      </p:sp>
      <p:sp>
        <p:nvSpPr>
          <p:cNvPr id="49212" name="Line 83"/>
          <p:cNvSpPr/>
          <p:nvPr/>
        </p:nvSpPr>
        <p:spPr>
          <a:xfrm rot="-5400000" flipV="1">
            <a:off x="1905000" y="5867400"/>
            <a:ext cx="457200" cy="0"/>
          </a:xfrm>
          <a:prstGeom prst="line">
            <a:avLst/>
          </a:prstGeom>
          <a:ln w="19050" cap="flat" cmpd="sng">
            <a:solidFill>
              <a:srgbClr val="00CC00"/>
            </a:solidFill>
            <a:prstDash val="solid"/>
            <a:round/>
            <a:headEnd type="none" w="med" len="med"/>
            <a:tailEnd type="triangle" w="med" len="med"/>
          </a:ln>
        </p:spPr>
      </p:sp>
      <p:sp>
        <p:nvSpPr>
          <p:cNvPr id="49213" name="Line 84"/>
          <p:cNvSpPr/>
          <p:nvPr/>
        </p:nvSpPr>
        <p:spPr>
          <a:xfrm>
            <a:off x="2133600" y="6096000"/>
            <a:ext cx="1676400" cy="0"/>
          </a:xfrm>
          <a:prstGeom prst="line">
            <a:avLst/>
          </a:prstGeom>
          <a:ln w="19050" cap="flat" cmpd="sng">
            <a:solidFill>
              <a:srgbClr val="00CC00"/>
            </a:solidFill>
            <a:prstDash val="solid"/>
            <a:round/>
            <a:headEnd type="none" w="med" len="med"/>
            <a:tailEnd type="none" w="med" len="med"/>
          </a:ln>
        </p:spPr>
      </p:sp>
      <p:sp>
        <p:nvSpPr>
          <p:cNvPr id="49214" name="Line 85"/>
          <p:cNvSpPr/>
          <p:nvPr/>
        </p:nvSpPr>
        <p:spPr>
          <a:xfrm>
            <a:off x="4114800" y="6096000"/>
            <a:ext cx="1676400" cy="0"/>
          </a:xfrm>
          <a:prstGeom prst="line">
            <a:avLst/>
          </a:prstGeom>
          <a:ln w="19050" cap="flat" cmpd="sng">
            <a:solidFill>
              <a:srgbClr val="00CC00"/>
            </a:solidFill>
            <a:prstDash val="solid"/>
            <a:round/>
            <a:headEnd type="none" w="med" len="med"/>
            <a:tailEnd type="none" w="med" len="med"/>
          </a:ln>
        </p:spPr>
      </p:sp>
      <p:sp>
        <p:nvSpPr>
          <p:cNvPr id="49215" name="Line 86"/>
          <p:cNvSpPr/>
          <p:nvPr/>
        </p:nvSpPr>
        <p:spPr>
          <a:xfrm>
            <a:off x="6096000" y="6096000"/>
            <a:ext cx="1600200" cy="0"/>
          </a:xfrm>
          <a:prstGeom prst="line">
            <a:avLst/>
          </a:prstGeom>
          <a:ln w="19050" cap="flat" cmpd="sng">
            <a:solidFill>
              <a:srgbClr val="00CC00"/>
            </a:solidFill>
            <a:prstDash val="solid"/>
            <a:round/>
            <a:headEnd type="none" w="med" len="med"/>
            <a:tailEnd type="none" w="med" len="med"/>
          </a:ln>
        </p:spPr>
      </p:sp>
      <p:sp>
        <p:nvSpPr>
          <p:cNvPr id="49216" name="Line 87"/>
          <p:cNvSpPr/>
          <p:nvPr/>
        </p:nvSpPr>
        <p:spPr>
          <a:xfrm rot="-5400000">
            <a:off x="1485900" y="5981700"/>
            <a:ext cx="685800" cy="0"/>
          </a:xfrm>
          <a:prstGeom prst="line">
            <a:avLst/>
          </a:prstGeom>
          <a:ln w="19050" cap="flat" cmpd="sng">
            <a:solidFill>
              <a:srgbClr val="00CC00"/>
            </a:solidFill>
            <a:prstDash val="solid"/>
            <a:round/>
            <a:headEnd type="none" w="med" len="med"/>
            <a:tailEnd type="none" w="med" len="med"/>
          </a:ln>
        </p:spPr>
      </p:sp>
      <p:sp>
        <p:nvSpPr>
          <p:cNvPr id="49217" name="Line 88"/>
          <p:cNvSpPr/>
          <p:nvPr/>
        </p:nvSpPr>
        <p:spPr>
          <a:xfrm rot="-5400000">
            <a:off x="7581900" y="5981700"/>
            <a:ext cx="685800" cy="0"/>
          </a:xfrm>
          <a:prstGeom prst="line">
            <a:avLst/>
          </a:prstGeom>
          <a:ln w="19050" cap="flat" cmpd="sng">
            <a:solidFill>
              <a:srgbClr val="00CC00"/>
            </a:solidFill>
            <a:prstDash val="solid"/>
            <a:round/>
            <a:headEnd type="none" w="med" len="med"/>
            <a:tailEnd type="triangle" w="med" len="med"/>
          </a:ln>
        </p:spPr>
      </p:sp>
      <p:sp>
        <p:nvSpPr>
          <p:cNvPr id="49218" name="Line 89"/>
          <p:cNvSpPr/>
          <p:nvPr/>
        </p:nvSpPr>
        <p:spPr>
          <a:xfrm>
            <a:off x="1828800" y="6324600"/>
            <a:ext cx="6096000" cy="0"/>
          </a:xfrm>
          <a:prstGeom prst="line">
            <a:avLst/>
          </a:prstGeom>
          <a:ln w="19050" cap="flat" cmpd="sng">
            <a:solidFill>
              <a:srgbClr val="00CC00"/>
            </a:solidFill>
            <a:prstDash val="solid"/>
            <a:round/>
            <a:headEnd type="none" w="med" len="med"/>
            <a:tailEnd type="none" w="med" len="med"/>
          </a:ln>
        </p:spPr>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p:nvPr/>
        </p:nvSpPr>
        <p:spPr>
          <a:xfrm>
            <a:off x="533400" y="1143000"/>
            <a:ext cx="7848600" cy="762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sym typeface="Symbol" panose="05050102010706020507" pitchFamily="18" charset="2"/>
              </a:rPr>
              <a:t></a:t>
            </a:r>
            <a:r>
              <a:rPr lang="en-US" altLang="zh-CN" sz="3200" baseline="-25000" dirty="0">
                <a:solidFill>
                  <a:schemeClr val="folHlink"/>
                </a:solidFill>
                <a:latin typeface="Times New Roman" panose="02020603050405020304" pitchFamily="18" charset="0"/>
                <a:ea typeface="楷体_GB2312" pitchFamily="49" charset="-122"/>
              </a:rPr>
              <a:t>2</a:t>
            </a:r>
            <a:r>
              <a:rPr lang="en-US" altLang="zh-CN" sz="3200" dirty="0">
                <a:solidFill>
                  <a:schemeClr val="folHlink"/>
                </a:solidFill>
                <a:latin typeface="Times New Roman" panose="02020603050405020304" pitchFamily="18" charset="0"/>
                <a:ea typeface="楷体_GB2312" pitchFamily="49" charset="-122"/>
              </a:rPr>
              <a:t>:	( 0  4</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1  5</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2  6</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3  7</a:t>
            </a:r>
            <a:r>
              <a:rPr lang="zh-CN" altLang="en-US" sz="3200" dirty="0">
                <a:solidFill>
                  <a:schemeClr val="folHlink"/>
                </a:solidFill>
                <a:latin typeface="Times New Roman" panose="02020603050405020304" pitchFamily="18" charset="0"/>
                <a:ea typeface="楷体_GB2312" pitchFamily="49" charset="-122"/>
              </a:rPr>
              <a:t>）</a:t>
            </a:r>
            <a:endParaRPr lang="zh-CN" altLang="en-US" sz="3200" dirty="0">
              <a:solidFill>
                <a:schemeClr val="accent1"/>
              </a:solidFill>
              <a:latin typeface="Times New Roman" panose="02020603050405020304" pitchFamily="18" charset="0"/>
              <a:ea typeface="楷体_GB2312" pitchFamily="49" charset="-122"/>
            </a:endParaRPr>
          </a:p>
        </p:txBody>
      </p:sp>
      <p:sp>
        <p:nvSpPr>
          <p:cNvPr id="50178" name="Rectangle 3"/>
          <p:cNvSpPr/>
          <p:nvPr/>
        </p:nvSpPr>
        <p:spPr>
          <a:xfrm>
            <a:off x="11430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79" name="Rectangle 4"/>
          <p:cNvSpPr/>
          <p:nvPr/>
        </p:nvSpPr>
        <p:spPr>
          <a:xfrm>
            <a:off x="21336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0" name="Rectangle 6"/>
          <p:cNvSpPr/>
          <p:nvPr/>
        </p:nvSpPr>
        <p:spPr>
          <a:xfrm>
            <a:off x="30480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1" name="Rectangle 7"/>
          <p:cNvSpPr/>
          <p:nvPr/>
        </p:nvSpPr>
        <p:spPr>
          <a:xfrm>
            <a:off x="40386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2" name="Line 8"/>
          <p:cNvSpPr/>
          <p:nvPr/>
        </p:nvSpPr>
        <p:spPr>
          <a:xfrm rot="5400000">
            <a:off x="6934200" y="3276600"/>
            <a:ext cx="457200" cy="0"/>
          </a:xfrm>
          <a:prstGeom prst="line">
            <a:avLst/>
          </a:prstGeom>
          <a:ln w="19050" cap="flat" cmpd="sng">
            <a:solidFill>
              <a:srgbClr val="00CC00"/>
            </a:solidFill>
            <a:prstDash val="solid"/>
            <a:round/>
            <a:headEnd type="none" w="med" len="med"/>
            <a:tailEnd type="triangle" w="med" len="med"/>
          </a:ln>
        </p:spPr>
      </p:sp>
      <p:sp>
        <p:nvSpPr>
          <p:cNvPr id="50183" name="Rectangle 9"/>
          <p:cNvSpPr/>
          <p:nvPr/>
        </p:nvSpPr>
        <p:spPr>
          <a:xfrm>
            <a:off x="50292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4" name="Rectangle 10"/>
          <p:cNvSpPr/>
          <p:nvPr/>
        </p:nvSpPr>
        <p:spPr>
          <a:xfrm>
            <a:off x="60198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5" name="Rectangle 11"/>
          <p:cNvSpPr/>
          <p:nvPr/>
        </p:nvSpPr>
        <p:spPr>
          <a:xfrm>
            <a:off x="69342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6" name="Rectangle 12"/>
          <p:cNvSpPr/>
          <p:nvPr/>
        </p:nvSpPr>
        <p:spPr>
          <a:xfrm>
            <a:off x="7924800" y="35052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0187" name="Line 14"/>
          <p:cNvSpPr/>
          <p:nvPr/>
        </p:nvSpPr>
        <p:spPr>
          <a:xfrm rot="5400000" flipV="1">
            <a:off x="876300" y="3162300"/>
            <a:ext cx="685800" cy="0"/>
          </a:xfrm>
          <a:prstGeom prst="line">
            <a:avLst/>
          </a:prstGeom>
          <a:ln w="19050" cap="flat" cmpd="sng">
            <a:solidFill>
              <a:srgbClr val="00CC00"/>
            </a:solidFill>
            <a:prstDash val="solid"/>
            <a:round/>
            <a:headEnd type="none" w="med" len="med"/>
            <a:tailEnd type="triangle" w="med" len="med"/>
          </a:ln>
        </p:spPr>
      </p:sp>
      <p:sp>
        <p:nvSpPr>
          <p:cNvPr id="50188" name="Line 15"/>
          <p:cNvSpPr/>
          <p:nvPr/>
        </p:nvSpPr>
        <p:spPr>
          <a:xfrm rot="5400000" flipV="1">
            <a:off x="4991100" y="3162300"/>
            <a:ext cx="685800" cy="0"/>
          </a:xfrm>
          <a:prstGeom prst="line">
            <a:avLst/>
          </a:prstGeom>
          <a:ln w="19050" cap="flat" cmpd="sng">
            <a:solidFill>
              <a:srgbClr val="00CC00"/>
            </a:solidFill>
            <a:prstDash val="solid"/>
            <a:round/>
            <a:headEnd type="none" w="med" len="med"/>
            <a:tailEnd type="triangle" w="med" len="med"/>
          </a:ln>
        </p:spPr>
      </p:sp>
      <p:sp>
        <p:nvSpPr>
          <p:cNvPr id="50189" name="Line 16"/>
          <p:cNvSpPr/>
          <p:nvPr/>
        </p:nvSpPr>
        <p:spPr>
          <a:xfrm flipV="1">
            <a:off x="1219200" y="2819400"/>
            <a:ext cx="4114800" cy="0"/>
          </a:xfrm>
          <a:prstGeom prst="line">
            <a:avLst/>
          </a:prstGeom>
          <a:ln w="19050" cap="flat" cmpd="sng">
            <a:solidFill>
              <a:srgbClr val="00CC00"/>
            </a:solidFill>
            <a:prstDash val="solid"/>
            <a:round/>
            <a:headEnd type="none" w="med" len="med"/>
            <a:tailEnd type="none" w="med" len="med"/>
          </a:ln>
        </p:spPr>
      </p:sp>
      <p:sp>
        <p:nvSpPr>
          <p:cNvPr id="50190" name="Line 18"/>
          <p:cNvSpPr/>
          <p:nvPr/>
        </p:nvSpPr>
        <p:spPr>
          <a:xfrm rot="5400000">
            <a:off x="3048000" y="3276600"/>
            <a:ext cx="457200" cy="0"/>
          </a:xfrm>
          <a:prstGeom prst="line">
            <a:avLst/>
          </a:prstGeom>
          <a:ln w="19050" cap="flat" cmpd="sng">
            <a:solidFill>
              <a:srgbClr val="00CC00"/>
            </a:solidFill>
            <a:prstDash val="solid"/>
            <a:round/>
            <a:headEnd type="none" w="med" len="med"/>
            <a:tailEnd type="triangle" w="med" len="med"/>
          </a:ln>
        </p:spPr>
      </p:sp>
      <p:sp>
        <p:nvSpPr>
          <p:cNvPr id="50191" name="Line 21"/>
          <p:cNvSpPr/>
          <p:nvPr/>
        </p:nvSpPr>
        <p:spPr>
          <a:xfrm flipV="1">
            <a:off x="3276600" y="3048000"/>
            <a:ext cx="3886200" cy="0"/>
          </a:xfrm>
          <a:prstGeom prst="line">
            <a:avLst/>
          </a:prstGeom>
          <a:ln w="19050" cap="flat" cmpd="sng">
            <a:solidFill>
              <a:srgbClr val="00CC00"/>
            </a:solidFill>
            <a:prstDash val="solid"/>
            <a:round/>
            <a:headEnd type="none" w="med" len="med"/>
            <a:tailEnd type="none" w="med" len="med"/>
          </a:ln>
        </p:spPr>
      </p:sp>
      <p:sp>
        <p:nvSpPr>
          <p:cNvPr id="50192" name="Line 25"/>
          <p:cNvSpPr/>
          <p:nvPr/>
        </p:nvSpPr>
        <p:spPr>
          <a:xfrm rot="-5400000" flipV="1">
            <a:off x="6019800" y="4267200"/>
            <a:ext cx="457200" cy="0"/>
          </a:xfrm>
          <a:prstGeom prst="line">
            <a:avLst/>
          </a:prstGeom>
          <a:ln w="19050" cap="flat" cmpd="sng">
            <a:solidFill>
              <a:srgbClr val="00CC00"/>
            </a:solidFill>
            <a:prstDash val="solid"/>
            <a:round/>
            <a:headEnd type="none" w="med" len="med"/>
            <a:tailEnd type="triangle" w="med" len="med"/>
          </a:ln>
        </p:spPr>
      </p:sp>
      <p:sp>
        <p:nvSpPr>
          <p:cNvPr id="50193" name="Line 28"/>
          <p:cNvSpPr/>
          <p:nvPr/>
        </p:nvSpPr>
        <p:spPr>
          <a:xfrm rot="-5400000" flipV="1">
            <a:off x="2209800" y="4267200"/>
            <a:ext cx="457200" cy="0"/>
          </a:xfrm>
          <a:prstGeom prst="line">
            <a:avLst/>
          </a:prstGeom>
          <a:ln w="19050" cap="flat" cmpd="sng">
            <a:solidFill>
              <a:srgbClr val="00CC00"/>
            </a:solidFill>
            <a:prstDash val="solid"/>
            <a:round/>
            <a:headEnd type="none" w="med" len="med"/>
            <a:tailEnd type="triangle" w="med" len="med"/>
          </a:ln>
        </p:spPr>
      </p:sp>
      <p:sp>
        <p:nvSpPr>
          <p:cNvPr id="50194" name="Line 30"/>
          <p:cNvSpPr/>
          <p:nvPr/>
        </p:nvSpPr>
        <p:spPr>
          <a:xfrm>
            <a:off x="2438400" y="4495800"/>
            <a:ext cx="3810000" cy="0"/>
          </a:xfrm>
          <a:prstGeom prst="line">
            <a:avLst/>
          </a:prstGeom>
          <a:ln w="19050" cap="flat" cmpd="sng">
            <a:solidFill>
              <a:srgbClr val="00CC00"/>
            </a:solidFill>
            <a:prstDash val="solid"/>
            <a:round/>
            <a:headEnd type="none" w="med" len="med"/>
            <a:tailEnd type="none" w="med" len="med"/>
          </a:ln>
        </p:spPr>
      </p:sp>
      <p:sp>
        <p:nvSpPr>
          <p:cNvPr id="50195" name="Line 32"/>
          <p:cNvSpPr/>
          <p:nvPr/>
        </p:nvSpPr>
        <p:spPr>
          <a:xfrm rot="-5400000">
            <a:off x="4000500" y="4381500"/>
            <a:ext cx="685800" cy="0"/>
          </a:xfrm>
          <a:prstGeom prst="line">
            <a:avLst/>
          </a:prstGeom>
          <a:ln w="19050" cap="flat" cmpd="sng">
            <a:solidFill>
              <a:srgbClr val="00CC00"/>
            </a:solidFill>
            <a:prstDash val="solid"/>
            <a:round/>
            <a:headEnd type="none" w="med" len="med"/>
            <a:tailEnd type="triangle" w="med" len="med"/>
          </a:ln>
        </p:spPr>
      </p:sp>
      <p:sp>
        <p:nvSpPr>
          <p:cNvPr id="50196" name="Line 33"/>
          <p:cNvSpPr/>
          <p:nvPr/>
        </p:nvSpPr>
        <p:spPr>
          <a:xfrm rot="-5400000">
            <a:off x="7886700" y="4381500"/>
            <a:ext cx="685800" cy="0"/>
          </a:xfrm>
          <a:prstGeom prst="line">
            <a:avLst/>
          </a:prstGeom>
          <a:ln w="19050" cap="flat" cmpd="sng">
            <a:solidFill>
              <a:srgbClr val="00CC00"/>
            </a:solidFill>
            <a:prstDash val="solid"/>
            <a:round/>
            <a:headEnd type="none" w="med" len="med"/>
            <a:tailEnd type="triangle" w="med" len="med"/>
          </a:ln>
        </p:spPr>
      </p:sp>
      <p:sp>
        <p:nvSpPr>
          <p:cNvPr id="50197" name="Line 34"/>
          <p:cNvSpPr/>
          <p:nvPr/>
        </p:nvSpPr>
        <p:spPr>
          <a:xfrm>
            <a:off x="4343400" y="4724400"/>
            <a:ext cx="3886200" cy="0"/>
          </a:xfrm>
          <a:prstGeom prst="line">
            <a:avLst/>
          </a:prstGeom>
          <a:ln w="19050" cap="flat" cmpd="sng">
            <a:solidFill>
              <a:srgbClr val="00CC00"/>
            </a:solidFill>
            <a:prstDash val="solid"/>
            <a:round/>
            <a:headEnd type="none" w="med" len="med"/>
            <a:tailEnd type="none" w="med" len="med"/>
          </a:ln>
        </p:spPr>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p:nvPr/>
        </p:nvSpPr>
        <p:spPr>
          <a:xfrm>
            <a:off x="2743200" y="685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2" name="Rectangle 3"/>
          <p:cNvSpPr/>
          <p:nvPr/>
        </p:nvSpPr>
        <p:spPr>
          <a:xfrm>
            <a:off x="3886200" y="685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3" name="Line 4"/>
          <p:cNvSpPr/>
          <p:nvPr/>
        </p:nvSpPr>
        <p:spPr>
          <a:xfrm>
            <a:off x="3276600" y="990600"/>
            <a:ext cx="609600" cy="0"/>
          </a:xfrm>
          <a:prstGeom prst="line">
            <a:avLst/>
          </a:prstGeom>
          <a:ln w="19050" cap="flat" cmpd="sng">
            <a:solidFill>
              <a:srgbClr val="00CC00"/>
            </a:solidFill>
            <a:prstDash val="solid"/>
            <a:round/>
            <a:headEnd type="triangle" w="med" len="med"/>
            <a:tailEnd type="triangle" w="med" len="med"/>
          </a:ln>
        </p:spPr>
      </p:sp>
      <p:sp>
        <p:nvSpPr>
          <p:cNvPr id="51204" name="Rectangle 5"/>
          <p:cNvSpPr/>
          <p:nvPr/>
        </p:nvSpPr>
        <p:spPr>
          <a:xfrm>
            <a:off x="5029200" y="685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5" name="Rectangle 6"/>
          <p:cNvSpPr/>
          <p:nvPr/>
        </p:nvSpPr>
        <p:spPr>
          <a:xfrm>
            <a:off x="6172200" y="685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6" name="Rectangle 8"/>
          <p:cNvSpPr/>
          <p:nvPr/>
        </p:nvSpPr>
        <p:spPr>
          <a:xfrm>
            <a:off x="2743200" y="182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7" name="Rectangle 9"/>
          <p:cNvSpPr/>
          <p:nvPr/>
        </p:nvSpPr>
        <p:spPr>
          <a:xfrm>
            <a:off x="3886200" y="182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8" name="Rectangle 11"/>
          <p:cNvSpPr/>
          <p:nvPr/>
        </p:nvSpPr>
        <p:spPr>
          <a:xfrm>
            <a:off x="5029200" y="182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09" name="Rectangle 12"/>
          <p:cNvSpPr/>
          <p:nvPr/>
        </p:nvSpPr>
        <p:spPr>
          <a:xfrm>
            <a:off x="6172200" y="182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10" name="Rectangle 14"/>
          <p:cNvSpPr/>
          <p:nvPr/>
        </p:nvSpPr>
        <p:spPr>
          <a:xfrm>
            <a:off x="381000" y="152400"/>
            <a:ext cx="8153400" cy="5334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例</a:t>
            </a:r>
            <a:r>
              <a:rPr lang="en-US" altLang="zh-CN" sz="3200" dirty="0">
                <a:solidFill>
                  <a:schemeClr val="accent1"/>
                </a:solidFill>
                <a:latin typeface="Times New Roman" panose="02020603050405020304" pitchFamily="18" charset="0"/>
                <a:ea typeface="楷体_GB2312" pitchFamily="49" charset="-122"/>
              </a:rPr>
              <a:t>2</a:t>
            </a:r>
            <a:r>
              <a:rPr lang="zh-CN" altLang="en-US" sz="3200" dirty="0">
                <a:solidFill>
                  <a:schemeClr val="accent1"/>
                </a:solidFill>
                <a:latin typeface="Times New Roman" panose="02020603050405020304" pitchFamily="18" charset="0"/>
                <a:ea typeface="楷体_GB2312" pitchFamily="49" charset="-122"/>
              </a:rPr>
              <a:t>：</a:t>
            </a:r>
          </a:p>
        </p:txBody>
      </p:sp>
      <p:sp>
        <p:nvSpPr>
          <p:cNvPr id="51211" name="Line 15"/>
          <p:cNvSpPr/>
          <p:nvPr/>
        </p:nvSpPr>
        <p:spPr>
          <a:xfrm>
            <a:off x="3276600" y="2133600"/>
            <a:ext cx="609600" cy="0"/>
          </a:xfrm>
          <a:prstGeom prst="line">
            <a:avLst/>
          </a:prstGeom>
          <a:ln w="19050" cap="flat" cmpd="sng">
            <a:solidFill>
              <a:srgbClr val="00CC00"/>
            </a:solidFill>
            <a:prstDash val="solid"/>
            <a:round/>
            <a:headEnd type="triangle" w="med" len="med"/>
            <a:tailEnd type="triangle" w="med" len="med"/>
          </a:ln>
        </p:spPr>
      </p:sp>
      <p:sp>
        <p:nvSpPr>
          <p:cNvPr id="51212" name="Line 17"/>
          <p:cNvSpPr/>
          <p:nvPr/>
        </p:nvSpPr>
        <p:spPr>
          <a:xfrm rot="5400000">
            <a:off x="2743200" y="1524000"/>
            <a:ext cx="609600" cy="0"/>
          </a:xfrm>
          <a:prstGeom prst="line">
            <a:avLst/>
          </a:prstGeom>
          <a:ln w="19050" cap="flat" cmpd="sng">
            <a:solidFill>
              <a:srgbClr val="33CCFF"/>
            </a:solidFill>
            <a:prstDash val="solid"/>
            <a:round/>
            <a:headEnd type="triangle" w="med" len="med"/>
            <a:tailEnd type="triangle" w="med" len="med"/>
          </a:ln>
        </p:spPr>
      </p:sp>
      <p:sp>
        <p:nvSpPr>
          <p:cNvPr id="51213" name="Line 18"/>
          <p:cNvSpPr/>
          <p:nvPr/>
        </p:nvSpPr>
        <p:spPr>
          <a:xfrm rot="5400000">
            <a:off x="3886200" y="1524000"/>
            <a:ext cx="609600" cy="0"/>
          </a:xfrm>
          <a:prstGeom prst="line">
            <a:avLst/>
          </a:prstGeom>
          <a:ln w="19050" cap="flat" cmpd="sng">
            <a:solidFill>
              <a:srgbClr val="33CCFF"/>
            </a:solidFill>
            <a:prstDash val="solid"/>
            <a:round/>
            <a:headEnd type="triangle" w="med" len="med"/>
            <a:tailEnd type="triangle" w="med" len="med"/>
          </a:ln>
        </p:spPr>
      </p:sp>
      <p:sp>
        <p:nvSpPr>
          <p:cNvPr id="51214" name="Line 19"/>
          <p:cNvSpPr/>
          <p:nvPr/>
        </p:nvSpPr>
        <p:spPr>
          <a:xfrm rot="5400000">
            <a:off x="5029200" y="1524000"/>
            <a:ext cx="609600" cy="0"/>
          </a:xfrm>
          <a:prstGeom prst="line">
            <a:avLst/>
          </a:prstGeom>
          <a:ln w="19050" cap="flat" cmpd="sng">
            <a:solidFill>
              <a:srgbClr val="33CCFF"/>
            </a:solidFill>
            <a:prstDash val="solid"/>
            <a:round/>
            <a:headEnd type="triangle" w="med" len="med"/>
            <a:tailEnd type="triangle" w="med" len="med"/>
          </a:ln>
        </p:spPr>
      </p:sp>
      <p:sp>
        <p:nvSpPr>
          <p:cNvPr id="51215" name="Line 20"/>
          <p:cNvSpPr/>
          <p:nvPr/>
        </p:nvSpPr>
        <p:spPr>
          <a:xfrm rot="5400000">
            <a:off x="6172200" y="1524000"/>
            <a:ext cx="609600" cy="0"/>
          </a:xfrm>
          <a:prstGeom prst="line">
            <a:avLst/>
          </a:prstGeom>
          <a:ln w="19050" cap="flat" cmpd="sng">
            <a:solidFill>
              <a:srgbClr val="33CCFF"/>
            </a:solidFill>
            <a:prstDash val="solid"/>
            <a:round/>
            <a:headEnd type="triangle" w="med" len="med"/>
            <a:tailEnd type="triangle" w="med" len="med"/>
          </a:ln>
        </p:spPr>
      </p:sp>
      <p:sp>
        <p:nvSpPr>
          <p:cNvPr id="51216" name="Rectangle 21"/>
          <p:cNvSpPr/>
          <p:nvPr/>
        </p:nvSpPr>
        <p:spPr>
          <a:xfrm>
            <a:off x="27432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8</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17" name="Rectangle 22"/>
          <p:cNvSpPr/>
          <p:nvPr/>
        </p:nvSpPr>
        <p:spPr>
          <a:xfrm>
            <a:off x="38862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9</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18" name="Line 23"/>
          <p:cNvSpPr/>
          <p:nvPr/>
        </p:nvSpPr>
        <p:spPr>
          <a:xfrm>
            <a:off x="3276600" y="3276600"/>
            <a:ext cx="609600" cy="0"/>
          </a:xfrm>
          <a:prstGeom prst="line">
            <a:avLst/>
          </a:prstGeom>
          <a:ln w="19050" cap="flat" cmpd="sng">
            <a:solidFill>
              <a:srgbClr val="00CC00"/>
            </a:solidFill>
            <a:prstDash val="solid"/>
            <a:round/>
            <a:headEnd type="triangle" w="med" len="med"/>
            <a:tailEnd type="triangle" w="med" len="med"/>
          </a:ln>
        </p:spPr>
      </p:sp>
      <p:sp>
        <p:nvSpPr>
          <p:cNvPr id="51219" name="Rectangle 24"/>
          <p:cNvSpPr/>
          <p:nvPr/>
        </p:nvSpPr>
        <p:spPr>
          <a:xfrm>
            <a:off x="50292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0" name="Rectangle 25"/>
          <p:cNvSpPr/>
          <p:nvPr/>
        </p:nvSpPr>
        <p:spPr>
          <a:xfrm>
            <a:off x="61722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1" name="Rectangle 27"/>
          <p:cNvSpPr/>
          <p:nvPr/>
        </p:nvSpPr>
        <p:spPr>
          <a:xfrm>
            <a:off x="27432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2" name="Rectangle 28"/>
          <p:cNvSpPr/>
          <p:nvPr/>
        </p:nvSpPr>
        <p:spPr>
          <a:xfrm>
            <a:off x="38862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3" name="Rectangle 30"/>
          <p:cNvSpPr/>
          <p:nvPr/>
        </p:nvSpPr>
        <p:spPr>
          <a:xfrm>
            <a:off x="50292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4" name="Rectangle 31"/>
          <p:cNvSpPr/>
          <p:nvPr/>
        </p:nvSpPr>
        <p:spPr>
          <a:xfrm>
            <a:off x="61722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1225" name="Line 33"/>
          <p:cNvSpPr/>
          <p:nvPr/>
        </p:nvSpPr>
        <p:spPr>
          <a:xfrm>
            <a:off x="3276600" y="4419600"/>
            <a:ext cx="609600" cy="0"/>
          </a:xfrm>
          <a:prstGeom prst="line">
            <a:avLst/>
          </a:prstGeom>
          <a:ln w="19050" cap="flat" cmpd="sng">
            <a:solidFill>
              <a:srgbClr val="00CC00"/>
            </a:solidFill>
            <a:prstDash val="solid"/>
            <a:round/>
            <a:headEnd type="triangle" w="med" len="med"/>
            <a:tailEnd type="triangle" w="med" len="med"/>
          </a:ln>
        </p:spPr>
      </p:sp>
      <p:sp>
        <p:nvSpPr>
          <p:cNvPr id="51226" name="Line 35"/>
          <p:cNvSpPr/>
          <p:nvPr/>
        </p:nvSpPr>
        <p:spPr>
          <a:xfrm rot="5400000">
            <a:off x="2743200" y="3810000"/>
            <a:ext cx="609600" cy="0"/>
          </a:xfrm>
          <a:prstGeom prst="line">
            <a:avLst/>
          </a:prstGeom>
          <a:ln w="19050" cap="flat" cmpd="sng">
            <a:solidFill>
              <a:srgbClr val="33CCFF"/>
            </a:solidFill>
            <a:prstDash val="solid"/>
            <a:round/>
            <a:headEnd type="triangle" w="med" len="med"/>
            <a:tailEnd type="triangle" w="med" len="med"/>
          </a:ln>
        </p:spPr>
      </p:sp>
      <p:sp>
        <p:nvSpPr>
          <p:cNvPr id="51227" name="Line 36"/>
          <p:cNvSpPr/>
          <p:nvPr/>
        </p:nvSpPr>
        <p:spPr>
          <a:xfrm rot="5400000">
            <a:off x="3886200" y="3810000"/>
            <a:ext cx="609600" cy="0"/>
          </a:xfrm>
          <a:prstGeom prst="line">
            <a:avLst/>
          </a:prstGeom>
          <a:ln w="19050" cap="flat" cmpd="sng">
            <a:solidFill>
              <a:srgbClr val="33CCFF"/>
            </a:solidFill>
            <a:prstDash val="solid"/>
            <a:round/>
            <a:headEnd type="triangle" w="med" len="med"/>
            <a:tailEnd type="triangle" w="med" len="med"/>
          </a:ln>
        </p:spPr>
      </p:sp>
      <p:sp>
        <p:nvSpPr>
          <p:cNvPr id="51228" name="Line 37"/>
          <p:cNvSpPr/>
          <p:nvPr/>
        </p:nvSpPr>
        <p:spPr>
          <a:xfrm rot="5400000">
            <a:off x="5029200" y="3810000"/>
            <a:ext cx="609600" cy="0"/>
          </a:xfrm>
          <a:prstGeom prst="line">
            <a:avLst/>
          </a:prstGeom>
          <a:ln w="19050" cap="flat" cmpd="sng">
            <a:solidFill>
              <a:srgbClr val="33CCFF"/>
            </a:solidFill>
            <a:prstDash val="solid"/>
            <a:round/>
            <a:headEnd type="triangle" w="med" len="med"/>
            <a:tailEnd type="triangle" w="med" len="med"/>
          </a:ln>
        </p:spPr>
      </p:sp>
      <p:sp>
        <p:nvSpPr>
          <p:cNvPr id="51229" name="Line 38"/>
          <p:cNvSpPr/>
          <p:nvPr/>
        </p:nvSpPr>
        <p:spPr>
          <a:xfrm rot="5400000">
            <a:off x="6172200" y="3810000"/>
            <a:ext cx="609600" cy="0"/>
          </a:xfrm>
          <a:prstGeom prst="line">
            <a:avLst/>
          </a:prstGeom>
          <a:ln w="19050" cap="flat" cmpd="sng">
            <a:solidFill>
              <a:srgbClr val="33CCFF"/>
            </a:solidFill>
            <a:prstDash val="solid"/>
            <a:round/>
            <a:headEnd type="triangle" w="med" len="med"/>
            <a:tailEnd type="triangle" w="med" len="med"/>
          </a:ln>
        </p:spPr>
      </p:sp>
      <p:sp>
        <p:nvSpPr>
          <p:cNvPr id="51230" name="Line 39"/>
          <p:cNvSpPr/>
          <p:nvPr/>
        </p:nvSpPr>
        <p:spPr>
          <a:xfrm rot="5400000">
            <a:off x="2743200" y="2667000"/>
            <a:ext cx="609600" cy="0"/>
          </a:xfrm>
          <a:prstGeom prst="line">
            <a:avLst/>
          </a:prstGeom>
          <a:ln w="19050" cap="flat" cmpd="sng">
            <a:solidFill>
              <a:srgbClr val="33CCFF"/>
            </a:solidFill>
            <a:prstDash val="solid"/>
            <a:round/>
            <a:headEnd type="triangle" w="med" len="med"/>
            <a:tailEnd type="triangle" w="med" len="med"/>
          </a:ln>
        </p:spPr>
      </p:sp>
      <p:sp>
        <p:nvSpPr>
          <p:cNvPr id="51231" name="Line 40"/>
          <p:cNvSpPr/>
          <p:nvPr/>
        </p:nvSpPr>
        <p:spPr>
          <a:xfrm rot="5400000">
            <a:off x="3886200" y="2667000"/>
            <a:ext cx="609600" cy="0"/>
          </a:xfrm>
          <a:prstGeom prst="line">
            <a:avLst/>
          </a:prstGeom>
          <a:ln w="19050" cap="flat" cmpd="sng">
            <a:solidFill>
              <a:srgbClr val="33CCFF"/>
            </a:solidFill>
            <a:prstDash val="solid"/>
            <a:round/>
            <a:headEnd type="triangle" w="med" len="med"/>
            <a:tailEnd type="triangle" w="med" len="med"/>
          </a:ln>
        </p:spPr>
      </p:sp>
      <p:sp>
        <p:nvSpPr>
          <p:cNvPr id="51232" name="Line 41"/>
          <p:cNvSpPr/>
          <p:nvPr/>
        </p:nvSpPr>
        <p:spPr>
          <a:xfrm rot="5400000">
            <a:off x="5029200" y="2667000"/>
            <a:ext cx="609600" cy="0"/>
          </a:xfrm>
          <a:prstGeom prst="line">
            <a:avLst/>
          </a:prstGeom>
          <a:ln w="19050" cap="flat" cmpd="sng">
            <a:solidFill>
              <a:srgbClr val="33CCFF"/>
            </a:solidFill>
            <a:prstDash val="solid"/>
            <a:round/>
            <a:headEnd type="triangle" w="med" len="med"/>
            <a:tailEnd type="triangle" w="med" len="med"/>
          </a:ln>
        </p:spPr>
      </p:sp>
      <p:sp>
        <p:nvSpPr>
          <p:cNvPr id="51233" name="Line 42"/>
          <p:cNvSpPr/>
          <p:nvPr/>
        </p:nvSpPr>
        <p:spPr>
          <a:xfrm rot="5400000">
            <a:off x="6172200" y="2667000"/>
            <a:ext cx="609600" cy="0"/>
          </a:xfrm>
          <a:prstGeom prst="line">
            <a:avLst/>
          </a:prstGeom>
          <a:ln w="19050" cap="flat" cmpd="sng">
            <a:solidFill>
              <a:srgbClr val="33CCFF"/>
            </a:solidFill>
            <a:prstDash val="solid"/>
            <a:round/>
            <a:headEnd type="triangle" w="med" len="med"/>
            <a:tailEnd type="triangle" w="med" len="med"/>
          </a:ln>
        </p:spPr>
      </p:sp>
      <p:sp>
        <p:nvSpPr>
          <p:cNvPr id="51234" name="Line 43"/>
          <p:cNvSpPr/>
          <p:nvPr/>
        </p:nvSpPr>
        <p:spPr>
          <a:xfrm>
            <a:off x="4419600" y="990600"/>
            <a:ext cx="609600" cy="0"/>
          </a:xfrm>
          <a:prstGeom prst="line">
            <a:avLst/>
          </a:prstGeom>
          <a:ln w="19050" cap="flat" cmpd="sng">
            <a:solidFill>
              <a:srgbClr val="00CC00"/>
            </a:solidFill>
            <a:prstDash val="solid"/>
            <a:round/>
            <a:headEnd type="triangle" w="med" len="med"/>
            <a:tailEnd type="triangle" w="med" len="med"/>
          </a:ln>
        </p:spPr>
      </p:sp>
      <p:sp>
        <p:nvSpPr>
          <p:cNvPr id="51235" name="Line 44"/>
          <p:cNvSpPr/>
          <p:nvPr/>
        </p:nvSpPr>
        <p:spPr>
          <a:xfrm>
            <a:off x="4419600" y="2133600"/>
            <a:ext cx="609600" cy="0"/>
          </a:xfrm>
          <a:prstGeom prst="line">
            <a:avLst/>
          </a:prstGeom>
          <a:ln w="19050" cap="flat" cmpd="sng">
            <a:solidFill>
              <a:srgbClr val="00CC00"/>
            </a:solidFill>
            <a:prstDash val="solid"/>
            <a:round/>
            <a:headEnd type="triangle" w="med" len="med"/>
            <a:tailEnd type="triangle" w="med" len="med"/>
          </a:ln>
        </p:spPr>
      </p:sp>
      <p:sp>
        <p:nvSpPr>
          <p:cNvPr id="51236" name="Line 45"/>
          <p:cNvSpPr/>
          <p:nvPr/>
        </p:nvSpPr>
        <p:spPr>
          <a:xfrm>
            <a:off x="4419600" y="3276600"/>
            <a:ext cx="609600" cy="0"/>
          </a:xfrm>
          <a:prstGeom prst="line">
            <a:avLst/>
          </a:prstGeom>
          <a:ln w="19050" cap="flat" cmpd="sng">
            <a:solidFill>
              <a:srgbClr val="00CC00"/>
            </a:solidFill>
            <a:prstDash val="solid"/>
            <a:round/>
            <a:headEnd type="triangle" w="med" len="med"/>
            <a:tailEnd type="triangle" w="med" len="med"/>
          </a:ln>
        </p:spPr>
      </p:sp>
      <p:sp>
        <p:nvSpPr>
          <p:cNvPr id="51237" name="Line 46"/>
          <p:cNvSpPr/>
          <p:nvPr/>
        </p:nvSpPr>
        <p:spPr>
          <a:xfrm>
            <a:off x="4419600" y="4419600"/>
            <a:ext cx="609600" cy="0"/>
          </a:xfrm>
          <a:prstGeom prst="line">
            <a:avLst/>
          </a:prstGeom>
          <a:ln w="19050" cap="flat" cmpd="sng">
            <a:solidFill>
              <a:srgbClr val="00CC00"/>
            </a:solidFill>
            <a:prstDash val="solid"/>
            <a:round/>
            <a:headEnd type="triangle" w="med" len="med"/>
            <a:tailEnd type="triangle" w="med" len="med"/>
          </a:ln>
        </p:spPr>
      </p:sp>
      <p:sp>
        <p:nvSpPr>
          <p:cNvPr id="51238" name="Line 47"/>
          <p:cNvSpPr/>
          <p:nvPr/>
        </p:nvSpPr>
        <p:spPr>
          <a:xfrm>
            <a:off x="5562600" y="990600"/>
            <a:ext cx="609600" cy="0"/>
          </a:xfrm>
          <a:prstGeom prst="line">
            <a:avLst/>
          </a:prstGeom>
          <a:ln w="19050" cap="flat" cmpd="sng">
            <a:solidFill>
              <a:srgbClr val="00CC00"/>
            </a:solidFill>
            <a:prstDash val="solid"/>
            <a:round/>
            <a:headEnd type="triangle" w="med" len="med"/>
            <a:tailEnd type="triangle" w="med" len="med"/>
          </a:ln>
        </p:spPr>
      </p:sp>
      <p:sp>
        <p:nvSpPr>
          <p:cNvPr id="51239" name="Line 48"/>
          <p:cNvSpPr/>
          <p:nvPr/>
        </p:nvSpPr>
        <p:spPr>
          <a:xfrm>
            <a:off x="5562600" y="2133600"/>
            <a:ext cx="609600" cy="0"/>
          </a:xfrm>
          <a:prstGeom prst="line">
            <a:avLst/>
          </a:prstGeom>
          <a:ln w="19050" cap="flat" cmpd="sng">
            <a:solidFill>
              <a:srgbClr val="00CC00"/>
            </a:solidFill>
            <a:prstDash val="solid"/>
            <a:round/>
            <a:headEnd type="triangle" w="med" len="med"/>
            <a:tailEnd type="triangle" w="med" len="med"/>
          </a:ln>
        </p:spPr>
      </p:sp>
      <p:sp>
        <p:nvSpPr>
          <p:cNvPr id="51240" name="Line 49"/>
          <p:cNvSpPr/>
          <p:nvPr/>
        </p:nvSpPr>
        <p:spPr>
          <a:xfrm>
            <a:off x="5562600" y="3276600"/>
            <a:ext cx="609600" cy="0"/>
          </a:xfrm>
          <a:prstGeom prst="line">
            <a:avLst/>
          </a:prstGeom>
          <a:ln w="19050" cap="flat" cmpd="sng">
            <a:solidFill>
              <a:srgbClr val="00CC00"/>
            </a:solidFill>
            <a:prstDash val="solid"/>
            <a:round/>
            <a:headEnd type="triangle" w="med" len="med"/>
            <a:tailEnd type="triangle" w="med" len="med"/>
          </a:ln>
        </p:spPr>
      </p:sp>
      <p:sp>
        <p:nvSpPr>
          <p:cNvPr id="51241" name="Line 50"/>
          <p:cNvSpPr/>
          <p:nvPr/>
        </p:nvSpPr>
        <p:spPr>
          <a:xfrm>
            <a:off x="5562600" y="4419600"/>
            <a:ext cx="609600" cy="0"/>
          </a:xfrm>
          <a:prstGeom prst="line">
            <a:avLst/>
          </a:prstGeom>
          <a:ln w="19050" cap="flat" cmpd="sng">
            <a:solidFill>
              <a:srgbClr val="00CC00"/>
            </a:solidFill>
            <a:prstDash val="solid"/>
            <a:round/>
            <a:headEnd type="triangle" w="med" len="med"/>
            <a:tailEnd type="triangle" w="med" len="med"/>
          </a:ln>
        </p:spPr>
      </p:sp>
      <p:sp>
        <p:nvSpPr>
          <p:cNvPr id="51242" name="Arc 52"/>
          <p:cNvSpPr/>
          <p:nvPr/>
        </p:nvSpPr>
        <p:spPr>
          <a:xfrm>
            <a:off x="6705600" y="9906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43" name="Arc 53"/>
          <p:cNvSpPr/>
          <p:nvPr/>
        </p:nvSpPr>
        <p:spPr>
          <a:xfrm rot="5007475">
            <a:off x="6670675" y="1255713"/>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44" name="Line 54"/>
          <p:cNvSpPr/>
          <p:nvPr/>
        </p:nvSpPr>
        <p:spPr>
          <a:xfrm>
            <a:off x="2708275" y="1522413"/>
            <a:ext cx="4073525" cy="1587"/>
          </a:xfrm>
          <a:prstGeom prst="line">
            <a:avLst/>
          </a:prstGeom>
          <a:ln w="19050" cap="flat" cmpd="sng">
            <a:solidFill>
              <a:srgbClr val="00CC00"/>
            </a:solidFill>
            <a:prstDash val="solid"/>
            <a:round/>
            <a:headEnd type="none" w="med" len="med"/>
            <a:tailEnd type="none" w="med" len="med"/>
          </a:ln>
        </p:spPr>
      </p:sp>
      <p:sp>
        <p:nvSpPr>
          <p:cNvPr id="51245" name="Arc 55"/>
          <p:cNvSpPr/>
          <p:nvPr/>
        </p:nvSpPr>
        <p:spPr>
          <a:xfrm rot="-10577248">
            <a:off x="2505075" y="1751013"/>
            <a:ext cx="203200" cy="381000"/>
          </a:xfrm>
          <a:custGeom>
            <a:avLst/>
            <a:gdLst/>
            <a:ahLst/>
            <a:cxnLst>
              <a:cxn ang="0">
                <a:pos x="0" y="0"/>
              </a:cxn>
              <a:cxn ang="0">
                <a:pos x="17983057" y="118540664"/>
              </a:cxn>
              <a:cxn ang="0">
                <a:pos x="0" y="118540664"/>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46" name="Arc 56"/>
          <p:cNvSpPr/>
          <p:nvPr/>
        </p:nvSpPr>
        <p:spPr>
          <a:xfrm rot="-5569773">
            <a:off x="2425700" y="1608138"/>
            <a:ext cx="382588" cy="214312"/>
          </a:xfrm>
          <a:custGeom>
            <a:avLst/>
            <a:gdLst/>
            <a:ahLst/>
            <a:cxnLst>
              <a:cxn ang="0">
                <a:pos x="0" y="0"/>
              </a:cxn>
              <a:cxn ang="0">
                <a:pos x="120029042" y="21097550"/>
              </a:cxn>
              <a:cxn ang="0">
                <a:pos x="0" y="2109755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47" name="Arc 57"/>
          <p:cNvSpPr/>
          <p:nvPr/>
        </p:nvSpPr>
        <p:spPr>
          <a:xfrm>
            <a:off x="6702425" y="21336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48" name="Arc 58"/>
          <p:cNvSpPr/>
          <p:nvPr/>
        </p:nvSpPr>
        <p:spPr>
          <a:xfrm rot="5007475">
            <a:off x="6667500" y="2398713"/>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49" name="Line 59"/>
          <p:cNvSpPr/>
          <p:nvPr/>
        </p:nvSpPr>
        <p:spPr>
          <a:xfrm>
            <a:off x="2705100" y="2665413"/>
            <a:ext cx="4073525" cy="1587"/>
          </a:xfrm>
          <a:prstGeom prst="line">
            <a:avLst/>
          </a:prstGeom>
          <a:ln w="19050" cap="flat" cmpd="sng">
            <a:solidFill>
              <a:srgbClr val="00CC00"/>
            </a:solidFill>
            <a:prstDash val="solid"/>
            <a:round/>
            <a:headEnd type="none" w="med" len="med"/>
            <a:tailEnd type="none" w="med" len="med"/>
          </a:ln>
        </p:spPr>
      </p:sp>
      <p:sp>
        <p:nvSpPr>
          <p:cNvPr id="51250" name="Arc 60"/>
          <p:cNvSpPr/>
          <p:nvPr/>
        </p:nvSpPr>
        <p:spPr>
          <a:xfrm rot="-10577248">
            <a:off x="2501900" y="2894013"/>
            <a:ext cx="203200" cy="381000"/>
          </a:xfrm>
          <a:custGeom>
            <a:avLst/>
            <a:gdLst/>
            <a:ahLst/>
            <a:cxnLst>
              <a:cxn ang="0">
                <a:pos x="0" y="0"/>
              </a:cxn>
              <a:cxn ang="0">
                <a:pos x="17983057" y="118540664"/>
              </a:cxn>
              <a:cxn ang="0">
                <a:pos x="0" y="118540664"/>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51" name="Arc 61"/>
          <p:cNvSpPr/>
          <p:nvPr/>
        </p:nvSpPr>
        <p:spPr>
          <a:xfrm rot="-5569773">
            <a:off x="2422525" y="2751138"/>
            <a:ext cx="382588" cy="214312"/>
          </a:xfrm>
          <a:custGeom>
            <a:avLst/>
            <a:gdLst/>
            <a:ahLst/>
            <a:cxnLst>
              <a:cxn ang="0">
                <a:pos x="0" y="0"/>
              </a:cxn>
              <a:cxn ang="0">
                <a:pos x="120029042" y="21097550"/>
              </a:cxn>
              <a:cxn ang="0">
                <a:pos x="0" y="2109755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52" name="Arc 62"/>
          <p:cNvSpPr/>
          <p:nvPr/>
        </p:nvSpPr>
        <p:spPr>
          <a:xfrm>
            <a:off x="6715125" y="3278188"/>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53" name="Arc 63"/>
          <p:cNvSpPr/>
          <p:nvPr/>
        </p:nvSpPr>
        <p:spPr>
          <a:xfrm rot="5007475">
            <a:off x="6680200" y="35433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54" name="Line 64"/>
          <p:cNvSpPr/>
          <p:nvPr/>
        </p:nvSpPr>
        <p:spPr>
          <a:xfrm>
            <a:off x="2717800" y="3810000"/>
            <a:ext cx="4073525" cy="1588"/>
          </a:xfrm>
          <a:prstGeom prst="line">
            <a:avLst/>
          </a:prstGeom>
          <a:ln w="19050" cap="flat" cmpd="sng">
            <a:solidFill>
              <a:srgbClr val="00CC00"/>
            </a:solidFill>
            <a:prstDash val="solid"/>
            <a:round/>
            <a:headEnd type="none" w="med" len="med"/>
            <a:tailEnd type="none" w="med" len="med"/>
          </a:ln>
        </p:spPr>
      </p:sp>
      <p:sp>
        <p:nvSpPr>
          <p:cNvPr id="51255" name="Arc 65"/>
          <p:cNvSpPr/>
          <p:nvPr/>
        </p:nvSpPr>
        <p:spPr>
          <a:xfrm rot="-10577248">
            <a:off x="2514600" y="4038600"/>
            <a:ext cx="203200" cy="381000"/>
          </a:xfrm>
          <a:custGeom>
            <a:avLst/>
            <a:gdLst/>
            <a:ahLst/>
            <a:cxnLst>
              <a:cxn ang="0">
                <a:pos x="0" y="0"/>
              </a:cxn>
              <a:cxn ang="0">
                <a:pos x="17983057" y="118540664"/>
              </a:cxn>
              <a:cxn ang="0">
                <a:pos x="0" y="118540664"/>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56" name="Arc 66"/>
          <p:cNvSpPr/>
          <p:nvPr/>
        </p:nvSpPr>
        <p:spPr>
          <a:xfrm rot="-5569773">
            <a:off x="2435225" y="3895725"/>
            <a:ext cx="382588" cy="214313"/>
          </a:xfrm>
          <a:custGeom>
            <a:avLst/>
            <a:gdLst/>
            <a:ahLst/>
            <a:cxnLst>
              <a:cxn ang="0">
                <a:pos x="0" y="0"/>
              </a:cxn>
              <a:cxn ang="0">
                <a:pos x="120028090" y="21097550"/>
              </a:cxn>
              <a:cxn ang="0">
                <a:pos x="0" y="2109755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57" name="Arc 67"/>
          <p:cNvSpPr/>
          <p:nvPr/>
        </p:nvSpPr>
        <p:spPr>
          <a:xfrm rot="5400000" flipH="1">
            <a:off x="2744788" y="447675"/>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58" name="Arc 68"/>
          <p:cNvSpPr/>
          <p:nvPr/>
        </p:nvSpPr>
        <p:spPr>
          <a:xfrm rot="392525" flipH="1">
            <a:off x="2441575" y="4445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59" name="Line 69"/>
          <p:cNvSpPr/>
          <p:nvPr/>
        </p:nvSpPr>
        <p:spPr>
          <a:xfrm rot="5400000" flipH="1">
            <a:off x="400050" y="2632075"/>
            <a:ext cx="4073525" cy="1588"/>
          </a:xfrm>
          <a:prstGeom prst="line">
            <a:avLst/>
          </a:prstGeom>
          <a:ln w="19050" cap="flat" cmpd="sng">
            <a:solidFill>
              <a:srgbClr val="00CC00"/>
            </a:solidFill>
            <a:prstDash val="solid"/>
            <a:round/>
            <a:headEnd type="none" w="med" len="med"/>
            <a:tailEnd type="none" w="med" len="med"/>
          </a:ln>
        </p:spPr>
      </p:sp>
      <p:sp>
        <p:nvSpPr>
          <p:cNvPr id="51260" name="Arc 70"/>
          <p:cNvSpPr/>
          <p:nvPr/>
        </p:nvSpPr>
        <p:spPr>
          <a:xfrm rot="5622751">
            <a:off x="2757488" y="4583113"/>
            <a:ext cx="203200" cy="381000"/>
          </a:xfrm>
          <a:custGeom>
            <a:avLst/>
            <a:gdLst/>
            <a:ahLst/>
            <a:cxnLst>
              <a:cxn ang="0">
                <a:pos x="0" y="0"/>
              </a:cxn>
              <a:cxn ang="0">
                <a:pos x="17983057" y="118540664"/>
              </a:cxn>
              <a:cxn ang="0">
                <a:pos x="0" y="118540664"/>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triangle" w="med" len="med"/>
            <a:tailEnd type="none" w="med" len="med"/>
          </a:ln>
        </p:spPr>
        <p:txBody>
          <a:bodyPr/>
          <a:lstStyle/>
          <a:p>
            <a:endParaRPr lang="zh-CN" altLang="en-US"/>
          </a:p>
        </p:txBody>
      </p:sp>
      <p:sp>
        <p:nvSpPr>
          <p:cNvPr id="51261" name="Arc 71"/>
          <p:cNvSpPr/>
          <p:nvPr/>
        </p:nvSpPr>
        <p:spPr>
          <a:xfrm rot="10630227">
            <a:off x="2443163" y="4656138"/>
            <a:ext cx="382587" cy="214312"/>
          </a:xfrm>
          <a:custGeom>
            <a:avLst/>
            <a:gdLst/>
            <a:ahLst/>
            <a:cxnLst>
              <a:cxn ang="0">
                <a:pos x="0" y="0"/>
              </a:cxn>
              <a:cxn ang="0">
                <a:pos x="120028090" y="21097550"/>
              </a:cxn>
              <a:cxn ang="0">
                <a:pos x="0" y="2109755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62" name="Arc 74"/>
          <p:cNvSpPr/>
          <p:nvPr/>
        </p:nvSpPr>
        <p:spPr>
          <a:xfrm rot="5400000" flipH="1">
            <a:off x="2744788" y="447675"/>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63" name="Arc 75"/>
          <p:cNvSpPr/>
          <p:nvPr/>
        </p:nvSpPr>
        <p:spPr>
          <a:xfrm rot="392525" flipH="1">
            <a:off x="2441575" y="4445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51264" name="Line 76"/>
          <p:cNvSpPr/>
          <p:nvPr/>
        </p:nvSpPr>
        <p:spPr>
          <a:xfrm rot="5400000" flipH="1">
            <a:off x="400050" y="2632075"/>
            <a:ext cx="4073525" cy="1588"/>
          </a:xfrm>
          <a:prstGeom prst="line">
            <a:avLst/>
          </a:prstGeom>
          <a:ln w="19050" cap="flat" cmpd="sng">
            <a:solidFill>
              <a:srgbClr val="33CCFF"/>
            </a:solidFill>
            <a:prstDash val="solid"/>
            <a:round/>
            <a:headEnd type="none" w="med" len="med"/>
            <a:tailEnd type="none" w="med" len="med"/>
          </a:ln>
        </p:spPr>
      </p:sp>
      <p:grpSp>
        <p:nvGrpSpPr>
          <p:cNvPr id="51265" name="Group 77"/>
          <p:cNvGrpSpPr/>
          <p:nvPr/>
        </p:nvGrpSpPr>
        <p:grpSpPr>
          <a:xfrm flipH="1">
            <a:off x="2443163" y="4656138"/>
            <a:ext cx="606425" cy="219075"/>
            <a:chOff x="1057" y="3317"/>
            <a:chExt cx="382" cy="138"/>
          </a:xfrm>
        </p:grpSpPr>
        <p:sp>
          <p:nvSpPr>
            <p:cNvPr id="51266" name="Arc 78"/>
            <p:cNvSpPr/>
            <p:nvPr/>
          </p:nvSpPr>
          <p:spPr>
            <a:xfrm rot="-5622751" flipH="1">
              <a:off x="1113" y="3271"/>
              <a:ext cx="128" cy="240"/>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67" name="Arc 79"/>
            <p:cNvSpPr/>
            <p:nvPr/>
          </p:nvSpPr>
          <p:spPr>
            <a:xfrm rot="-10630227" flipH="1">
              <a:off x="1198" y="3317"/>
              <a:ext cx="241" cy="135"/>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51268" name="Arc 80"/>
          <p:cNvSpPr/>
          <p:nvPr/>
        </p:nvSpPr>
        <p:spPr>
          <a:xfrm rot="5400000" flipH="1">
            <a:off x="3887788" y="384175"/>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69" name="Arc 81"/>
          <p:cNvSpPr/>
          <p:nvPr/>
        </p:nvSpPr>
        <p:spPr>
          <a:xfrm rot="392525" flipH="1">
            <a:off x="3584575" y="3810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51270" name="Line 82"/>
          <p:cNvSpPr/>
          <p:nvPr/>
        </p:nvSpPr>
        <p:spPr>
          <a:xfrm rot="5400000" flipH="1">
            <a:off x="1543050" y="2568575"/>
            <a:ext cx="4073525" cy="1588"/>
          </a:xfrm>
          <a:prstGeom prst="line">
            <a:avLst/>
          </a:prstGeom>
          <a:ln w="19050" cap="flat" cmpd="sng">
            <a:solidFill>
              <a:srgbClr val="33CCFF"/>
            </a:solidFill>
            <a:prstDash val="solid"/>
            <a:round/>
            <a:headEnd type="none" w="med" len="med"/>
            <a:tailEnd type="none" w="med" len="med"/>
          </a:ln>
        </p:spPr>
      </p:sp>
      <p:grpSp>
        <p:nvGrpSpPr>
          <p:cNvPr id="51271" name="Group 83"/>
          <p:cNvGrpSpPr/>
          <p:nvPr/>
        </p:nvGrpSpPr>
        <p:grpSpPr>
          <a:xfrm flipH="1">
            <a:off x="3586163" y="4592638"/>
            <a:ext cx="606425" cy="219075"/>
            <a:chOff x="1057" y="3317"/>
            <a:chExt cx="382" cy="138"/>
          </a:xfrm>
        </p:grpSpPr>
        <p:sp>
          <p:nvSpPr>
            <p:cNvPr id="51272" name="Arc 84"/>
            <p:cNvSpPr/>
            <p:nvPr/>
          </p:nvSpPr>
          <p:spPr>
            <a:xfrm rot="-5622751" flipH="1">
              <a:off x="1113" y="3271"/>
              <a:ext cx="128" cy="240"/>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73" name="Arc 85"/>
            <p:cNvSpPr/>
            <p:nvPr/>
          </p:nvSpPr>
          <p:spPr>
            <a:xfrm rot="-10630227" flipH="1">
              <a:off x="1198" y="3317"/>
              <a:ext cx="241" cy="135"/>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51274" name="Arc 86"/>
          <p:cNvSpPr/>
          <p:nvPr/>
        </p:nvSpPr>
        <p:spPr>
          <a:xfrm rot="5400000" flipH="1">
            <a:off x="5030788" y="384175"/>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75" name="Arc 87"/>
          <p:cNvSpPr/>
          <p:nvPr/>
        </p:nvSpPr>
        <p:spPr>
          <a:xfrm rot="392525" flipH="1">
            <a:off x="4727575" y="3810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51276" name="Line 88"/>
          <p:cNvSpPr/>
          <p:nvPr/>
        </p:nvSpPr>
        <p:spPr>
          <a:xfrm rot="5400000" flipH="1">
            <a:off x="2686050" y="2568575"/>
            <a:ext cx="4073525" cy="1588"/>
          </a:xfrm>
          <a:prstGeom prst="line">
            <a:avLst/>
          </a:prstGeom>
          <a:ln w="19050" cap="flat" cmpd="sng">
            <a:solidFill>
              <a:srgbClr val="33CCFF"/>
            </a:solidFill>
            <a:prstDash val="solid"/>
            <a:round/>
            <a:headEnd type="none" w="med" len="med"/>
            <a:tailEnd type="none" w="med" len="med"/>
          </a:ln>
        </p:spPr>
      </p:sp>
      <p:grpSp>
        <p:nvGrpSpPr>
          <p:cNvPr id="51277" name="Group 89"/>
          <p:cNvGrpSpPr/>
          <p:nvPr/>
        </p:nvGrpSpPr>
        <p:grpSpPr>
          <a:xfrm flipH="1">
            <a:off x="4729163" y="4592638"/>
            <a:ext cx="606425" cy="219075"/>
            <a:chOff x="1057" y="3317"/>
            <a:chExt cx="382" cy="138"/>
          </a:xfrm>
        </p:grpSpPr>
        <p:sp>
          <p:nvSpPr>
            <p:cNvPr id="51278" name="Arc 90"/>
            <p:cNvSpPr/>
            <p:nvPr/>
          </p:nvSpPr>
          <p:spPr>
            <a:xfrm rot="-5622751" flipH="1">
              <a:off x="1113" y="3271"/>
              <a:ext cx="128" cy="240"/>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79" name="Arc 91"/>
            <p:cNvSpPr/>
            <p:nvPr/>
          </p:nvSpPr>
          <p:spPr>
            <a:xfrm rot="-10630227" flipH="1">
              <a:off x="1198" y="3317"/>
              <a:ext cx="241" cy="135"/>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51280" name="Arc 92"/>
          <p:cNvSpPr/>
          <p:nvPr/>
        </p:nvSpPr>
        <p:spPr>
          <a:xfrm rot="5400000" flipH="1">
            <a:off x="6173788" y="449263"/>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81" name="Arc 93"/>
          <p:cNvSpPr/>
          <p:nvPr/>
        </p:nvSpPr>
        <p:spPr>
          <a:xfrm rot="392525" flipH="1">
            <a:off x="5870575" y="446088"/>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51282" name="Line 94"/>
          <p:cNvSpPr/>
          <p:nvPr/>
        </p:nvSpPr>
        <p:spPr>
          <a:xfrm rot="5400000" flipH="1">
            <a:off x="3830638" y="2633663"/>
            <a:ext cx="4073525" cy="3175"/>
          </a:xfrm>
          <a:prstGeom prst="line">
            <a:avLst/>
          </a:prstGeom>
          <a:ln w="19050" cap="flat" cmpd="sng">
            <a:solidFill>
              <a:srgbClr val="33CCFF"/>
            </a:solidFill>
            <a:prstDash val="solid"/>
            <a:round/>
            <a:headEnd type="none" w="med" len="med"/>
            <a:tailEnd type="none" w="med" len="med"/>
          </a:ln>
        </p:spPr>
      </p:sp>
      <p:grpSp>
        <p:nvGrpSpPr>
          <p:cNvPr id="51283" name="Group 95"/>
          <p:cNvGrpSpPr/>
          <p:nvPr/>
        </p:nvGrpSpPr>
        <p:grpSpPr>
          <a:xfrm flipH="1">
            <a:off x="5872163" y="4657725"/>
            <a:ext cx="606425" cy="219075"/>
            <a:chOff x="1057" y="3317"/>
            <a:chExt cx="382" cy="138"/>
          </a:xfrm>
        </p:grpSpPr>
        <p:sp>
          <p:nvSpPr>
            <p:cNvPr id="51284" name="Arc 96"/>
            <p:cNvSpPr/>
            <p:nvPr/>
          </p:nvSpPr>
          <p:spPr>
            <a:xfrm rot="-5622751" flipH="1">
              <a:off x="1113" y="3271"/>
              <a:ext cx="128" cy="240"/>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triangle" w="med" len="med"/>
              <a:tailEnd type="none" w="med" len="med"/>
            </a:ln>
          </p:spPr>
          <p:txBody>
            <a:bodyPr/>
            <a:lstStyle/>
            <a:p>
              <a:endParaRPr lang="zh-CN" altLang="en-US"/>
            </a:p>
          </p:txBody>
        </p:sp>
        <p:sp>
          <p:nvSpPr>
            <p:cNvPr id="51285" name="Arc 97"/>
            <p:cNvSpPr/>
            <p:nvPr/>
          </p:nvSpPr>
          <p:spPr>
            <a:xfrm rot="-10630227" flipH="1">
              <a:off x="1198" y="3317"/>
              <a:ext cx="241" cy="135"/>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51286" name="Line 98"/>
          <p:cNvSpPr/>
          <p:nvPr/>
        </p:nvSpPr>
        <p:spPr>
          <a:xfrm>
            <a:off x="1828800" y="990600"/>
            <a:ext cx="914400" cy="0"/>
          </a:xfrm>
          <a:prstGeom prst="line">
            <a:avLst/>
          </a:prstGeom>
          <a:ln w="19050" cap="flat" cmpd="sng">
            <a:solidFill>
              <a:srgbClr val="00CC00"/>
            </a:solidFill>
            <a:prstDash val="solid"/>
            <a:round/>
            <a:headEnd type="none" w="med" len="med"/>
            <a:tailEnd type="triangle" w="med" len="med"/>
          </a:ln>
        </p:spPr>
      </p:sp>
      <p:sp>
        <p:nvSpPr>
          <p:cNvPr id="51287" name="Line 99"/>
          <p:cNvSpPr/>
          <p:nvPr/>
        </p:nvSpPr>
        <p:spPr>
          <a:xfrm>
            <a:off x="6705600" y="4419600"/>
            <a:ext cx="838200" cy="0"/>
          </a:xfrm>
          <a:prstGeom prst="line">
            <a:avLst/>
          </a:prstGeom>
          <a:ln w="19050" cap="flat" cmpd="sng">
            <a:solidFill>
              <a:srgbClr val="00CC00"/>
            </a:solidFill>
            <a:prstDash val="solid"/>
            <a:round/>
            <a:headEnd type="triangle" w="med" len="med"/>
            <a:tailEnd type="none" w="med" len="med"/>
          </a:ln>
        </p:spPr>
      </p:sp>
      <p:sp>
        <p:nvSpPr>
          <p:cNvPr id="51288" name="Arc 101"/>
          <p:cNvSpPr/>
          <p:nvPr/>
        </p:nvSpPr>
        <p:spPr>
          <a:xfrm rot="-5569773">
            <a:off x="1595438" y="1081088"/>
            <a:ext cx="384175" cy="212725"/>
          </a:xfrm>
          <a:custGeom>
            <a:avLst/>
            <a:gdLst/>
            <a:ahLst/>
            <a:cxnLst>
              <a:cxn ang="0">
                <a:pos x="17937796" y="0"/>
              </a:cxn>
              <a:cxn ang="0">
                <a:pos x="120029042" y="21104490"/>
              </a:cxn>
              <a:cxn ang="0">
                <a:pos x="0" y="21104490"/>
              </a:cxn>
            </a:cxnLst>
            <a:rect l="0" t="0" r="0" b="0"/>
            <a:pathLst>
              <a:path w="21600" h="21357" fill="none">
                <a:moveTo>
                  <a:pt x="3228" y="-1"/>
                </a:moveTo>
                <a:cubicBezTo>
                  <a:pt x="13790" y="1596"/>
                  <a:pt x="21600" y="10674"/>
                  <a:pt x="21600" y="21357"/>
                </a:cubicBezTo>
              </a:path>
              <a:path w="21600" h="21357" stroke="0">
                <a:moveTo>
                  <a:pt x="3228" y="-1"/>
                </a:moveTo>
                <a:cubicBezTo>
                  <a:pt x="13790" y="1596"/>
                  <a:pt x="21600" y="10674"/>
                  <a:pt x="21600" y="21357"/>
                </a:cubicBezTo>
                <a:lnTo>
                  <a:pt x="0" y="21357"/>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89" name="Arc 102"/>
          <p:cNvSpPr/>
          <p:nvPr/>
        </p:nvSpPr>
        <p:spPr>
          <a:xfrm rot="5569773" flipH="1">
            <a:off x="7607300" y="4362450"/>
            <a:ext cx="250825" cy="377825"/>
          </a:xfrm>
          <a:custGeom>
            <a:avLst/>
            <a:gdLst/>
            <a:ahLst/>
            <a:cxnLst>
              <a:cxn ang="0">
                <a:pos x="1971426" y="0"/>
              </a:cxn>
              <a:cxn ang="0">
                <a:pos x="33822427" y="115998839"/>
              </a:cxn>
              <a:cxn ang="0">
                <a:pos x="0" y="115998839"/>
              </a:cxn>
            </a:cxnLst>
            <a:rect l="0" t="0" r="0" b="0"/>
            <a:pathLst>
              <a:path w="21600" h="21563" fill="none">
                <a:moveTo>
                  <a:pt x="1259" y="-1"/>
                </a:moveTo>
                <a:cubicBezTo>
                  <a:pt x="12679" y="666"/>
                  <a:pt x="21600" y="10122"/>
                  <a:pt x="21600" y="21563"/>
                </a:cubicBezTo>
              </a:path>
              <a:path w="21600" h="21563" stroke="0">
                <a:moveTo>
                  <a:pt x="1259" y="-1"/>
                </a:moveTo>
                <a:cubicBezTo>
                  <a:pt x="12679" y="666"/>
                  <a:pt x="21600" y="10122"/>
                  <a:pt x="21600" y="21563"/>
                </a:cubicBezTo>
                <a:lnTo>
                  <a:pt x="0" y="21563"/>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51290" name="Line 103"/>
          <p:cNvSpPr/>
          <p:nvPr/>
        </p:nvSpPr>
        <p:spPr>
          <a:xfrm flipV="1">
            <a:off x="1676400" y="5476875"/>
            <a:ext cx="6245225" cy="9525"/>
          </a:xfrm>
          <a:prstGeom prst="line">
            <a:avLst/>
          </a:prstGeom>
          <a:ln w="19050" cap="flat" cmpd="sng">
            <a:solidFill>
              <a:srgbClr val="00CC00"/>
            </a:solidFill>
            <a:prstDash val="solid"/>
            <a:round/>
            <a:headEnd type="none" w="med" len="med"/>
            <a:tailEnd type="none" w="med" len="med"/>
          </a:ln>
        </p:spPr>
      </p:sp>
      <p:sp>
        <p:nvSpPr>
          <p:cNvPr id="51291" name="Line 104"/>
          <p:cNvSpPr/>
          <p:nvPr/>
        </p:nvSpPr>
        <p:spPr>
          <a:xfrm rot="-5400000" flipH="1">
            <a:off x="-414337" y="3386138"/>
            <a:ext cx="4181475" cy="0"/>
          </a:xfrm>
          <a:prstGeom prst="line">
            <a:avLst/>
          </a:prstGeom>
          <a:ln w="19050" cap="flat" cmpd="sng">
            <a:solidFill>
              <a:srgbClr val="00CC00"/>
            </a:solidFill>
            <a:prstDash val="solid"/>
            <a:round/>
            <a:headEnd type="none" w="med" len="med"/>
            <a:tailEnd type="none" w="med" len="med"/>
          </a:ln>
        </p:spPr>
      </p:sp>
      <p:sp>
        <p:nvSpPr>
          <p:cNvPr id="51292" name="Line 105"/>
          <p:cNvSpPr/>
          <p:nvPr/>
        </p:nvSpPr>
        <p:spPr>
          <a:xfrm rot="-5400000" flipH="1">
            <a:off x="7508875" y="5060950"/>
            <a:ext cx="828675" cy="3175"/>
          </a:xfrm>
          <a:prstGeom prst="line">
            <a:avLst/>
          </a:prstGeom>
          <a:ln w="19050" cap="flat" cmpd="sng">
            <a:solidFill>
              <a:srgbClr val="00CC00"/>
            </a:solidFill>
            <a:prstDash val="solid"/>
            <a:round/>
            <a:headEnd type="none" w="med" len="med"/>
            <a:tailEnd type="none" w="med" len="med"/>
          </a:ln>
        </p:spPr>
      </p:sp>
      <p:sp>
        <p:nvSpPr>
          <p:cNvPr id="51293" name="Rectangle 106"/>
          <p:cNvSpPr/>
          <p:nvPr/>
        </p:nvSpPr>
        <p:spPr>
          <a:xfrm>
            <a:off x="533400" y="5943600"/>
            <a:ext cx="8153400" cy="5334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上面的网络可以用四个</a:t>
            </a:r>
            <a:r>
              <a:rPr lang="en-US" altLang="zh-CN" sz="3200" dirty="0">
                <a:solidFill>
                  <a:srgbClr val="33CCFF"/>
                </a:solidFill>
                <a:latin typeface="Times New Roman" panose="02020603050405020304" pitchFamily="18" charset="0"/>
                <a:ea typeface="楷体_GB2312" pitchFamily="49" charset="-122"/>
              </a:rPr>
              <a:t>PM2I</a:t>
            </a:r>
            <a:r>
              <a:rPr lang="zh-CN" altLang="en-US" sz="3200" dirty="0">
                <a:latin typeface="Times New Roman" panose="02020603050405020304" pitchFamily="18" charset="0"/>
                <a:ea typeface="楷体_GB2312" pitchFamily="49" charset="-122"/>
              </a:rPr>
              <a:t>函数表示。</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p:nvPr/>
        </p:nvSpPr>
        <p:spPr>
          <a:xfrm>
            <a:off x="533400" y="1143000"/>
            <a:ext cx="7848600" cy="762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sym typeface="Symbol" panose="05050102010706020507" pitchFamily="18" charset="2"/>
              </a:rPr>
              <a:t>+</a:t>
            </a:r>
            <a:r>
              <a:rPr lang="en-US" altLang="zh-CN" sz="3200" baseline="-25000" dirty="0">
                <a:solidFill>
                  <a:schemeClr val="folHlink"/>
                </a:solidFill>
                <a:latin typeface="Times New Roman" panose="02020603050405020304" pitchFamily="18" charset="0"/>
                <a:ea typeface="楷体_GB2312" pitchFamily="49" charset="-122"/>
              </a:rPr>
              <a:t>0</a:t>
            </a: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( 0  1  2  …  15 )</a:t>
            </a:r>
          </a:p>
        </p:txBody>
      </p:sp>
      <p:sp>
        <p:nvSpPr>
          <p:cNvPr id="52226" name="Rectangle 3"/>
          <p:cNvSpPr/>
          <p:nvPr/>
        </p:nvSpPr>
        <p:spPr>
          <a:xfrm>
            <a:off x="533400" y="2133600"/>
            <a:ext cx="7848600" cy="914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sym typeface="Symbol" panose="05050102010706020507" pitchFamily="18" charset="2"/>
              </a:rPr>
              <a:t>-</a:t>
            </a:r>
            <a:r>
              <a:rPr lang="en-US" altLang="zh-CN" sz="3200" baseline="-25000" dirty="0">
                <a:solidFill>
                  <a:schemeClr val="folHlink"/>
                </a:solidFill>
                <a:latin typeface="Times New Roman" panose="02020603050405020304" pitchFamily="18" charset="0"/>
                <a:ea typeface="楷体_GB2312" pitchFamily="49" charset="-122"/>
              </a:rPr>
              <a:t>0</a:t>
            </a: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( 15  14  13  …  0 )</a:t>
            </a:r>
            <a:r>
              <a:rPr lang="en-US" altLang="zh-CN" sz="3200" dirty="0">
                <a:solidFill>
                  <a:schemeClr val="folHlink"/>
                </a:solidFill>
                <a:latin typeface="Times New Roman" panose="02020603050405020304" pitchFamily="18" charset="0"/>
                <a:ea typeface="楷体_GB2312" pitchFamily="49" charset="-122"/>
              </a:rPr>
              <a:t> </a:t>
            </a:r>
            <a:endParaRPr lang="en-US" altLang="zh-CN" sz="3200" dirty="0">
              <a:solidFill>
                <a:schemeClr val="accent1"/>
              </a:solidFill>
              <a:latin typeface="Times New Roman" panose="02020603050405020304" pitchFamily="18" charset="0"/>
              <a:ea typeface="楷体_GB2312" pitchFamily="49" charset="-122"/>
            </a:endParaRPr>
          </a:p>
        </p:txBody>
      </p:sp>
      <p:sp>
        <p:nvSpPr>
          <p:cNvPr id="52227" name="Rectangle 4"/>
          <p:cNvSpPr/>
          <p:nvPr/>
        </p:nvSpPr>
        <p:spPr>
          <a:xfrm>
            <a:off x="457200" y="3200400"/>
            <a:ext cx="8610600" cy="3429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PM2</a:t>
            </a:r>
            <a:r>
              <a:rPr lang="en-US" altLang="zh-CN" sz="3200" baseline="-25000" dirty="0">
                <a:solidFill>
                  <a:schemeClr val="folHlink"/>
                </a:solidFill>
                <a:latin typeface="Times New Roman" panose="02020603050405020304" pitchFamily="18" charset="0"/>
                <a:ea typeface="楷体_GB2312" pitchFamily="49" charset="-122"/>
                <a:sym typeface="Symbol" panose="05050102010706020507" pitchFamily="18" charset="2"/>
              </a:rPr>
              <a:t></a:t>
            </a:r>
            <a:r>
              <a:rPr lang="en-US" altLang="zh-CN" sz="3200" baseline="-25000" dirty="0">
                <a:solidFill>
                  <a:schemeClr val="folHlink"/>
                </a:solidFill>
                <a:latin typeface="Times New Roman" panose="02020603050405020304" pitchFamily="18" charset="0"/>
                <a:ea typeface="楷体_GB2312" pitchFamily="49" charset="-122"/>
              </a:rPr>
              <a:t>2</a:t>
            </a: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( 0  4</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1  5</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2  6</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3  7</a:t>
            </a:r>
            <a:r>
              <a:rPr lang="zh-CN" altLang="en-US" sz="3200" dirty="0">
                <a:solidFill>
                  <a:srgbClr val="33CCFF"/>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rgbClr val="33CCFF"/>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( 4  8</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5  9</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6  10</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7  11</a:t>
            </a:r>
            <a:r>
              <a:rPr lang="zh-CN" altLang="en-US" sz="3200" dirty="0">
                <a:solidFill>
                  <a:srgbClr val="33CCFF"/>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rgbClr val="33CCFF"/>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( 8  12</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9  13</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10  14</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11  15</a:t>
            </a:r>
            <a:r>
              <a:rPr lang="zh-CN" altLang="en-US" sz="3200" dirty="0">
                <a:solidFill>
                  <a:srgbClr val="33CCFF"/>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( 12  0</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13  1</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14  2</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15  3</a:t>
            </a:r>
            <a:r>
              <a:rPr lang="zh-CN" altLang="en-US" sz="3200" dirty="0">
                <a:solidFill>
                  <a:srgbClr val="33CCFF"/>
                </a:solidFill>
                <a:latin typeface="Times New Roman" panose="02020603050405020304" pitchFamily="18" charset="0"/>
                <a:ea typeface="楷体_GB2312" pitchFamily="49" charset="-122"/>
              </a:rPr>
              <a:t>）</a:t>
            </a:r>
            <a:endParaRPr lang="zh-CN" altLang="en-US" sz="3200" dirty="0">
              <a:solidFill>
                <a:schemeClr val="folHlink"/>
              </a:solidFill>
              <a:latin typeface="Times New Roman" panose="02020603050405020304" pitchFamily="18" charset="0"/>
              <a:ea typeface="楷体_GB2312" pitchFamily="49"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p:nvPr/>
        </p:nvSpPr>
        <p:spPr>
          <a:xfrm>
            <a:off x="152400" y="1143000"/>
            <a:ext cx="8763000" cy="42672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3.2 </a:t>
            </a:r>
            <a:r>
              <a:rPr lang="zh-CN" altLang="en-US" sz="3600" dirty="0">
                <a:solidFill>
                  <a:schemeClr val="folHlink"/>
                </a:solidFill>
                <a:latin typeface="Times New Roman" panose="02020603050405020304" pitchFamily="18" charset="0"/>
                <a:ea typeface="黑体" panose="02010609060101010101" pitchFamily="49" charset="-122"/>
              </a:rPr>
              <a:t>多级互连网络</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3.2.1. </a:t>
            </a:r>
            <a:r>
              <a:rPr lang="zh-CN" altLang="en-US" sz="3200" dirty="0">
                <a:solidFill>
                  <a:schemeClr val="accent1"/>
                </a:solidFill>
                <a:latin typeface="Times New Roman" panose="02020603050405020304" pitchFamily="18" charset="0"/>
                <a:ea typeface="楷体_GB2312" pitchFamily="49" charset="-122"/>
              </a:rPr>
              <a:t>多级网络的三要素</a:t>
            </a:r>
            <a:endParaRPr lang="zh-CN" altLang="en-US" sz="3200" dirty="0">
              <a:solidFill>
                <a:schemeClr val="folHlink"/>
              </a:solidFill>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）开关单元：</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个输入</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个输出的开关单元记做</a:t>
            </a:r>
            <a:r>
              <a:rPr lang="en-US" altLang="zh-CN" sz="3200" dirty="0">
                <a:solidFill>
                  <a:srgbClr val="00CC00"/>
                </a:solidFill>
                <a:latin typeface="Times New Roman" panose="02020603050405020304" pitchFamily="18" charset="0"/>
                <a:ea typeface="楷体_GB2312" pitchFamily="49" charset="-122"/>
              </a:rPr>
              <a:t>a</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a</a:t>
            </a:r>
            <a:r>
              <a:rPr lang="zh-CN" altLang="en-US" sz="3200" dirty="0">
                <a:latin typeface="Times New Roman" panose="02020603050405020304" pitchFamily="18" charset="0"/>
                <a:ea typeface="楷体_GB2312" pitchFamily="49" charset="-122"/>
                <a:sym typeface="Symbol" panose="05050102010706020507" pitchFamily="18" charset="2"/>
              </a:rPr>
              <a:t>的开关单元，其中，</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a</a:t>
            </a:r>
            <a:r>
              <a:rPr lang="zh-CN" altLang="en-US" sz="3200" dirty="0">
                <a:latin typeface="Times New Roman" panose="02020603050405020304" pitchFamily="18" charset="0"/>
                <a:ea typeface="楷体_GB2312" pitchFamily="49" charset="-122"/>
                <a:sym typeface="Symbol" panose="05050102010706020507" pitchFamily="18" charset="2"/>
              </a:rPr>
              <a:t>是</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的整数倍</a:t>
            </a:r>
            <a:r>
              <a:rPr lang="zh-CN" altLang="en-US" sz="3200" dirty="0">
                <a:latin typeface="Times New Roman" panose="02020603050405020304" pitchFamily="18" charset="0"/>
                <a:ea typeface="楷体_GB2312" pitchFamily="49" charset="-122"/>
              </a:rPr>
              <a:t>。常见的有</a:t>
            </a:r>
            <a:r>
              <a:rPr lang="en-US" altLang="zh-CN" sz="3200" dirty="0">
                <a:solidFill>
                  <a:srgbClr val="33CCFF"/>
                </a:solidFill>
                <a:latin typeface="Times New Roman" panose="02020603050405020304" pitchFamily="18" charset="0"/>
                <a:ea typeface="楷体_GB2312" pitchFamily="49" charset="-122"/>
              </a:rPr>
              <a:t>2 </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a:t>
            </a:r>
            <a:r>
              <a:rPr lang="en-US" altLang="zh-CN" sz="3200" dirty="0">
                <a:solidFill>
                  <a:srgbClr val="33CCFF"/>
                </a:solidFill>
                <a:latin typeface="Times New Roman" panose="02020603050405020304" pitchFamily="18" charset="0"/>
                <a:ea typeface="楷体_GB2312" pitchFamily="49" charset="-122"/>
              </a:rPr>
              <a:t> 2</a:t>
            </a:r>
            <a:r>
              <a:rPr lang="zh-CN" altLang="en-US" sz="3200" dirty="0">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4 </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 4</a:t>
            </a:r>
            <a:r>
              <a:rPr lang="zh-CN" altLang="en-US" sz="3200" dirty="0">
                <a:latin typeface="Times New Roman" panose="02020603050405020304" pitchFamily="18" charset="0"/>
                <a:ea typeface="楷体_GB2312" pitchFamily="49" charset="-122"/>
                <a:sym typeface="Symbol" panose="05050102010706020507" pitchFamily="18" charset="2"/>
              </a:rPr>
              <a:t>、</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8 </a:t>
            </a:r>
            <a:r>
              <a:rPr lang="en-US" altLang="zh-CN" sz="3200" dirty="0">
                <a:solidFill>
                  <a:srgbClr val="33CCFF"/>
                </a:solidFill>
                <a:latin typeface="Times New Roman" panose="02020603050405020304" pitchFamily="18" charset="0"/>
                <a:ea typeface="楷体_GB2312" pitchFamily="49" charset="-122"/>
              </a:rPr>
              <a:t> 8</a:t>
            </a:r>
            <a:r>
              <a:rPr lang="zh-CN" altLang="en-US" sz="3200" dirty="0">
                <a:latin typeface="Times New Roman" panose="02020603050405020304" pitchFamily="18" charset="0"/>
                <a:ea typeface="楷体_GB2312" pitchFamily="49" charset="-122"/>
              </a:rPr>
              <a:t>等。</a:t>
            </a:r>
            <a:r>
              <a:rPr lang="zh-CN" altLang="en-US" sz="3200" dirty="0">
                <a:solidFill>
                  <a:schemeClr val="accent1"/>
                </a:solidFill>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根据开关单元功能的多少， </a:t>
            </a:r>
            <a:r>
              <a:rPr lang="en-US" altLang="zh-CN" sz="3200" dirty="0">
                <a:solidFill>
                  <a:srgbClr val="33CCFF"/>
                </a:solidFill>
                <a:latin typeface="Times New Roman" panose="02020603050405020304" pitchFamily="18" charset="0"/>
                <a:ea typeface="楷体_GB2312" pitchFamily="49" charset="-122"/>
              </a:rPr>
              <a:t>2 </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a:t>
            </a:r>
            <a:r>
              <a:rPr lang="en-US" altLang="zh-CN" sz="3200" dirty="0">
                <a:solidFill>
                  <a:srgbClr val="33CCFF"/>
                </a:solidFill>
                <a:latin typeface="Times New Roman" panose="02020603050405020304" pitchFamily="18" charset="0"/>
                <a:ea typeface="楷体_GB2312" pitchFamily="49" charset="-122"/>
              </a:rPr>
              <a:t> 2</a:t>
            </a:r>
            <a:r>
              <a:rPr lang="zh-CN" altLang="en-US" sz="3200" dirty="0">
                <a:latin typeface="Times New Roman" panose="02020603050405020304" pitchFamily="18" charset="0"/>
                <a:ea typeface="楷体_GB2312" pitchFamily="49" charset="-122"/>
              </a:rPr>
              <a:t>又可以分为</a:t>
            </a:r>
            <a:r>
              <a:rPr lang="zh-CN" altLang="en-US" sz="3200" dirty="0">
                <a:solidFill>
                  <a:schemeClr val="tx2"/>
                </a:solidFill>
                <a:latin typeface="Times New Roman" panose="02020603050405020304" pitchFamily="18" charset="0"/>
                <a:ea typeface="楷体_GB2312" pitchFamily="49" charset="-122"/>
              </a:rPr>
              <a:t>两功能</a:t>
            </a:r>
            <a:r>
              <a:rPr lang="zh-CN" altLang="en-US" sz="3200" dirty="0">
                <a:latin typeface="Times New Roman" panose="02020603050405020304" pitchFamily="18" charset="0"/>
                <a:ea typeface="楷体_GB2312" pitchFamily="49" charset="-122"/>
              </a:rPr>
              <a:t>和</a:t>
            </a:r>
            <a:r>
              <a:rPr lang="zh-CN" altLang="en-US" sz="3200" dirty="0">
                <a:solidFill>
                  <a:schemeClr val="tx2"/>
                </a:solidFill>
                <a:latin typeface="Times New Roman" panose="02020603050405020304" pitchFamily="18" charset="0"/>
                <a:ea typeface="楷体_GB2312" pitchFamily="49" charset="-122"/>
              </a:rPr>
              <a:t>四功能</a:t>
            </a:r>
            <a:r>
              <a:rPr lang="zh-CN" altLang="en-US" sz="3200" dirty="0">
                <a:latin typeface="Times New Roman" panose="02020603050405020304" pitchFamily="18" charset="0"/>
                <a:ea typeface="楷体_GB2312" pitchFamily="49" charset="-122"/>
              </a:rPr>
              <a:t>开关。如下图所示：</a:t>
            </a:r>
            <a:endParaRPr lang="zh-CN" altLang="en-US" sz="3200" dirty="0">
              <a:solidFill>
                <a:srgbClr val="33CCFF"/>
              </a:solidFill>
              <a:latin typeface="Times New Roman" panose="02020603050405020304" pitchFamily="18" charset="0"/>
              <a:ea typeface="楷体_GB2312" pitchFamily="49"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p:nvPr/>
        </p:nvSpPr>
        <p:spPr>
          <a:xfrm>
            <a:off x="914400" y="10668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74" name="Rectangle 3"/>
          <p:cNvSpPr/>
          <p:nvPr/>
        </p:nvSpPr>
        <p:spPr>
          <a:xfrm>
            <a:off x="914400" y="16002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75" name="Rectangle 4"/>
          <p:cNvSpPr/>
          <p:nvPr/>
        </p:nvSpPr>
        <p:spPr>
          <a:xfrm>
            <a:off x="3581400" y="10668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76" name="Rectangle 5"/>
          <p:cNvSpPr/>
          <p:nvPr/>
        </p:nvSpPr>
        <p:spPr>
          <a:xfrm>
            <a:off x="3581400" y="16002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77" name="Rectangle 6"/>
          <p:cNvSpPr/>
          <p:nvPr/>
        </p:nvSpPr>
        <p:spPr>
          <a:xfrm>
            <a:off x="1981200" y="1066800"/>
            <a:ext cx="1066800" cy="10668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4278" name="Line 7"/>
          <p:cNvSpPr/>
          <p:nvPr/>
        </p:nvSpPr>
        <p:spPr>
          <a:xfrm>
            <a:off x="1371600" y="1371600"/>
            <a:ext cx="609600" cy="0"/>
          </a:xfrm>
          <a:prstGeom prst="line">
            <a:avLst/>
          </a:prstGeom>
          <a:ln w="19050" cap="flat" cmpd="sng">
            <a:solidFill>
              <a:srgbClr val="00CC00"/>
            </a:solidFill>
            <a:prstDash val="solid"/>
            <a:round/>
            <a:headEnd type="none" w="med" len="med"/>
            <a:tailEnd type="triangle" w="med" len="med"/>
          </a:ln>
        </p:spPr>
      </p:sp>
      <p:sp>
        <p:nvSpPr>
          <p:cNvPr id="54279" name="Line 8"/>
          <p:cNvSpPr/>
          <p:nvPr/>
        </p:nvSpPr>
        <p:spPr>
          <a:xfrm>
            <a:off x="1371600" y="1905000"/>
            <a:ext cx="609600" cy="0"/>
          </a:xfrm>
          <a:prstGeom prst="line">
            <a:avLst/>
          </a:prstGeom>
          <a:ln w="19050" cap="flat" cmpd="sng">
            <a:solidFill>
              <a:srgbClr val="00CC00"/>
            </a:solidFill>
            <a:prstDash val="solid"/>
            <a:round/>
            <a:headEnd type="none" w="med" len="med"/>
            <a:tailEnd type="triangle" w="med" len="med"/>
          </a:ln>
        </p:spPr>
      </p:sp>
      <p:sp>
        <p:nvSpPr>
          <p:cNvPr id="54280" name="Line 9"/>
          <p:cNvSpPr/>
          <p:nvPr/>
        </p:nvSpPr>
        <p:spPr>
          <a:xfrm>
            <a:off x="3048000" y="1371600"/>
            <a:ext cx="609600" cy="0"/>
          </a:xfrm>
          <a:prstGeom prst="line">
            <a:avLst/>
          </a:prstGeom>
          <a:ln w="19050" cap="flat" cmpd="sng">
            <a:solidFill>
              <a:srgbClr val="00CC00"/>
            </a:solidFill>
            <a:prstDash val="solid"/>
            <a:round/>
            <a:headEnd type="none" w="med" len="med"/>
            <a:tailEnd type="triangle" w="med" len="med"/>
          </a:ln>
        </p:spPr>
      </p:sp>
      <p:sp>
        <p:nvSpPr>
          <p:cNvPr id="54281" name="Line 10"/>
          <p:cNvSpPr/>
          <p:nvPr/>
        </p:nvSpPr>
        <p:spPr>
          <a:xfrm>
            <a:off x="3048000" y="1905000"/>
            <a:ext cx="609600" cy="0"/>
          </a:xfrm>
          <a:prstGeom prst="line">
            <a:avLst/>
          </a:prstGeom>
          <a:ln w="19050" cap="flat" cmpd="sng">
            <a:solidFill>
              <a:srgbClr val="00CC00"/>
            </a:solidFill>
            <a:prstDash val="solid"/>
            <a:round/>
            <a:headEnd type="none" w="med" len="med"/>
            <a:tailEnd type="triangle" w="med" len="med"/>
          </a:ln>
        </p:spPr>
      </p:sp>
      <p:sp>
        <p:nvSpPr>
          <p:cNvPr id="54282" name="Line 11"/>
          <p:cNvSpPr/>
          <p:nvPr/>
        </p:nvSpPr>
        <p:spPr>
          <a:xfrm>
            <a:off x="1981200" y="1371600"/>
            <a:ext cx="1066800" cy="0"/>
          </a:xfrm>
          <a:prstGeom prst="line">
            <a:avLst/>
          </a:prstGeom>
          <a:ln w="19050" cap="flat" cmpd="sng">
            <a:solidFill>
              <a:srgbClr val="00CC00"/>
            </a:solidFill>
            <a:prstDash val="dash"/>
            <a:round/>
            <a:headEnd type="none" w="med" len="med"/>
            <a:tailEnd type="none" w="med" len="med"/>
          </a:ln>
        </p:spPr>
      </p:sp>
      <p:sp>
        <p:nvSpPr>
          <p:cNvPr id="54283" name="Line 12"/>
          <p:cNvSpPr/>
          <p:nvPr/>
        </p:nvSpPr>
        <p:spPr>
          <a:xfrm>
            <a:off x="1981200" y="1905000"/>
            <a:ext cx="1066800" cy="0"/>
          </a:xfrm>
          <a:prstGeom prst="line">
            <a:avLst/>
          </a:prstGeom>
          <a:ln w="19050" cap="flat" cmpd="sng">
            <a:solidFill>
              <a:srgbClr val="00CC00"/>
            </a:solidFill>
            <a:prstDash val="dash"/>
            <a:round/>
            <a:headEnd type="none" w="med" len="med"/>
            <a:tailEnd type="none" w="med" len="med"/>
          </a:ln>
        </p:spPr>
      </p:sp>
      <p:sp>
        <p:nvSpPr>
          <p:cNvPr id="54284" name="Rectangle 13"/>
          <p:cNvSpPr/>
          <p:nvPr/>
        </p:nvSpPr>
        <p:spPr>
          <a:xfrm>
            <a:off x="2133600" y="22860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直送</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4285" name="Rectangle 14"/>
          <p:cNvSpPr/>
          <p:nvPr/>
        </p:nvSpPr>
        <p:spPr>
          <a:xfrm>
            <a:off x="5029200" y="10668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86" name="Rectangle 15"/>
          <p:cNvSpPr/>
          <p:nvPr/>
        </p:nvSpPr>
        <p:spPr>
          <a:xfrm>
            <a:off x="5029200" y="16002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87" name="Rectangle 16"/>
          <p:cNvSpPr/>
          <p:nvPr/>
        </p:nvSpPr>
        <p:spPr>
          <a:xfrm>
            <a:off x="7696200" y="10668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88" name="Rectangle 17"/>
          <p:cNvSpPr/>
          <p:nvPr/>
        </p:nvSpPr>
        <p:spPr>
          <a:xfrm>
            <a:off x="7696200" y="1600200"/>
            <a:ext cx="533400" cy="533400"/>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89" name="Rectangle 18"/>
          <p:cNvSpPr/>
          <p:nvPr/>
        </p:nvSpPr>
        <p:spPr>
          <a:xfrm>
            <a:off x="6096000" y="1066800"/>
            <a:ext cx="1066800" cy="10668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4290" name="Line 19"/>
          <p:cNvSpPr/>
          <p:nvPr/>
        </p:nvSpPr>
        <p:spPr>
          <a:xfrm>
            <a:off x="5486400" y="1371600"/>
            <a:ext cx="609600" cy="0"/>
          </a:xfrm>
          <a:prstGeom prst="line">
            <a:avLst/>
          </a:prstGeom>
          <a:ln w="19050" cap="flat" cmpd="sng">
            <a:solidFill>
              <a:srgbClr val="00CC00"/>
            </a:solidFill>
            <a:prstDash val="solid"/>
            <a:round/>
            <a:headEnd type="none" w="med" len="med"/>
            <a:tailEnd type="triangle" w="med" len="med"/>
          </a:ln>
        </p:spPr>
      </p:sp>
      <p:sp>
        <p:nvSpPr>
          <p:cNvPr id="54291" name="Line 20"/>
          <p:cNvSpPr/>
          <p:nvPr/>
        </p:nvSpPr>
        <p:spPr>
          <a:xfrm>
            <a:off x="5486400" y="1905000"/>
            <a:ext cx="609600" cy="0"/>
          </a:xfrm>
          <a:prstGeom prst="line">
            <a:avLst/>
          </a:prstGeom>
          <a:ln w="19050" cap="flat" cmpd="sng">
            <a:solidFill>
              <a:srgbClr val="00CC00"/>
            </a:solidFill>
            <a:prstDash val="solid"/>
            <a:round/>
            <a:headEnd type="none" w="med" len="med"/>
            <a:tailEnd type="triangle" w="med" len="med"/>
          </a:ln>
        </p:spPr>
      </p:sp>
      <p:sp>
        <p:nvSpPr>
          <p:cNvPr id="54292" name="Line 21"/>
          <p:cNvSpPr/>
          <p:nvPr/>
        </p:nvSpPr>
        <p:spPr>
          <a:xfrm>
            <a:off x="7162800" y="1371600"/>
            <a:ext cx="609600" cy="0"/>
          </a:xfrm>
          <a:prstGeom prst="line">
            <a:avLst/>
          </a:prstGeom>
          <a:ln w="19050" cap="flat" cmpd="sng">
            <a:solidFill>
              <a:srgbClr val="00CC00"/>
            </a:solidFill>
            <a:prstDash val="solid"/>
            <a:round/>
            <a:headEnd type="none" w="med" len="med"/>
            <a:tailEnd type="triangle" w="med" len="med"/>
          </a:ln>
        </p:spPr>
      </p:sp>
      <p:sp>
        <p:nvSpPr>
          <p:cNvPr id="54293" name="Line 22"/>
          <p:cNvSpPr/>
          <p:nvPr/>
        </p:nvSpPr>
        <p:spPr>
          <a:xfrm>
            <a:off x="7162800" y="1905000"/>
            <a:ext cx="609600" cy="0"/>
          </a:xfrm>
          <a:prstGeom prst="line">
            <a:avLst/>
          </a:prstGeom>
          <a:ln w="19050" cap="flat" cmpd="sng">
            <a:solidFill>
              <a:srgbClr val="00CC00"/>
            </a:solidFill>
            <a:prstDash val="solid"/>
            <a:round/>
            <a:headEnd type="none" w="med" len="med"/>
            <a:tailEnd type="triangle" w="med" len="med"/>
          </a:ln>
        </p:spPr>
      </p:sp>
      <p:sp>
        <p:nvSpPr>
          <p:cNvPr id="54294" name="Line 23"/>
          <p:cNvSpPr/>
          <p:nvPr/>
        </p:nvSpPr>
        <p:spPr>
          <a:xfrm>
            <a:off x="6096000" y="1371600"/>
            <a:ext cx="1066800" cy="533400"/>
          </a:xfrm>
          <a:prstGeom prst="line">
            <a:avLst/>
          </a:prstGeom>
          <a:ln w="19050" cap="flat" cmpd="sng">
            <a:solidFill>
              <a:srgbClr val="00CC00"/>
            </a:solidFill>
            <a:prstDash val="dash"/>
            <a:round/>
            <a:headEnd type="none" w="med" len="med"/>
            <a:tailEnd type="none" w="med" len="med"/>
          </a:ln>
        </p:spPr>
      </p:sp>
      <p:sp>
        <p:nvSpPr>
          <p:cNvPr id="54295" name="Line 24"/>
          <p:cNvSpPr/>
          <p:nvPr/>
        </p:nvSpPr>
        <p:spPr>
          <a:xfrm flipV="1">
            <a:off x="6096000" y="1371600"/>
            <a:ext cx="1066800" cy="533400"/>
          </a:xfrm>
          <a:prstGeom prst="line">
            <a:avLst/>
          </a:prstGeom>
          <a:ln w="19050" cap="flat" cmpd="sng">
            <a:solidFill>
              <a:srgbClr val="00CC00"/>
            </a:solidFill>
            <a:prstDash val="dash"/>
            <a:round/>
            <a:headEnd type="none" w="med" len="med"/>
            <a:tailEnd type="none" w="med" len="med"/>
          </a:ln>
        </p:spPr>
      </p:sp>
      <p:sp>
        <p:nvSpPr>
          <p:cNvPr id="54296" name="Rectangle 25"/>
          <p:cNvSpPr/>
          <p:nvPr/>
        </p:nvSpPr>
        <p:spPr>
          <a:xfrm>
            <a:off x="6248400" y="22860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交叉</a:t>
            </a:r>
            <a:endParaRPr lang="zh-CN" altLang="en-US" dirty="0">
              <a:solidFill>
                <a:srgbClr val="3366CC"/>
              </a:solidFill>
              <a:latin typeface="Times New Roman" panose="02020603050405020304" pitchFamily="18" charset="0"/>
              <a:ea typeface="宋体" panose="02010600030101010101" pitchFamily="2" charset="-122"/>
            </a:endParaRPr>
          </a:p>
        </p:txBody>
      </p:sp>
      <p:grpSp>
        <p:nvGrpSpPr>
          <p:cNvPr id="2" name="Group 50"/>
          <p:cNvGrpSpPr/>
          <p:nvPr/>
        </p:nvGrpSpPr>
        <p:grpSpPr>
          <a:xfrm>
            <a:off x="838200" y="3505200"/>
            <a:ext cx="7391400" cy="1752600"/>
            <a:chOff x="528" y="2208"/>
            <a:chExt cx="4656" cy="1104"/>
          </a:xfrm>
        </p:grpSpPr>
        <p:sp>
          <p:nvSpPr>
            <p:cNvPr id="54298" name="Rectangle 26"/>
            <p:cNvSpPr/>
            <p:nvPr/>
          </p:nvSpPr>
          <p:spPr>
            <a:xfrm>
              <a:off x="528" y="2208"/>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299" name="Rectangle 27"/>
            <p:cNvSpPr/>
            <p:nvPr/>
          </p:nvSpPr>
          <p:spPr>
            <a:xfrm>
              <a:off x="528" y="2544"/>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00" name="Rectangle 28"/>
            <p:cNvSpPr/>
            <p:nvPr/>
          </p:nvSpPr>
          <p:spPr>
            <a:xfrm>
              <a:off x="2208" y="2208"/>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01" name="Rectangle 29"/>
            <p:cNvSpPr/>
            <p:nvPr/>
          </p:nvSpPr>
          <p:spPr>
            <a:xfrm>
              <a:off x="2208" y="2544"/>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02" name="Rectangle 30"/>
            <p:cNvSpPr/>
            <p:nvPr/>
          </p:nvSpPr>
          <p:spPr>
            <a:xfrm>
              <a:off x="1200" y="2208"/>
              <a:ext cx="672" cy="672"/>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4303" name="Line 31"/>
            <p:cNvSpPr/>
            <p:nvPr/>
          </p:nvSpPr>
          <p:spPr>
            <a:xfrm>
              <a:off x="816" y="2400"/>
              <a:ext cx="384" cy="0"/>
            </a:xfrm>
            <a:prstGeom prst="line">
              <a:avLst/>
            </a:prstGeom>
            <a:ln w="19050" cap="flat" cmpd="sng">
              <a:solidFill>
                <a:srgbClr val="00CC00"/>
              </a:solidFill>
              <a:prstDash val="solid"/>
              <a:round/>
              <a:headEnd type="none" w="med" len="med"/>
              <a:tailEnd type="triangle" w="med" len="med"/>
            </a:ln>
          </p:spPr>
        </p:sp>
        <p:sp>
          <p:nvSpPr>
            <p:cNvPr id="54304" name="Line 32"/>
            <p:cNvSpPr/>
            <p:nvPr/>
          </p:nvSpPr>
          <p:spPr>
            <a:xfrm>
              <a:off x="816" y="2736"/>
              <a:ext cx="384" cy="0"/>
            </a:xfrm>
            <a:prstGeom prst="line">
              <a:avLst/>
            </a:prstGeom>
            <a:ln w="19050" cap="flat" cmpd="sng">
              <a:solidFill>
                <a:srgbClr val="00CC00"/>
              </a:solidFill>
              <a:prstDash val="solid"/>
              <a:round/>
              <a:headEnd type="none" w="med" len="med"/>
              <a:tailEnd type="triangle" w="med" len="med"/>
            </a:ln>
          </p:spPr>
        </p:sp>
        <p:sp>
          <p:nvSpPr>
            <p:cNvPr id="54305" name="Line 33"/>
            <p:cNvSpPr/>
            <p:nvPr/>
          </p:nvSpPr>
          <p:spPr>
            <a:xfrm>
              <a:off x="1872" y="2400"/>
              <a:ext cx="384" cy="0"/>
            </a:xfrm>
            <a:prstGeom prst="line">
              <a:avLst/>
            </a:prstGeom>
            <a:ln w="19050" cap="flat" cmpd="sng">
              <a:solidFill>
                <a:srgbClr val="00CC00"/>
              </a:solidFill>
              <a:prstDash val="solid"/>
              <a:round/>
              <a:headEnd type="none" w="med" len="med"/>
              <a:tailEnd type="triangle" w="med" len="med"/>
            </a:ln>
          </p:spPr>
        </p:sp>
        <p:sp>
          <p:nvSpPr>
            <p:cNvPr id="54306" name="Line 34"/>
            <p:cNvSpPr/>
            <p:nvPr/>
          </p:nvSpPr>
          <p:spPr>
            <a:xfrm>
              <a:off x="1872" y="2736"/>
              <a:ext cx="384" cy="0"/>
            </a:xfrm>
            <a:prstGeom prst="line">
              <a:avLst/>
            </a:prstGeom>
            <a:ln w="19050" cap="flat" cmpd="sng">
              <a:solidFill>
                <a:srgbClr val="00CC00"/>
              </a:solidFill>
              <a:prstDash val="solid"/>
              <a:round/>
              <a:headEnd type="none" w="med" len="med"/>
              <a:tailEnd type="triangle" w="med" len="med"/>
            </a:ln>
          </p:spPr>
        </p:sp>
        <p:sp>
          <p:nvSpPr>
            <p:cNvPr id="54307" name="Line 35"/>
            <p:cNvSpPr/>
            <p:nvPr/>
          </p:nvSpPr>
          <p:spPr>
            <a:xfrm>
              <a:off x="1200" y="2400"/>
              <a:ext cx="672" cy="0"/>
            </a:xfrm>
            <a:prstGeom prst="line">
              <a:avLst/>
            </a:prstGeom>
            <a:ln w="19050" cap="flat" cmpd="sng">
              <a:solidFill>
                <a:srgbClr val="00CC00"/>
              </a:solidFill>
              <a:prstDash val="dash"/>
              <a:round/>
              <a:headEnd type="none" w="med" len="med"/>
              <a:tailEnd type="none" w="med" len="med"/>
            </a:ln>
          </p:spPr>
        </p:sp>
        <p:sp>
          <p:nvSpPr>
            <p:cNvPr id="54308" name="Line 36"/>
            <p:cNvSpPr/>
            <p:nvPr/>
          </p:nvSpPr>
          <p:spPr>
            <a:xfrm>
              <a:off x="1200" y="2400"/>
              <a:ext cx="672" cy="336"/>
            </a:xfrm>
            <a:prstGeom prst="line">
              <a:avLst/>
            </a:prstGeom>
            <a:ln w="19050" cap="flat" cmpd="sng">
              <a:solidFill>
                <a:srgbClr val="00CC00"/>
              </a:solidFill>
              <a:prstDash val="dash"/>
              <a:round/>
              <a:headEnd type="none" w="med" len="med"/>
              <a:tailEnd type="none" w="med" len="med"/>
            </a:ln>
          </p:spPr>
        </p:sp>
        <p:sp>
          <p:nvSpPr>
            <p:cNvPr id="54309" name="Rectangle 37"/>
            <p:cNvSpPr/>
            <p:nvPr/>
          </p:nvSpPr>
          <p:spPr>
            <a:xfrm>
              <a:off x="1296" y="2976"/>
              <a:ext cx="528" cy="336"/>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上播</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4310" name="Rectangle 38"/>
            <p:cNvSpPr/>
            <p:nvPr/>
          </p:nvSpPr>
          <p:spPr>
            <a:xfrm>
              <a:off x="3168" y="2208"/>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11" name="Rectangle 39"/>
            <p:cNvSpPr/>
            <p:nvPr/>
          </p:nvSpPr>
          <p:spPr>
            <a:xfrm>
              <a:off x="3168" y="2544"/>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12" name="Rectangle 40"/>
            <p:cNvSpPr/>
            <p:nvPr/>
          </p:nvSpPr>
          <p:spPr>
            <a:xfrm>
              <a:off x="4848" y="2208"/>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13" name="Rectangle 41"/>
            <p:cNvSpPr/>
            <p:nvPr/>
          </p:nvSpPr>
          <p:spPr>
            <a:xfrm>
              <a:off x="4848" y="2544"/>
              <a:ext cx="336" cy="336"/>
            </a:xfrm>
            <a:prstGeom prst="rect">
              <a:avLst/>
            </a:prstGeom>
            <a:noFill/>
            <a:ln w="9525">
              <a:noFill/>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4314" name="Rectangle 42"/>
            <p:cNvSpPr/>
            <p:nvPr/>
          </p:nvSpPr>
          <p:spPr>
            <a:xfrm>
              <a:off x="3840" y="2208"/>
              <a:ext cx="672" cy="672"/>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4315" name="Line 43"/>
            <p:cNvSpPr/>
            <p:nvPr/>
          </p:nvSpPr>
          <p:spPr>
            <a:xfrm>
              <a:off x="3456" y="2400"/>
              <a:ext cx="384" cy="0"/>
            </a:xfrm>
            <a:prstGeom prst="line">
              <a:avLst/>
            </a:prstGeom>
            <a:ln w="19050" cap="flat" cmpd="sng">
              <a:solidFill>
                <a:srgbClr val="00CC00"/>
              </a:solidFill>
              <a:prstDash val="solid"/>
              <a:round/>
              <a:headEnd type="none" w="med" len="med"/>
              <a:tailEnd type="triangle" w="med" len="med"/>
            </a:ln>
          </p:spPr>
        </p:sp>
        <p:sp>
          <p:nvSpPr>
            <p:cNvPr id="54316" name="Line 44"/>
            <p:cNvSpPr/>
            <p:nvPr/>
          </p:nvSpPr>
          <p:spPr>
            <a:xfrm>
              <a:off x="3456" y="2736"/>
              <a:ext cx="384" cy="0"/>
            </a:xfrm>
            <a:prstGeom prst="line">
              <a:avLst/>
            </a:prstGeom>
            <a:ln w="19050" cap="flat" cmpd="sng">
              <a:solidFill>
                <a:srgbClr val="00CC00"/>
              </a:solidFill>
              <a:prstDash val="solid"/>
              <a:round/>
              <a:headEnd type="none" w="med" len="med"/>
              <a:tailEnd type="triangle" w="med" len="med"/>
            </a:ln>
          </p:spPr>
        </p:sp>
        <p:sp>
          <p:nvSpPr>
            <p:cNvPr id="54317" name="Line 45"/>
            <p:cNvSpPr/>
            <p:nvPr/>
          </p:nvSpPr>
          <p:spPr>
            <a:xfrm>
              <a:off x="4512" y="2400"/>
              <a:ext cx="384" cy="0"/>
            </a:xfrm>
            <a:prstGeom prst="line">
              <a:avLst/>
            </a:prstGeom>
            <a:ln w="19050" cap="flat" cmpd="sng">
              <a:solidFill>
                <a:srgbClr val="00CC00"/>
              </a:solidFill>
              <a:prstDash val="solid"/>
              <a:round/>
              <a:headEnd type="none" w="med" len="med"/>
              <a:tailEnd type="triangle" w="med" len="med"/>
            </a:ln>
          </p:spPr>
        </p:sp>
        <p:sp>
          <p:nvSpPr>
            <p:cNvPr id="54318" name="Line 46"/>
            <p:cNvSpPr/>
            <p:nvPr/>
          </p:nvSpPr>
          <p:spPr>
            <a:xfrm>
              <a:off x="4512" y="2736"/>
              <a:ext cx="384" cy="0"/>
            </a:xfrm>
            <a:prstGeom prst="line">
              <a:avLst/>
            </a:prstGeom>
            <a:ln w="19050" cap="flat" cmpd="sng">
              <a:solidFill>
                <a:srgbClr val="00CC00"/>
              </a:solidFill>
              <a:prstDash val="solid"/>
              <a:round/>
              <a:headEnd type="none" w="med" len="med"/>
              <a:tailEnd type="triangle" w="med" len="med"/>
            </a:ln>
          </p:spPr>
        </p:sp>
        <p:sp>
          <p:nvSpPr>
            <p:cNvPr id="54319" name="Line 47"/>
            <p:cNvSpPr/>
            <p:nvPr/>
          </p:nvSpPr>
          <p:spPr>
            <a:xfrm flipV="1">
              <a:off x="3840" y="2400"/>
              <a:ext cx="672" cy="336"/>
            </a:xfrm>
            <a:prstGeom prst="line">
              <a:avLst/>
            </a:prstGeom>
            <a:ln w="19050" cap="flat" cmpd="sng">
              <a:solidFill>
                <a:srgbClr val="00CC00"/>
              </a:solidFill>
              <a:prstDash val="dash"/>
              <a:round/>
              <a:headEnd type="none" w="med" len="med"/>
              <a:tailEnd type="none" w="med" len="med"/>
            </a:ln>
          </p:spPr>
        </p:sp>
        <p:sp>
          <p:nvSpPr>
            <p:cNvPr id="54320" name="Line 48"/>
            <p:cNvSpPr/>
            <p:nvPr/>
          </p:nvSpPr>
          <p:spPr>
            <a:xfrm>
              <a:off x="3840" y="2736"/>
              <a:ext cx="672" cy="0"/>
            </a:xfrm>
            <a:prstGeom prst="line">
              <a:avLst/>
            </a:prstGeom>
            <a:ln w="19050" cap="flat" cmpd="sng">
              <a:solidFill>
                <a:srgbClr val="00CC00"/>
              </a:solidFill>
              <a:prstDash val="dash"/>
              <a:round/>
              <a:headEnd type="none" w="med" len="med"/>
              <a:tailEnd type="none" w="med" len="med"/>
            </a:ln>
          </p:spPr>
        </p:sp>
        <p:sp>
          <p:nvSpPr>
            <p:cNvPr id="54321" name="Rectangle 49"/>
            <p:cNvSpPr/>
            <p:nvPr/>
          </p:nvSpPr>
          <p:spPr>
            <a:xfrm>
              <a:off x="3936" y="2976"/>
              <a:ext cx="528" cy="336"/>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下播</a:t>
              </a:r>
              <a:endParaRPr lang="zh-CN" altLang="en-US" dirty="0">
                <a:solidFill>
                  <a:srgbClr val="3366CC"/>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p:nvPr/>
        </p:nvSpPr>
        <p:spPr>
          <a:xfrm>
            <a:off x="-381000" y="381000"/>
            <a:ext cx="9372600" cy="6096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）级间互连模式（</a:t>
            </a:r>
            <a:r>
              <a:rPr lang="en-US" altLang="zh-CN" sz="3200" dirty="0">
                <a:solidFill>
                  <a:srgbClr val="00CC00"/>
                </a:solidFill>
                <a:latin typeface="Times New Roman" panose="02020603050405020304" pitchFamily="18" charset="0"/>
                <a:ea typeface="楷体_GB2312" pitchFamily="49" charset="-122"/>
              </a:rPr>
              <a:t>I</a:t>
            </a:r>
            <a:r>
              <a:rPr lang="en-US" altLang="zh-CN" sz="3200" dirty="0">
                <a:solidFill>
                  <a:schemeClr val="tx2"/>
                </a:solidFill>
                <a:latin typeface="Times New Roman" panose="02020603050405020304" pitchFamily="18" charset="0"/>
                <a:ea typeface="楷体_GB2312" pitchFamily="49" charset="-122"/>
              </a:rPr>
              <a:t>nter</a:t>
            </a:r>
            <a:r>
              <a:rPr lang="en-US" altLang="zh-CN" sz="3200" dirty="0">
                <a:solidFill>
                  <a:srgbClr val="00CC00"/>
                </a:solidFill>
                <a:latin typeface="Times New Roman" panose="02020603050405020304" pitchFamily="18" charset="0"/>
                <a:ea typeface="楷体_GB2312" pitchFamily="49" charset="-122"/>
              </a:rPr>
              <a:t>S</a:t>
            </a:r>
            <a:r>
              <a:rPr lang="en-US" altLang="zh-CN" sz="3200" dirty="0">
                <a:solidFill>
                  <a:schemeClr val="tx2"/>
                </a:solidFill>
                <a:latin typeface="Times New Roman" panose="02020603050405020304" pitchFamily="18" charset="0"/>
                <a:ea typeface="楷体_GB2312" pitchFamily="49" charset="-122"/>
              </a:rPr>
              <a:t>tage </a:t>
            </a:r>
            <a:r>
              <a:rPr lang="en-US" altLang="zh-CN" sz="3200" dirty="0">
                <a:solidFill>
                  <a:srgbClr val="00CC00"/>
                </a:solidFill>
                <a:latin typeface="Times New Roman" panose="02020603050405020304" pitchFamily="18" charset="0"/>
                <a:ea typeface="楷体_GB2312" pitchFamily="49" charset="-122"/>
              </a:rPr>
              <a:t>C</a:t>
            </a:r>
            <a:r>
              <a:rPr lang="en-US" altLang="zh-CN" sz="3200" dirty="0">
                <a:solidFill>
                  <a:schemeClr val="tx2"/>
                </a:solidFill>
                <a:latin typeface="Times New Roman" panose="02020603050405020304" pitchFamily="18" charset="0"/>
                <a:ea typeface="楷体_GB2312" pitchFamily="49" charset="-122"/>
              </a:rPr>
              <a:t>onnection</a:t>
            </a:r>
            <a:r>
              <a:rPr lang="zh-CN" altLang="en-US" sz="3200" dirty="0">
                <a:solidFill>
                  <a:schemeClr val="tx2"/>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均匀洗牌</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蝶式</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多路洗牌</a:t>
            </a:r>
            <a:r>
              <a:rPr lang="zh-CN" altLang="en-US" sz="3200" dirty="0">
                <a:latin typeface="Times New Roman" panose="02020603050405020304" pitchFamily="18" charset="0"/>
                <a:ea typeface="楷体_GB2312" pitchFamily="49" charset="-122"/>
              </a:rPr>
              <a:t>（比如四路洗牌即是把牌平均分成</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份，然后</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堆分别进行均匀洗牌）、</a:t>
            </a:r>
            <a:r>
              <a:rPr lang="zh-CN" altLang="en-US" sz="3200" dirty="0">
                <a:solidFill>
                  <a:schemeClr val="tx2"/>
                </a:solidFill>
                <a:latin typeface="Times New Roman" panose="02020603050405020304" pitchFamily="18" charset="0"/>
                <a:ea typeface="楷体_GB2312" pitchFamily="49" charset="-122"/>
              </a:rPr>
              <a:t>纵横开关</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Cross Switch)</a:t>
            </a:r>
            <a:r>
              <a:rPr lang="zh-CN" altLang="en-US" sz="3200" dirty="0">
                <a:latin typeface="Times New Roman" panose="02020603050405020304" pitchFamily="18" charset="0"/>
                <a:ea typeface="楷体_GB2312" pitchFamily="49" charset="-122"/>
              </a:rPr>
              <a:t>及</a:t>
            </a:r>
            <a:r>
              <a:rPr lang="zh-CN" altLang="en-US" sz="3200" dirty="0">
                <a:solidFill>
                  <a:schemeClr val="tx2"/>
                </a:solidFill>
                <a:latin typeface="Times New Roman" panose="02020603050405020304" pitchFamily="18" charset="0"/>
                <a:ea typeface="楷体_GB2312" pitchFamily="49" charset="-122"/>
              </a:rPr>
              <a:t>立方体连结</a:t>
            </a:r>
            <a:r>
              <a:rPr lang="zh-CN" altLang="en-US" sz="3200" dirty="0">
                <a:latin typeface="Times New Roman" panose="02020603050405020304" pitchFamily="18" charset="0"/>
                <a:ea typeface="楷体_GB2312" pitchFamily="49" charset="-122"/>
              </a:rPr>
              <a:t>等。</a:t>
            </a:r>
          </a:p>
          <a:p>
            <a:pPr marL="742950" lvl="1" indent="-285750" eaLnBrk="1" hangingPunct="1">
              <a:spcBef>
                <a:spcPct val="20000"/>
              </a:spcBef>
            </a:pPr>
            <a:endParaRPr lang="zh-CN" altLang="en-US" sz="3200" dirty="0">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3</a:t>
            </a:r>
            <a:r>
              <a:rPr lang="zh-CN" altLang="en-US" sz="3200" dirty="0">
                <a:solidFill>
                  <a:schemeClr val="tx2"/>
                </a:solidFill>
                <a:latin typeface="Times New Roman" panose="02020603050405020304" pitchFamily="18" charset="0"/>
                <a:ea typeface="楷体_GB2312" pitchFamily="49" charset="-122"/>
              </a:rPr>
              <a:t>）控制方式</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级控制：</a:t>
            </a:r>
            <a:r>
              <a:rPr lang="zh-CN" altLang="en-US" sz="3200" dirty="0">
                <a:latin typeface="Times New Roman" panose="02020603050405020304" pitchFamily="18" charset="0"/>
                <a:ea typeface="楷体_GB2312" pitchFamily="49" charset="-122"/>
              </a:rPr>
              <a:t>每级只有一个控制信号</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单元控制：</a:t>
            </a:r>
            <a:r>
              <a:rPr lang="zh-CN" altLang="en-US" sz="3200" dirty="0">
                <a:latin typeface="Times New Roman" panose="02020603050405020304" pitchFamily="18" charset="0"/>
                <a:ea typeface="楷体_GB2312" pitchFamily="49" charset="-122"/>
              </a:rPr>
              <a:t>每个开关一个控制信号</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部分级控制：</a:t>
            </a:r>
            <a:r>
              <a:rPr lang="zh-CN" altLang="en-US" sz="3200" dirty="0">
                <a:latin typeface="Times New Roman" panose="02020603050405020304" pitchFamily="18" charset="0"/>
                <a:ea typeface="楷体_GB2312" pitchFamily="49" charset="-122"/>
              </a:rPr>
              <a:t>几个开关合用一个控制信号</a:t>
            </a:r>
          </a:p>
          <a:p>
            <a:pPr marL="742950" lvl="1" indent="-285750" eaLnBrk="1" hangingPunct="1">
              <a:spcBef>
                <a:spcPct val="20000"/>
              </a:spcBef>
            </a:pPr>
            <a:endParaRPr lang="en-US" altLang="zh-CN" sz="3200" dirty="0">
              <a:latin typeface="Times New Roman" panose="02020603050405020304" pitchFamily="18" charset="0"/>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85800" y="1520825"/>
            <a:ext cx="7772400" cy="3352165"/>
          </a:xfrm>
        </p:spPr>
        <p:txBody>
          <a:bodyPr>
            <a:normAutofit fontScale="80000" lnSpcReduction="10000"/>
          </a:bodyPr>
          <a:lstStyle/>
          <a:p>
            <a:pPr>
              <a:lnSpc>
                <a:spcPct val="150000"/>
              </a:lnSpc>
            </a:pPr>
            <a:r>
              <a:rPr lang="zh-CN" altLang="en-US">
                <a:solidFill>
                  <a:schemeClr val="tx1"/>
                </a:solidFill>
              </a:rPr>
              <a:t>从20世纪70年代至今，高性能计算机结构主要经过了4次变革</a:t>
            </a:r>
          </a:p>
          <a:p>
            <a:pPr marL="285750" indent="-285750">
              <a:lnSpc>
                <a:spcPct val="150000"/>
              </a:lnSpc>
              <a:buFont typeface="Wingdings" panose="05000000000000000000" charset="0"/>
              <a:buChar char=""/>
            </a:pPr>
            <a:r>
              <a:rPr lang="zh-CN" altLang="en-US">
                <a:solidFill>
                  <a:schemeClr val="tx1"/>
                </a:solidFill>
              </a:rPr>
              <a:t>以向量机、单指令多数据（Simple Instrution Multiple Data，SIMD）为代表的数据并行系统（Data Parallel System）；</a:t>
            </a:r>
          </a:p>
          <a:p>
            <a:pPr marL="285750" indent="-285750">
              <a:lnSpc>
                <a:spcPct val="150000"/>
              </a:lnSpc>
              <a:buFont typeface="Wingdings" panose="05000000000000000000" charset="0"/>
              <a:buChar char=""/>
            </a:pPr>
            <a:r>
              <a:rPr lang="zh-CN" altLang="en-US">
                <a:solidFill>
                  <a:schemeClr val="tx1"/>
                </a:solidFill>
              </a:rPr>
              <a:t>以大规模并行处理机（Massively Parallel Processor， MPP）、标量对称多处理机（Scalar Symmetric Multi-Processors，Scalar SMPs）、Constellations（星座）为代表的定制可扩展系统（Custom Scalar System）；</a:t>
            </a:r>
          </a:p>
          <a:p>
            <a:pPr marL="285750" indent="-285750">
              <a:lnSpc>
                <a:spcPct val="150000"/>
              </a:lnSpc>
              <a:buFont typeface="Wingdings" panose="05000000000000000000" charset="0"/>
              <a:buChar char=""/>
            </a:pPr>
            <a:r>
              <a:rPr lang="zh-CN" altLang="en-US">
                <a:solidFill>
                  <a:schemeClr val="tx1"/>
                </a:solidFill>
              </a:rPr>
              <a:t>以机群、刀片为代表的商业化机群系统（Commodity Cluster System）；</a:t>
            </a:r>
          </a:p>
          <a:p>
            <a:pPr marL="285750" indent="-285750">
              <a:lnSpc>
                <a:spcPct val="150000"/>
              </a:lnSpc>
              <a:buFont typeface="Wingdings" panose="05000000000000000000" charset="0"/>
              <a:buChar char=""/>
            </a:pPr>
            <a:r>
              <a:rPr lang="zh-CN" altLang="en-US">
                <a:solidFill>
                  <a:schemeClr val="tx1"/>
                </a:solidFill>
              </a:rPr>
              <a:t>以蓝色基因（BlueGene）系列为代表的高能效系统（Power Efﬁcient System）。</a:t>
            </a:r>
          </a:p>
        </p:txBody>
      </p:sp>
      <p:sp>
        <p:nvSpPr>
          <p:cNvPr id="2" name="文本框 1"/>
          <p:cNvSpPr txBox="1"/>
          <p:nvPr/>
        </p:nvSpPr>
        <p:spPr>
          <a:xfrm>
            <a:off x="580390" y="730250"/>
            <a:ext cx="4265930" cy="583565"/>
          </a:xfrm>
          <a:prstGeom prst="rect">
            <a:avLst/>
          </a:prstGeom>
          <a:noFill/>
        </p:spPr>
        <p:txBody>
          <a:bodyPr wrap="none" rtlCol="0" anchor="t">
            <a:spAutoFit/>
          </a:bodyPr>
          <a:lstStyle/>
          <a:p>
            <a:r>
              <a:rPr lang="zh-CN" altLang="en-US" sz="3200" b="1">
                <a:solidFill>
                  <a:srgbClr val="FF0000"/>
                </a:solidFill>
                <a:sym typeface="+mn-ea"/>
              </a:rPr>
              <a:t>高性能计算机发展历史</a:t>
            </a:r>
          </a:p>
        </p:txBody>
      </p:sp>
      <p:pic>
        <p:nvPicPr>
          <p:cNvPr id="4" name="图片 3"/>
          <p:cNvPicPr>
            <a:picLocks noChangeAspect="1"/>
          </p:cNvPicPr>
          <p:nvPr/>
        </p:nvPicPr>
        <p:blipFill>
          <a:blip r:embed="rId2"/>
          <a:stretch>
            <a:fillRect/>
          </a:stretch>
        </p:blipFill>
        <p:spPr>
          <a:xfrm>
            <a:off x="3557905" y="5144770"/>
            <a:ext cx="2028190" cy="1353820"/>
          </a:xfrm>
          <a:prstGeom prst="rect">
            <a:avLst/>
          </a:prstGeom>
        </p:spPr>
      </p:pic>
      <p:pic>
        <p:nvPicPr>
          <p:cNvPr id="5" name="图片 4"/>
          <p:cNvPicPr>
            <a:picLocks noChangeAspect="1"/>
          </p:cNvPicPr>
          <p:nvPr/>
        </p:nvPicPr>
        <p:blipFill>
          <a:blip r:embed="rId3"/>
          <a:stretch>
            <a:fillRect/>
          </a:stretch>
        </p:blipFill>
        <p:spPr>
          <a:xfrm>
            <a:off x="6195060" y="5144770"/>
            <a:ext cx="1731010" cy="1410970"/>
          </a:xfrm>
          <a:prstGeom prst="rect">
            <a:avLst/>
          </a:prstGeom>
        </p:spPr>
      </p:pic>
      <p:pic>
        <p:nvPicPr>
          <p:cNvPr id="6" name="图片 5"/>
          <p:cNvPicPr>
            <a:picLocks noChangeAspect="1"/>
          </p:cNvPicPr>
          <p:nvPr/>
        </p:nvPicPr>
        <p:blipFill>
          <a:blip r:embed="rId4"/>
          <a:stretch>
            <a:fillRect/>
          </a:stretch>
        </p:blipFill>
        <p:spPr>
          <a:xfrm>
            <a:off x="685800" y="5144770"/>
            <a:ext cx="2435225" cy="1353820"/>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p:nvPr/>
        </p:nvSpPr>
        <p:spPr>
          <a:xfrm>
            <a:off x="152400" y="5334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3.2.2. Ω</a:t>
            </a:r>
            <a:r>
              <a:rPr lang="zh-CN" altLang="en-US" sz="3200" dirty="0">
                <a:solidFill>
                  <a:schemeClr val="accent1"/>
                </a:solidFill>
                <a:latin typeface="Times New Roman" panose="02020603050405020304" pitchFamily="18" charset="0"/>
                <a:ea typeface="楷体_GB2312" pitchFamily="49" charset="-122"/>
              </a:rPr>
              <a:t>网</a:t>
            </a:r>
            <a:endParaRPr lang="zh-CN" altLang="en-US" sz="3200" dirty="0">
              <a:solidFill>
                <a:schemeClr val="folHlink"/>
              </a:solidFill>
              <a:latin typeface="Times New Roman" panose="02020603050405020304" pitchFamily="18" charset="0"/>
              <a:ea typeface="楷体_GB2312" pitchFamily="49" charset="-122"/>
            </a:endParaRPr>
          </a:p>
        </p:txBody>
      </p:sp>
      <p:sp>
        <p:nvSpPr>
          <p:cNvPr id="56322" name="Rectangle 3"/>
          <p:cNvSpPr/>
          <p:nvPr/>
        </p:nvSpPr>
        <p:spPr>
          <a:xfrm>
            <a:off x="2819400" y="19050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3" name="Rectangle 4"/>
          <p:cNvSpPr/>
          <p:nvPr/>
        </p:nvSpPr>
        <p:spPr>
          <a:xfrm>
            <a:off x="28194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4" name="Rectangle 11"/>
          <p:cNvSpPr/>
          <p:nvPr/>
        </p:nvSpPr>
        <p:spPr>
          <a:xfrm>
            <a:off x="28194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5" name="Rectangle 12"/>
          <p:cNvSpPr/>
          <p:nvPr/>
        </p:nvSpPr>
        <p:spPr>
          <a:xfrm>
            <a:off x="28194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6" name="Rectangle 13"/>
          <p:cNvSpPr/>
          <p:nvPr/>
        </p:nvSpPr>
        <p:spPr>
          <a:xfrm>
            <a:off x="4800600" y="19050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7" name="Rectangle 14"/>
          <p:cNvSpPr/>
          <p:nvPr/>
        </p:nvSpPr>
        <p:spPr>
          <a:xfrm>
            <a:off x="48006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8" name="Rectangle 15"/>
          <p:cNvSpPr/>
          <p:nvPr/>
        </p:nvSpPr>
        <p:spPr>
          <a:xfrm>
            <a:off x="48006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29" name="Rectangle 16"/>
          <p:cNvSpPr/>
          <p:nvPr/>
        </p:nvSpPr>
        <p:spPr>
          <a:xfrm>
            <a:off x="48006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30" name="Rectangle 17"/>
          <p:cNvSpPr/>
          <p:nvPr/>
        </p:nvSpPr>
        <p:spPr>
          <a:xfrm>
            <a:off x="6781800" y="19050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31" name="Rectangle 18"/>
          <p:cNvSpPr/>
          <p:nvPr/>
        </p:nvSpPr>
        <p:spPr>
          <a:xfrm>
            <a:off x="6781800" y="2971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32" name="Rectangle 19"/>
          <p:cNvSpPr/>
          <p:nvPr/>
        </p:nvSpPr>
        <p:spPr>
          <a:xfrm>
            <a:off x="6781800" y="4114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33" name="Rectangle 20"/>
          <p:cNvSpPr/>
          <p:nvPr/>
        </p:nvSpPr>
        <p:spPr>
          <a:xfrm>
            <a:off x="67818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6334" name="Rectangle 21"/>
          <p:cNvSpPr/>
          <p:nvPr/>
        </p:nvSpPr>
        <p:spPr>
          <a:xfrm>
            <a:off x="1066800" y="18272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35" name="Line 23"/>
          <p:cNvSpPr/>
          <p:nvPr/>
        </p:nvSpPr>
        <p:spPr>
          <a:xfrm>
            <a:off x="1371600" y="1981200"/>
            <a:ext cx="1447800" cy="1588"/>
          </a:xfrm>
          <a:prstGeom prst="line">
            <a:avLst/>
          </a:prstGeom>
          <a:ln w="19050" cap="flat" cmpd="sng">
            <a:solidFill>
              <a:srgbClr val="00CC00"/>
            </a:solidFill>
            <a:prstDash val="solid"/>
            <a:round/>
            <a:headEnd type="none" w="med" len="med"/>
            <a:tailEnd type="none" w="med" len="med"/>
          </a:ln>
        </p:spPr>
      </p:sp>
      <p:sp>
        <p:nvSpPr>
          <p:cNvPr id="56336" name="Line 24"/>
          <p:cNvSpPr/>
          <p:nvPr/>
        </p:nvSpPr>
        <p:spPr>
          <a:xfrm>
            <a:off x="1371600" y="2360613"/>
            <a:ext cx="304800" cy="0"/>
          </a:xfrm>
          <a:prstGeom prst="line">
            <a:avLst/>
          </a:prstGeom>
          <a:ln w="19050" cap="flat" cmpd="sng">
            <a:solidFill>
              <a:srgbClr val="00CC00"/>
            </a:solidFill>
            <a:prstDash val="solid"/>
            <a:round/>
            <a:headEnd type="none" w="med" len="med"/>
            <a:tailEnd type="none" w="med" len="med"/>
          </a:ln>
        </p:spPr>
      </p:sp>
      <p:sp>
        <p:nvSpPr>
          <p:cNvPr id="56337" name="Rectangle 25"/>
          <p:cNvSpPr/>
          <p:nvPr/>
        </p:nvSpPr>
        <p:spPr>
          <a:xfrm>
            <a:off x="1066800" y="22082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38" name="Line 27"/>
          <p:cNvSpPr/>
          <p:nvPr/>
        </p:nvSpPr>
        <p:spPr>
          <a:xfrm>
            <a:off x="2514600" y="2360613"/>
            <a:ext cx="304800" cy="0"/>
          </a:xfrm>
          <a:prstGeom prst="line">
            <a:avLst/>
          </a:prstGeom>
          <a:ln w="19050" cap="flat" cmpd="sng">
            <a:solidFill>
              <a:srgbClr val="00CC00"/>
            </a:solidFill>
            <a:prstDash val="solid"/>
            <a:round/>
            <a:headEnd type="none" w="med" len="med"/>
            <a:tailEnd type="none" w="med" len="med"/>
          </a:ln>
        </p:spPr>
      </p:sp>
      <p:sp>
        <p:nvSpPr>
          <p:cNvPr id="56339" name="Rectangle 28"/>
          <p:cNvSpPr/>
          <p:nvPr/>
        </p:nvSpPr>
        <p:spPr>
          <a:xfrm>
            <a:off x="1066800" y="2894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40" name="Line 29"/>
          <p:cNvSpPr/>
          <p:nvPr/>
        </p:nvSpPr>
        <p:spPr>
          <a:xfrm>
            <a:off x="1371600" y="3048000"/>
            <a:ext cx="304800" cy="1588"/>
          </a:xfrm>
          <a:prstGeom prst="line">
            <a:avLst/>
          </a:prstGeom>
          <a:ln w="19050" cap="flat" cmpd="sng">
            <a:solidFill>
              <a:srgbClr val="00CC00"/>
            </a:solidFill>
            <a:prstDash val="solid"/>
            <a:round/>
            <a:headEnd type="none" w="med" len="med"/>
            <a:tailEnd type="none" w="med" len="med"/>
          </a:ln>
        </p:spPr>
      </p:sp>
      <p:sp>
        <p:nvSpPr>
          <p:cNvPr id="56341" name="Line 30"/>
          <p:cNvSpPr/>
          <p:nvPr/>
        </p:nvSpPr>
        <p:spPr>
          <a:xfrm>
            <a:off x="1371600" y="3427413"/>
            <a:ext cx="304800" cy="0"/>
          </a:xfrm>
          <a:prstGeom prst="line">
            <a:avLst/>
          </a:prstGeom>
          <a:ln w="19050" cap="flat" cmpd="sng">
            <a:solidFill>
              <a:srgbClr val="00CC00"/>
            </a:solidFill>
            <a:prstDash val="solid"/>
            <a:round/>
            <a:headEnd type="none" w="med" len="med"/>
            <a:tailEnd type="none" w="med" len="med"/>
          </a:ln>
        </p:spPr>
      </p:sp>
      <p:sp>
        <p:nvSpPr>
          <p:cNvPr id="56342" name="Rectangle 31"/>
          <p:cNvSpPr/>
          <p:nvPr/>
        </p:nvSpPr>
        <p:spPr>
          <a:xfrm>
            <a:off x="1066800" y="3275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43" name="Line 32"/>
          <p:cNvSpPr/>
          <p:nvPr/>
        </p:nvSpPr>
        <p:spPr>
          <a:xfrm>
            <a:off x="2514600" y="3048000"/>
            <a:ext cx="304800" cy="1588"/>
          </a:xfrm>
          <a:prstGeom prst="line">
            <a:avLst/>
          </a:prstGeom>
          <a:ln w="19050" cap="flat" cmpd="sng">
            <a:solidFill>
              <a:srgbClr val="00CC00"/>
            </a:solidFill>
            <a:prstDash val="solid"/>
            <a:round/>
            <a:headEnd type="none" w="med" len="med"/>
            <a:tailEnd type="none" w="med" len="med"/>
          </a:ln>
        </p:spPr>
      </p:sp>
      <p:sp>
        <p:nvSpPr>
          <p:cNvPr id="56344" name="Line 33"/>
          <p:cNvSpPr/>
          <p:nvPr/>
        </p:nvSpPr>
        <p:spPr>
          <a:xfrm>
            <a:off x="2514600" y="3427413"/>
            <a:ext cx="304800" cy="0"/>
          </a:xfrm>
          <a:prstGeom prst="line">
            <a:avLst/>
          </a:prstGeom>
          <a:ln w="19050" cap="flat" cmpd="sng">
            <a:solidFill>
              <a:srgbClr val="00CC00"/>
            </a:solidFill>
            <a:prstDash val="solid"/>
            <a:round/>
            <a:headEnd type="none" w="med" len="med"/>
            <a:tailEnd type="none" w="med" len="med"/>
          </a:ln>
        </p:spPr>
      </p:sp>
      <p:sp>
        <p:nvSpPr>
          <p:cNvPr id="56345" name="Rectangle 34"/>
          <p:cNvSpPr/>
          <p:nvPr/>
        </p:nvSpPr>
        <p:spPr>
          <a:xfrm>
            <a:off x="1066800" y="4037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46" name="Line 35"/>
          <p:cNvSpPr/>
          <p:nvPr/>
        </p:nvSpPr>
        <p:spPr>
          <a:xfrm>
            <a:off x="1371600" y="4191000"/>
            <a:ext cx="304800" cy="1588"/>
          </a:xfrm>
          <a:prstGeom prst="line">
            <a:avLst/>
          </a:prstGeom>
          <a:ln w="19050" cap="flat" cmpd="sng">
            <a:solidFill>
              <a:srgbClr val="00CC00"/>
            </a:solidFill>
            <a:prstDash val="solid"/>
            <a:round/>
            <a:headEnd type="none" w="med" len="med"/>
            <a:tailEnd type="none" w="med" len="med"/>
          </a:ln>
        </p:spPr>
      </p:sp>
      <p:sp>
        <p:nvSpPr>
          <p:cNvPr id="56347" name="Line 36"/>
          <p:cNvSpPr/>
          <p:nvPr/>
        </p:nvSpPr>
        <p:spPr>
          <a:xfrm>
            <a:off x="1371600" y="4570413"/>
            <a:ext cx="304800" cy="0"/>
          </a:xfrm>
          <a:prstGeom prst="line">
            <a:avLst/>
          </a:prstGeom>
          <a:ln w="19050" cap="flat" cmpd="sng">
            <a:solidFill>
              <a:srgbClr val="00CC00"/>
            </a:solidFill>
            <a:prstDash val="solid"/>
            <a:round/>
            <a:headEnd type="none" w="med" len="med"/>
            <a:tailEnd type="none" w="med" len="med"/>
          </a:ln>
        </p:spPr>
      </p:sp>
      <p:sp>
        <p:nvSpPr>
          <p:cNvPr id="56348" name="Rectangle 37"/>
          <p:cNvSpPr/>
          <p:nvPr/>
        </p:nvSpPr>
        <p:spPr>
          <a:xfrm>
            <a:off x="1066800" y="4418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49" name="Line 38"/>
          <p:cNvSpPr/>
          <p:nvPr/>
        </p:nvSpPr>
        <p:spPr>
          <a:xfrm>
            <a:off x="2514600" y="4191000"/>
            <a:ext cx="304800" cy="1588"/>
          </a:xfrm>
          <a:prstGeom prst="line">
            <a:avLst/>
          </a:prstGeom>
          <a:ln w="19050" cap="flat" cmpd="sng">
            <a:solidFill>
              <a:srgbClr val="00CC00"/>
            </a:solidFill>
            <a:prstDash val="solid"/>
            <a:round/>
            <a:headEnd type="none" w="med" len="med"/>
            <a:tailEnd type="none" w="med" len="med"/>
          </a:ln>
        </p:spPr>
      </p:sp>
      <p:sp>
        <p:nvSpPr>
          <p:cNvPr id="56350" name="Line 39"/>
          <p:cNvSpPr/>
          <p:nvPr/>
        </p:nvSpPr>
        <p:spPr>
          <a:xfrm>
            <a:off x="2514600" y="4570413"/>
            <a:ext cx="304800" cy="0"/>
          </a:xfrm>
          <a:prstGeom prst="line">
            <a:avLst/>
          </a:prstGeom>
          <a:ln w="19050" cap="flat" cmpd="sng">
            <a:solidFill>
              <a:srgbClr val="00CC00"/>
            </a:solidFill>
            <a:prstDash val="solid"/>
            <a:round/>
            <a:headEnd type="none" w="med" len="med"/>
            <a:tailEnd type="none" w="med" len="med"/>
          </a:ln>
        </p:spPr>
      </p:sp>
      <p:sp>
        <p:nvSpPr>
          <p:cNvPr id="56351" name="Rectangle 40"/>
          <p:cNvSpPr/>
          <p:nvPr/>
        </p:nvSpPr>
        <p:spPr>
          <a:xfrm>
            <a:off x="1066800" y="51054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52" name="Line 41"/>
          <p:cNvSpPr/>
          <p:nvPr/>
        </p:nvSpPr>
        <p:spPr>
          <a:xfrm>
            <a:off x="1371600" y="5259388"/>
            <a:ext cx="304800" cy="1587"/>
          </a:xfrm>
          <a:prstGeom prst="line">
            <a:avLst/>
          </a:prstGeom>
          <a:ln w="19050" cap="flat" cmpd="sng">
            <a:solidFill>
              <a:srgbClr val="00CC00"/>
            </a:solidFill>
            <a:prstDash val="solid"/>
            <a:round/>
            <a:headEnd type="none" w="med" len="med"/>
            <a:tailEnd type="none" w="med" len="med"/>
          </a:ln>
        </p:spPr>
      </p:sp>
      <p:sp>
        <p:nvSpPr>
          <p:cNvPr id="56353" name="Line 42"/>
          <p:cNvSpPr/>
          <p:nvPr/>
        </p:nvSpPr>
        <p:spPr>
          <a:xfrm>
            <a:off x="1371600" y="5638800"/>
            <a:ext cx="1447800" cy="0"/>
          </a:xfrm>
          <a:prstGeom prst="line">
            <a:avLst/>
          </a:prstGeom>
          <a:ln w="19050" cap="flat" cmpd="sng">
            <a:solidFill>
              <a:srgbClr val="00CC00"/>
            </a:solidFill>
            <a:prstDash val="solid"/>
            <a:round/>
            <a:headEnd type="none" w="med" len="med"/>
            <a:tailEnd type="none" w="med" len="med"/>
          </a:ln>
        </p:spPr>
      </p:sp>
      <p:sp>
        <p:nvSpPr>
          <p:cNvPr id="56354" name="Rectangle 43"/>
          <p:cNvSpPr/>
          <p:nvPr/>
        </p:nvSpPr>
        <p:spPr>
          <a:xfrm>
            <a:off x="1066800" y="54864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355" name="Line 44"/>
          <p:cNvSpPr/>
          <p:nvPr/>
        </p:nvSpPr>
        <p:spPr>
          <a:xfrm>
            <a:off x="2514600" y="5259388"/>
            <a:ext cx="304800" cy="1587"/>
          </a:xfrm>
          <a:prstGeom prst="line">
            <a:avLst/>
          </a:prstGeom>
          <a:ln w="19050" cap="flat" cmpd="sng">
            <a:solidFill>
              <a:srgbClr val="00CC00"/>
            </a:solidFill>
            <a:prstDash val="solid"/>
            <a:round/>
            <a:headEnd type="none" w="med" len="med"/>
            <a:tailEnd type="none" w="med" len="med"/>
          </a:ln>
        </p:spPr>
      </p:sp>
      <p:sp>
        <p:nvSpPr>
          <p:cNvPr id="56356" name="Line 46"/>
          <p:cNvSpPr/>
          <p:nvPr/>
        </p:nvSpPr>
        <p:spPr>
          <a:xfrm>
            <a:off x="1676400" y="2362200"/>
            <a:ext cx="838200" cy="685800"/>
          </a:xfrm>
          <a:prstGeom prst="line">
            <a:avLst/>
          </a:prstGeom>
          <a:ln w="19050" cap="flat" cmpd="sng">
            <a:solidFill>
              <a:srgbClr val="00CC00"/>
            </a:solidFill>
            <a:prstDash val="solid"/>
            <a:round/>
            <a:headEnd type="none" w="med" len="med"/>
            <a:tailEnd type="none" w="med" len="med"/>
          </a:ln>
        </p:spPr>
      </p:sp>
      <p:sp>
        <p:nvSpPr>
          <p:cNvPr id="56357" name="Line 47"/>
          <p:cNvSpPr/>
          <p:nvPr/>
        </p:nvSpPr>
        <p:spPr>
          <a:xfrm>
            <a:off x="1676400" y="3048000"/>
            <a:ext cx="838200" cy="1144588"/>
          </a:xfrm>
          <a:prstGeom prst="line">
            <a:avLst/>
          </a:prstGeom>
          <a:ln w="19050" cap="flat" cmpd="sng">
            <a:solidFill>
              <a:srgbClr val="00CC00"/>
            </a:solidFill>
            <a:prstDash val="solid"/>
            <a:round/>
            <a:headEnd type="none" w="med" len="med"/>
            <a:tailEnd type="none" w="med" len="med"/>
          </a:ln>
        </p:spPr>
      </p:sp>
      <p:sp>
        <p:nvSpPr>
          <p:cNvPr id="56358" name="Line 48"/>
          <p:cNvSpPr/>
          <p:nvPr/>
        </p:nvSpPr>
        <p:spPr>
          <a:xfrm>
            <a:off x="1676400" y="3429000"/>
            <a:ext cx="838200" cy="1831975"/>
          </a:xfrm>
          <a:prstGeom prst="line">
            <a:avLst/>
          </a:prstGeom>
          <a:ln w="19050" cap="flat" cmpd="sng">
            <a:solidFill>
              <a:srgbClr val="00CC00"/>
            </a:solidFill>
            <a:prstDash val="solid"/>
            <a:round/>
            <a:headEnd type="none" w="med" len="med"/>
            <a:tailEnd type="none" w="med" len="med"/>
          </a:ln>
        </p:spPr>
      </p:sp>
      <p:sp>
        <p:nvSpPr>
          <p:cNvPr id="56359" name="Line 49"/>
          <p:cNvSpPr/>
          <p:nvPr/>
        </p:nvSpPr>
        <p:spPr>
          <a:xfrm flipV="1">
            <a:off x="1676400" y="2360613"/>
            <a:ext cx="838200" cy="1830387"/>
          </a:xfrm>
          <a:prstGeom prst="line">
            <a:avLst/>
          </a:prstGeom>
          <a:ln w="19050" cap="flat" cmpd="sng">
            <a:solidFill>
              <a:srgbClr val="00CC00"/>
            </a:solidFill>
            <a:prstDash val="solid"/>
            <a:round/>
            <a:headEnd type="none" w="med" len="med"/>
            <a:tailEnd type="none" w="med" len="med"/>
          </a:ln>
        </p:spPr>
      </p:sp>
      <p:sp>
        <p:nvSpPr>
          <p:cNvPr id="56360" name="Line 50"/>
          <p:cNvSpPr/>
          <p:nvPr/>
        </p:nvSpPr>
        <p:spPr>
          <a:xfrm flipV="1">
            <a:off x="1676400" y="3427413"/>
            <a:ext cx="838200" cy="1144587"/>
          </a:xfrm>
          <a:prstGeom prst="line">
            <a:avLst/>
          </a:prstGeom>
          <a:ln w="19050" cap="flat" cmpd="sng">
            <a:solidFill>
              <a:srgbClr val="00CC00"/>
            </a:solidFill>
            <a:prstDash val="solid"/>
            <a:round/>
            <a:headEnd type="none" w="med" len="med"/>
            <a:tailEnd type="none" w="med" len="med"/>
          </a:ln>
        </p:spPr>
      </p:sp>
      <p:sp>
        <p:nvSpPr>
          <p:cNvPr id="56361" name="Line 51"/>
          <p:cNvSpPr/>
          <p:nvPr/>
        </p:nvSpPr>
        <p:spPr>
          <a:xfrm flipV="1">
            <a:off x="1676400" y="4572000"/>
            <a:ext cx="838200" cy="685800"/>
          </a:xfrm>
          <a:prstGeom prst="line">
            <a:avLst/>
          </a:prstGeom>
          <a:ln w="19050" cap="flat" cmpd="sng">
            <a:solidFill>
              <a:srgbClr val="00CC00"/>
            </a:solidFill>
            <a:prstDash val="solid"/>
            <a:round/>
            <a:headEnd type="none" w="med" len="med"/>
            <a:tailEnd type="none" w="med" len="med"/>
          </a:ln>
        </p:spPr>
      </p:sp>
      <p:sp>
        <p:nvSpPr>
          <p:cNvPr id="56362" name="Line 52"/>
          <p:cNvSpPr/>
          <p:nvPr/>
        </p:nvSpPr>
        <p:spPr>
          <a:xfrm>
            <a:off x="3352800" y="1981200"/>
            <a:ext cx="1447800" cy="1588"/>
          </a:xfrm>
          <a:prstGeom prst="line">
            <a:avLst/>
          </a:prstGeom>
          <a:ln w="19050" cap="flat" cmpd="sng">
            <a:solidFill>
              <a:srgbClr val="00CC00"/>
            </a:solidFill>
            <a:prstDash val="solid"/>
            <a:round/>
            <a:headEnd type="none" w="med" len="med"/>
            <a:tailEnd type="none" w="med" len="med"/>
          </a:ln>
        </p:spPr>
      </p:sp>
      <p:sp>
        <p:nvSpPr>
          <p:cNvPr id="56363" name="Line 53"/>
          <p:cNvSpPr/>
          <p:nvPr/>
        </p:nvSpPr>
        <p:spPr>
          <a:xfrm>
            <a:off x="3352800" y="2360613"/>
            <a:ext cx="304800" cy="0"/>
          </a:xfrm>
          <a:prstGeom prst="line">
            <a:avLst/>
          </a:prstGeom>
          <a:ln w="19050" cap="flat" cmpd="sng">
            <a:solidFill>
              <a:srgbClr val="00CC00"/>
            </a:solidFill>
            <a:prstDash val="solid"/>
            <a:round/>
            <a:headEnd type="none" w="med" len="med"/>
            <a:tailEnd type="none" w="med" len="med"/>
          </a:ln>
        </p:spPr>
      </p:sp>
      <p:sp>
        <p:nvSpPr>
          <p:cNvPr id="56364" name="Line 54"/>
          <p:cNvSpPr/>
          <p:nvPr/>
        </p:nvSpPr>
        <p:spPr>
          <a:xfrm>
            <a:off x="4495800" y="2360613"/>
            <a:ext cx="304800" cy="0"/>
          </a:xfrm>
          <a:prstGeom prst="line">
            <a:avLst/>
          </a:prstGeom>
          <a:ln w="19050" cap="flat" cmpd="sng">
            <a:solidFill>
              <a:srgbClr val="00CC00"/>
            </a:solidFill>
            <a:prstDash val="solid"/>
            <a:round/>
            <a:headEnd type="none" w="med" len="med"/>
            <a:tailEnd type="none" w="med" len="med"/>
          </a:ln>
        </p:spPr>
      </p:sp>
      <p:sp>
        <p:nvSpPr>
          <p:cNvPr id="56365" name="Line 55"/>
          <p:cNvSpPr/>
          <p:nvPr/>
        </p:nvSpPr>
        <p:spPr>
          <a:xfrm>
            <a:off x="3352800" y="3048000"/>
            <a:ext cx="304800" cy="1588"/>
          </a:xfrm>
          <a:prstGeom prst="line">
            <a:avLst/>
          </a:prstGeom>
          <a:ln w="19050" cap="flat" cmpd="sng">
            <a:solidFill>
              <a:srgbClr val="00CC00"/>
            </a:solidFill>
            <a:prstDash val="solid"/>
            <a:round/>
            <a:headEnd type="none" w="med" len="med"/>
            <a:tailEnd type="none" w="med" len="med"/>
          </a:ln>
        </p:spPr>
      </p:sp>
      <p:sp>
        <p:nvSpPr>
          <p:cNvPr id="56366" name="Line 56"/>
          <p:cNvSpPr/>
          <p:nvPr/>
        </p:nvSpPr>
        <p:spPr>
          <a:xfrm>
            <a:off x="3352800" y="3427413"/>
            <a:ext cx="304800" cy="0"/>
          </a:xfrm>
          <a:prstGeom prst="line">
            <a:avLst/>
          </a:prstGeom>
          <a:ln w="19050" cap="flat" cmpd="sng">
            <a:solidFill>
              <a:srgbClr val="00CC00"/>
            </a:solidFill>
            <a:prstDash val="solid"/>
            <a:round/>
            <a:headEnd type="none" w="med" len="med"/>
            <a:tailEnd type="none" w="med" len="med"/>
          </a:ln>
        </p:spPr>
      </p:sp>
      <p:sp>
        <p:nvSpPr>
          <p:cNvPr id="56367" name="Line 57"/>
          <p:cNvSpPr/>
          <p:nvPr/>
        </p:nvSpPr>
        <p:spPr>
          <a:xfrm>
            <a:off x="4495800" y="3048000"/>
            <a:ext cx="304800" cy="1588"/>
          </a:xfrm>
          <a:prstGeom prst="line">
            <a:avLst/>
          </a:prstGeom>
          <a:ln w="19050" cap="flat" cmpd="sng">
            <a:solidFill>
              <a:srgbClr val="00CC00"/>
            </a:solidFill>
            <a:prstDash val="solid"/>
            <a:round/>
            <a:headEnd type="none" w="med" len="med"/>
            <a:tailEnd type="none" w="med" len="med"/>
          </a:ln>
        </p:spPr>
      </p:sp>
      <p:sp>
        <p:nvSpPr>
          <p:cNvPr id="56368" name="Line 58"/>
          <p:cNvSpPr/>
          <p:nvPr/>
        </p:nvSpPr>
        <p:spPr>
          <a:xfrm>
            <a:off x="4495800" y="3427413"/>
            <a:ext cx="304800" cy="0"/>
          </a:xfrm>
          <a:prstGeom prst="line">
            <a:avLst/>
          </a:prstGeom>
          <a:ln w="19050" cap="flat" cmpd="sng">
            <a:solidFill>
              <a:srgbClr val="00CC00"/>
            </a:solidFill>
            <a:prstDash val="solid"/>
            <a:round/>
            <a:headEnd type="none" w="med" len="med"/>
            <a:tailEnd type="none" w="med" len="med"/>
          </a:ln>
        </p:spPr>
      </p:sp>
      <p:sp>
        <p:nvSpPr>
          <p:cNvPr id="56369" name="Line 59"/>
          <p:cNvSpPr/>
          <p:nvPr/>
        </p:nvSpPr>
        <p:spPr>
          <a:xfrm>
            <a:off x="3352800" y="4191000"/>
            <a:ext cx="304800" cy="1588"/>
          </a:xfrm>
          <a:prstGeom prst="line">
            <a:avLst/>
          </a:prstGeom>
          <a:ln w="19050" cap="flat" cmpd="sng">
            <a:solidFill>
              <a:srgbClr val="00CC00"/>
            </a:solidFill>
            <a:prstDash val="solid"/>
            <a:round/>
            <a:headEnd type="none" w="med" len="med"/>
            <a:tailEnd type="none" w="med" len="med"/>
          </a:ln>
        </p:spPr>
      </p:sp>
      <p:sp>
        <p:nvSpPr>
          <p:cNvPr id="56370" name="Line 60"/>
          <p:cNvSpPr/>
          <p:nvPr/>
        </p:nvSpPr>
        <p:spPr>
          <a:xfrm>
            <a:off x="3352800" y="4570413"/>
            <a:ext cx="304800" cy="0"/>
          </a:xfrm>
          <a:prstGeom prst="line">
            <a:avLst/>
          </a:prstGeom>
          <a:ln w="19050" cap="flat" cmpd="sng">
            <a:solidFill>
              <a:srgbClr val="00CC00"/>
            </a:solidFill>
            <a:prstDash val="solid"/>
            <a:round/>
            <a:headEnd type="none" w="med" len="med"/>
            <a:tailEnd type="none" w="med" len="med"/>
          </a:ln>
        </p:spPr>
      </p:sp>
      <p:sp>
        <p:nvSpPr>
          <p:cNvPr id="56371" name="Line 61"/>
          <p:cNvSpPr/>
          <p:nvPr/>
        </p:nvSpPr>
        <p:spPr>
          <a:xfrm>
            <a:off x="4495800" y="4191000"/>
            <a:ext cx="304800" cy="1588"/>
          </a:xfrm>
          <a:prstGeom prst="line">
            <a:avLst/>
          </a:prstGeom>
          <a:ln w="19050" cap="flat" cmpd="sng">
            <a:solidFill>
              <a:srgbClr val="00CC00"/>
            </a:solidFill>
            <a:prstDash val="solid"/>
            <a:round/>
            <a:headEnd type="none" w="med" len="med"/>
            <a:tailEnd type="none" w="med" len="med"/>
          </a:ln>
        </p:spPr>
      </p:sp>
      <p:sp>
        <p:nvSpPr>
          <p:cNvPr id="56372" name="Line 62"/>
          <p:cNvSpPr/>
          <p:nvPr/>
        </p:nvSpPr>
        <p:spPr>
          <a:xfrm>
            <a:off x="4495800" y="4570413"/>
            <a:ext cx="304800" cy="0"/>
          </a:xfrm>
          <a:prstGeom prst="line">
            <a:avLst/>
          </a:prstGeom>
          <a:ln w="19050" cap="flat" cmpd="sng">
            <a:solidFill>
              <a:srgbClr val="00CC00"/>
            </a:solidFill>
            <a:prstDash val="solid"/>
            <a:round/>
            <a:headEnd type="none" w="med" len="med"/>
            <a:tailEnd type="none" w="med" len="med"/>
          </a:ln>
        </p:spPr>
      </p:sp>
      <p:sp>
        <p:nvSpPr>
          <p:cNvPr id="56373" name="Line 63"/>
          <p:cNvSpPr/>
          <p:nvPr/>
        </p:nvSpPr>
        <p:spPr>
          <a:xfrm>
            <a:off x="3352800" y="5259388"/>
            <a:ext cx="304800" cy="1587"/>
          </a:xfrm>
          <a:prstGeom prst="line">
            <a:avLst/>
          </a:prstGeom>
          <a:ln w="19050" cap="flat" cmpd="sng">
            <a:solidFill>
              <a:srgbClr val="00CC00"/>
            </a:solidFill>
            <a:prstDash val="solid"/>
            <a:round/>
            <a:headEnd type="none" w="med" len="med"/>
            <a:tailEnd type="none" w="med" len="med"/>
          </a:ln>
        </p:spPr>
      </p:sp>
      <p:sp>
        <p:nvSpPr>
          <p:cNvPr id="56374" name="Line 64"/>
          <p:cNvSpPr/>
          <p:nvPr/>
        </p:nvSpPr>
        <p:spPr>
          <a:xfrm>
            <a:off x="3352800" y="5638800"/>
            <a:ext cx="1447800" cy="0"/>
          </a:xfrm>
          <a:prstGeom prst="line">
            <a:avLst/>
          </a:prstGeom>
          <a:ln w="19050" cap="flat" cmpd="sng">
            <a:solidFill>
              <a:srgbClr val="00CC00"/>
            </a:solidFill>
            <a:prstDash val="solid"/>
            <a:round/>
            <a:headEnd type="none" w="med" len="med"/>
            <a:tailEnd type="none" w="med" len="med"/>
          </a:ln>
        </p:spPr>
      </p:sp>
      <p:sp>
        <p:nvSpPr>
          <p:cNvPr id="56375" name="Line 65"/>
          <p:cNvSpPr/>
          <p:nvPr/>
        </p:nvSpPr>
        <p:spPr>
          <a:xfrm>
            <a:off x="4495800" y="5259388"/>
            <a:ext cx="304800" cy="1587"/>
          </a:xfrm>
          <a:prstGeom prst="line">
            <a:avLst/>
          </a:prstGeom>
          <a:ln w="19050" cap="flat" cmpd="sng">
            <a:solidFill>
              <a:srgbClr val="00CC00"/>
            </a:solidFill>
            <a:prstDash val="solid"/>
            <a:round/>
            <a:headEnd type="none" w="med" len="med"/>
            <a:tailEnd type="none" w="med" len="med"/>
          </a:ln>
        </p:spPr>
      </p:sp>
      <p:sp>
        <p:nvSpPr>
          <p:cNvPr id="56376" name="Line 66"/>
          <p:cNvSpPr/>
          <p:nvPr/>
        </p:nvSpPr>
        <p:spPr>
          <a:xfrm>
            <a:off x="3657600" y="2362200"/>
            <a:ext cx="838200" cy="685800"/>
          </a:xfrm>
          <a:prstGeom prst="line">
            <a:avLst/>
          </a:prstGeom>
          <a:ln w="19050" cap="flat" cmpd="sng">
            <a:solidFill>
              <a:srgbClr val="00CC00"/>
            </a:solidFill>
            <a:prstDash val="solid"/>
            <a:round/>
            <a:headEnd type="none" w="med" len="med"/>
            <a:tailEnd type="none" w="med" len="med"/>
          </a:ln>
        </p:spPr>
      </p:sp>
      <p:sp>
        <p:nvSpPr>
          <p:cNvPr id="56377" name="Line 67"/>
          <p:cNvSpPr/>
          <p:nvPr/>
        </p:nvSpPr>
        <p:spPr>
          <a:xfrm>
            <a:off x="3657600" y="3048000"/>
            <a:ext cx="838200" cy="1144588"/>
          </a:xfrm>
          <a:prstGeom prst="line">
            <a:avLst/>
          </a:prstGeom>
          <a:ln w="19050" cap="flat" cmpd="sng">
            <a:solidFill>
              <a:srgbClr val="00CC00"/>
            </a:solidFill>
            <a:prstDash val="solid"/>
            <a:round/>
            <a:headEnd type="none" w="med" len="med"/>
            <a:tailEnd type="none" w="med" len="med"/>
          </a:ln>
        </p:spPr>
      </p:sp>
      <p:sp>
        <p:nvSpPr>
          <p:cNvPr id="56378" name="Line 68"/>
          <p:cNvSpPr/>
          <p:nvPr/>
        </p:nvSpPr>
        <p:spPr>
          <a:xfrm>
            <a:off x="3657600" y="3429000"/>
            <a:ext cx="838200" cy="1831975"/>
          </a:xfrm>
          <a:prstGeom prst="line">
            <a:avLst/>
          </a:prstGeom>
          <a:ln w="19050" cap="flat" cmpd="sng">
            <a:solidFill>
              <a:srgbClr val="00CC00"/>
            </a:solidFill>
            <a:prstDash val="solid"/>
            <a:round/>
            <a:headEnd type="none" w="med" len="med"/>
            <a:tailEnd type="none" w="med" len="med"/>
          </a:ln>
        </p:spPr>
      </p:sp>
      <p:sp>
        <p:nvSpPr>
          <p:cNvPr id="56379" name="Line 69"/>
          <p:cNvSpPr/>
          <p:nvPr/>
        </p:nvSpPr>
        <p:spPr>
          <a:xfrm flipV="1">
            <a:off x="3657600" y="2360613"/>
            <a:ext cx="838200" cy="1830387"/>
          </a:xfrm>
          <a:prstGeom prst="line">
            <a:avLst/>
          </a:prstGeom>
          <a:ln w="19050" cap="flat" cmpd="sng">
            <a:solidFill>
              <a:srgbClr val="00CC00"/>
            </a:solidFill>
            <a:prstDash val="solid"/>
            <a:round/>
            <a:headEnd type="none" w="med" len="med"/>
            <a:tailEnd type="none" w="med" len="med"/>
          </a:ln>
        </p:spPr>
      </p:sp>
      <p:sp>
        <p:nvSpPr>
          <p:cNvPr id="56380" name="Line 70"/>
          <p:cNvSpPr/>
          <p:nvPr/>
        </p:nvSpPr>
        <p:spPr>
          <a:xfrm flipV="1">
            <a:off x="3657600" y="3427413"/>
            <a:ext cx="838200" cy="1144587"/>
          </a:xfrm>
          <a:prstGeom prst="line">
            <a:avLst/>
          </a:prstGeom>
          <a:ln w="19050" cap="flat" cmpd="sng">
            <a:solidFill>
              <a:srgbClr val="00CC00"/>
            </a:solidFill>
            <a:prstDash val="solid"/>
            <a:round/>
            <a:headEnd type="none" w="med" len="med"/>
            <a:tailEnd type="none" w="med" len="med"/>
          </a:ln>
        </p:spPr>
      </p:sp>
      <p:sp>
        <p:nvSpPr>
          <p:cNvPr id="56381" name="Line 71"/>
          <p:cNvSpPr/>
          <p:nvPr/>
        </p:nvSpPr>
        <p:spPr>
          <a:xfrm flipV="1">
            <a:off x="3657600" y="4572000"/>
            <a:ext cx="838200" cy="685800"/>
          </a:xfrm>
          <a:prstGeom prst="line">
            <a:avLst/>
          </a:prstGeom>
          <a:ln w="19050" cap="flat" cmpd="sng">
            <a:solidFill>
              <a:srgbClr val="00CC00"/>
            </a:solidFill>
            <a:prstDash val="solid"/>
            <a:round/>
            <a:headEnd type="none" w="med" len="med"/>
            <a:tailEnd type="none" w="med" len="med"/>
          </a:ln>
        </p:spPr>
      </p:sp>
      <p:sp>
        <p:nvSpPr>
          <p:cNvPr id="56382" name="Line 72"/>
          <p:cNvSpPr/>
          <p:nvPr/>
        </p:nvSpPr>
        <p:spPr>
          <a:xfrm>
            <a:off x="5334000" y="1981200"/>
            <a:ext cx="1447800" cy="1588"/>
          </a:xfrm>
          <a:prstGeom prst="line">
            <a:avLst/>
          </a:prstGeom>
          <a:ln w="19050" cap="flat" cmpd="sng">
            <a:solidFill>
              <a:srgbClr val="00CC00"/>
            </a:solidFill>
            <a:prstDash val="solid"/>
            <a:round/>
            <a:headEnd type="none" w="med" len="med"/>
            <a:tailEnd type="none" w="med" len="med"/>
          </a:ln>
        </p:spPr>
      </p:sp>
      <p:sp>
        <p:nvSpPr>
          <p:cNvPr id="56383" name="Line 73"/>
          <p:cNvSpPr/>
          <p:nvPr/>
        </p:nvSpPr>
        <p:spPr>
          <a:xfrm>
            <a:off x="5334000" y="2360613"/>
            <a:ext cx="304800" cy="0"/>
          </a:xfrm>
          <a:prstGeom prst="line">
            <a:avLst/>
          </a:prstGeom>
          <a:ln w="19050" cap="flat" cmpd="sng">
            <a:solidFill>
              <a:srgbClr val="00CC00"/>
            </a:solidFill>
            <a:prstDash val="solid"/>
            <a:round/>
            <a:headEnd type="none" w="med" len="med"/>
            <a:tailEnd type="none" w="med" len="med"/>
          </a:ln>
        </p:spPr>
      </p:sp>
      <p:sp>
        <p:nvSpPr>
          <p:cNvPr id="56384" name="Line 74"/>
          <p:cNvSpPr/>
          <p:nvPr/>
        </p:nvSpPr>
        <p:spPr>
          <a:xfrm>
            <a:off x="6477000" y="2360613"/>
            <a:ext cx="304800" cy="0"/>
          </a:xfrm>
          <a:prstGeom prst="line">
            <a:avLst/>
          </a:prstGeom>
          <a:ln w="19050" cap="flat" cmpd="sng">
            <a:solidFill>
              <a:srgbClr val="00CC00"/>
            </a:solidFill>
            <a:prstDash val="solid"/>
            <a:round/>
            <a:headEnd type="none" w="med" len="med"/>
            <a:tailEnd type="none" w="med" len="med"/>
          </a:ln>
        </p:spPr>
      </p:sp>
      <p:sp>
        <p:nvSpPr>
          <p:cNvPr id="56385" name="Line 75"/>
          <p:cNvSpPr/>
          <p:nvPr/>
        </p:nvSpPr>
        <p:spPr>
          <a:xfrm>
            <a:off x="5334000" y="3048000"/>
            <a:ext cx="304800" cy="1588"/>
          </a:xfrm>
          <a:prstGeom prst="line">
            <a:avLst/>
          </a:prstGeom>
          <a:ln w="19050" cap="flat" cmpd="sng">
            <a:solidFill>
              <a:srgbClr val="00CC00"/>
            </a:solidFill>
            <a:prstDash val="solid"/>
            <a:round/>
            <a:headEnd type="none" w="med" len="med"/>
            <a:tailEnd type="none" w="med" len="med"/>
          </a:ln>
        </p:spPr>
      </p:sp>
      <p:sp>
        <p:nvSpPr>
          <p:cNvPr id="56386" name="Line 76"/>
          <p:cNvSpPr/>
          <p:nvPr/>
        </p:nvSpPr>
        <p:spPr>
          <a:xfrm>
            <a:off x="5334000" y="3427413"/>
            <a:ext cx="304800" cy="0"/>
          </a:xfrm>
          <a:prstGeom prst="line">
            <a:avLst/>
          </a:prstGeom>
          <a:ln w="19050" cap="flat" cmpd="sng">
            <a:solidFill>
              <a:srgbClr val="00CC00"/>
            </a:solidFill>
            <a:prstDash val="solid"/>
            <a:round/>
            <a:headEnd type="none" w="med" len="med"/>
            <a:tailEnd type="none" w="med" len="med"/>
          </a:ln>
        </p:spPr>
      </p:sp>
      <p:sp>
        <p:nvSpPr>
          <p:cNvPr id="56387" name="Line 77"/>
          <p:cNvSpPr/>
          <p:nvPr/>
        </p:nvSpPr>
        <p:spPr>
          <a:xfrm>
            <a:off x="6477000" y="3048000"/>
            <a:ext cx="304800" cy="1588"/>
          </a:xfrm>
          <a:prstGeom prst="line">
            <a:avLst/>
          </a:prstGeom>
          <a:ln w="19050" cap="flat" cmpd="sng">
            <a:solidFill>
              <a:srgbClr val="00CC00"/>
            </a:solidFill>
            <a:prstDash val="solid"/>
            <a:round/>
            <a:headEnd type="none" w="med" len="med"/>
            <a:tailEnd type="none" w="med" len="med"/>
          </a:ln>
        </p:spPr>
      </p:sp>
      <p:sp>
        <p:nvSpPr>
          <p:cNvPr id="56388" name="Line 78"/>
          <p:cNvSpPr/>
          <p:nvPr/>
        </p:nvSpPr>
        <p:spPr>
          <a:xfrm>
            <a:off x="6477000" y="3427413"/>
            <a:ext cx="304800" cy="0"/>
          </a:xfrm>
          <a:prstGeom prst="line">
            <a:avLst/>
          </a:prstGeom>
          <a:ln w="19050" cap="flat" cmpd="sng">
            <a:solidFill>
              <a:srgbClr val="00CC00"/>
            </a:solidFill>
            <a:prstDash val="solid"/>
            <a:round/>
            <a:headEnd type="none" w="med" len="med"/>
            <a:tailEnd type="none" w="med" len="med"/>
          </a:ln>
        </p:spPr>
      </p:sp>
      <p:sp>
        <p:nvSpPr>
          <p:cNvPr id="56389" name="Line 79"/>
          <p:cNvSpPr/>
          <p:nvPr/>
        </p:nvSpPr>
        <p:spPr>
          <a:xfrm>
            <a:off x="5334000" y="4191000"/>
            <a:ext cx="304800" cy="1588"/>
          </a:xfrm>
          <a:prstGeom prst="line">
            <a:avLst/>
          </a:prstGeom>
          <a:ln w="19050" cap="flat" cmpd="sng">
            <a:solidFill>
              <a:srgbClr val="00CC00"/>
            </a:solidFill>
            <a:prstDash val="solid"/>
            <a:round/>
            <a:headEnd type="none" w="med" len="med"/>
            <a:tailEnd type="none" w="med" len="med"/>
          </a:ln>
        </p:spPr>
      </p:sp>
      <p:sp>
        <p:nvSpPr>
          <p:cNvPr id="56390" name="Line 80"/>
          <p:cNvSpPr/>
          <p:nvPr/>
        </p:nvSpPr>
        <p:spPr>
          <a:xfrm>
            <a:off x="5334000" y="4570413"/>
            <a:ext cx="304800" cy="0"/>
          </a:xfrm>
          <a:prstGeom prst="line">
            <a:avLst/>
          </a:prstGeom>
          <a:ln w="19050" cap="flat" cmpd="sng">
            <a:solidFill>
              <a:srgbClr val="00CC00"/>
            </a:solidFill>
            <a:prstDash val="solid"/>
            <a:round/>
            <a:headEnd type="none" w="med" len="med"/>
            <a:tailEnd type="none" w="med" len="med"/>
          </a:ln>
        </p:spPr>
      </p:sp>
      <p:sp>
        <p:nvSpPr>
          <p:cNvPr id="56391" name="Line 81"/>
          <p:cNvSpPr/>
          <p:nvPr/>
        </p:nvSpPr>
        <p:spPr>
          <a:xfrm>
            <a:off x="6477000" y="4191000"/>
            <a:ext cx="304800" cy="1588"/>
          </a:xfrm>
          <a:prstGeom prst="line">
            <a:avLst/>
          </a:prstGeom>
          <a:ln w="19050" cap="flat" cmpd="sng">
            <a:solidFill>
              <a:srgbClr val="00CC00"/>
            </a:solidFill>
            <a:prstDash val="solid"/>
            <a:round/>
            <a:headEnd type="none" w="med" len="med"/>
            <a:tailEnd type="none" w="med" len="med"/>
          </a:ln>
        </p:spPr>
      </p:sp>
      <p:sp>
        <p:nvSpPr>
          <p:cNvPr id="56392" name="Line 82"/>
          <p:cNvSpPr/>
          <p:nvPr/>
        </p:nvSpPr>
        <p:spPr>
          <a:xfrm>
            <a:off x="6477000" y="4570413"/>
            <a:ext cx="304800" cy="0"/>
          </a:xfrm>
          <a:prstGeom prst="line">
            <a:avLst/>
          </a:prstGeom>
          <a:ln w="19050" cap="flat" cmpd="sng">
            <a:solidFill>
              <a:srgbClr val="00CC00"/>
            </a:solidFill>
            <a:prstDash val="solid"/>
            <a:round/>
            <a:headEnd type="none" w="med" len="med"/>
            <a:tailEnd type="none" w="med" len="med"/>
          </a:ln>
        </p:spPr>
      </p:sp>
      <p:sp>
        <p:nvSpPr>
          <p:cNvPr id="56393" name="Line 83"/>
          <p:cNvSpPr/>
          <p:nvPr/>
        </p:nvSpPr>
        <p:spPr>
          <a:xfrm>
            <a:off x="5334000" y="5259388"/>
            <a:ext cx="304800" cy="1587"/>
          </a:xfrm>
          <a:prstGeom prst="line">
            <a:avLst/>
          </a:prstGeom>
          <a:ln w="19050" cap="flat" cmpd="sng">
            <a:solidFill>
              <a:srgbClr val="00CC00"/>
            </a:solidFill>
            <a:prstDash val="solid"/>
            <a:round/>
            <a:headEnd type="none" w="med" len="med"/>
            <a:tailEnd type="none" w="med" len="med"/>
          </a:ln>
        </p:spPr>
      </p:sp>
      <p:sp>
        <p:nvSpPr>
          <p:cNvPr id="56394" name="Line 84"/>
          <p:cNvSpPr/>
          <p:nvPr/>
        </p:nvSpPr>
        <p:spPr>
          <a:xfrm>
            <a:off x="5334000" y="5638800"/>
            <a:ext cx="1447800" cy="0"/>
          </a:xfrm>
          <a:prstGeom prst="line">
            <a:avLst/>
          </a:prstGeom>
          <a:ln w="19050" cap="flat" cmpd="sng">
            <a:solidFill>
              <a:srgbClr val="00CC00"/>
            </a:solidFill>
            <a:prstDash val="solid"/>
            <a:round/>
            <a:headEnd type="none" w="med" len="med"/>
            <a:tailEnd type="none" w="med" len="med"/>
          </a:ln>
        </p:spPr>
      </p:sp>
      <p:sp>
        <p:nvSpPr>
          <p:cNvPr id="56395" name="Line 85"/>
          <p:cNvSpPr/>
          <p:nvPr/>
        </p:nvSpPr>
        <p:spPr>
          <a:xfrm>
            <a:off x="6477000" y="5259388"/>
            <a:ext cx="304800" cy="1587"/>
          </a:xfrm>
          <a:prstGeom prst="line">
            <a:avLst/>
          </a:prstGeom>
          <a:ln w="19050" cap="flat" cmpd="sng">
            <a:solidFill>
              <a:srgbClr val="00CC00"/>
            </a:solidFill>
            <a:prstDash val="solid"/>
            <a:round/>
            <a:headEnd type="none" w="med" len="med"/>
            <a:tailEnd type="none" w="med" len="med"/>
          </a:ln>
        </p:spPr>
      </p:sp>
      <p:sp>
        <p:nvSpPr>
          <p:cNvPr id="56396" name="Line 86"/>
          <p:cNvSpPr/>
          <p:nvPr/>
        </p:nvSpPr>
        <p:spPr>
          <a:xfrm>
            <a:off x="5638800" y="2362200"/>
            <a:ext cx="838200" cy="685800"/>
          </a:xfrm>
          <a:prstGeom prst="line">
            <a:avLst/>
          </a:prstGeom>
          <a:ln w="19050" cap="flat" cmpd="sng">
            <a:solidFill>
              <a:srgbClr val="00CC00"/>
            </a:solidFill>
            <a:prstDash val="solid"/>
            <a:round/>
            <a:headEnd type="none" w="med" len="med"/>
            <a:tailEnd type="none" w="med" len="med"/>
          </a:ln>
        </p:spPr>
      </p:sp>
      <p:sp>
        <p:nvSpPr>
          <p:cNvPr id="56397" name="Line 87"/>
          <p:cNvSpPr/>
          <p:nvPr/>
        </p:nvSpPr>
        <p:spPr>
          <a:xfrm>
            <a:off x="5638800" y="3048000"/>
            <a:ext cx="838200" cy="1144588"/>
          </a:xfrm>
          <a:prstGeom prst="line">
            <a:avLst/>
          </a:prstGeom>
          <a:ln w="19050" cap="flat" cmpd="sng">
            <a:solidFill>
              <a:srgbClr val="00CC00"/>
            </a:solidFill>
            <a:prstDash val="solid"/>
            <a:round/>
            <a:headEnd type="none" w="med" len="med"/>
            <a:tailEnd type="none" w="med" len="med"/>
          </a:ln>
        </p:spPr>
      </p:sp>
      <p:sp>
        <p:nvSpPr>
          <p:cNvPr id="56398" name="Line 88"/>
          <p:cNvSpPr/>
          <p:nvPr/>
        </p:nvSpPr>
        <p:spPr>
          <a:xfrm>
            <a:off x="5638800" y="3429000"/>
            <a:ext cx="838200" cy="1831975"/>
          </a:xfrm>
          <a:prstGeom prst="line">
            <a:avLst/>
          </a:prstGeom>
          <a:ln w="19050" cap="flat" cmpd="sng">
            <a:solidFill>
              <a:srgbClr val="00CC00"/>
            </a:solidFill>
            <a:prstDash val="solid"/>
            <a:round/>
            <a:headEnd type="none" w="med" len="med"/>
            <a:tailEnd type="none" w="med" len="med"/>
          </a:ln>
        </p:spPr>
      </p:sp>
      <p:sp>
        <p:nvSpPr>
          <p:cNvPr id="56399" name="Line 89"/>
          <p:cNvSpPr/>
          <p:nvPr/>
        </p:nvSpPr>
        <p:spPr>
          <a:xfrm flipV="1">
            <a:off x="5638800" y="2360613"/>
            <a:ext cx="838200" cy="1830387"/>
          </a:xfrm>
          <a:prstGeom prst="line">
            <a:avLst/>
          </a:prstGeom>
          <a:ln w="19050" cap="flat" cmpd="sng">
            <a:solidFill>
              <a:srgbClr val="00CC00"/>
            </a:solidFill>
            <a:prstDash val="solid"/>
            <a:round/>
            <a:headEnd type="none" w="med" len="med"/>
            <a:tailEnd type="none" w="med" len="med"/>
          </a:ln>
        </p:spPr>
      </p:sp>
      <p:sp>
        <p:nvSpPr>
          <p:cNvPr id="56400" name="Line 90"/>
          <p:cNvSpPr/>
          <p:nvPr/>
        </p:nvSpPr>
        <p:spPr>
          <a:xfrm flipV="1">
            <a:off x="5638800" y="3427413"/>
            <a:ext cx="838200" cy="1144587"/>
          </a:xfrm>
          <a:prstGeom prst="line">
            <a:avLst/>
          </a:prstGeom>
          <a:ln w="19050" cap="flat" cmpd="sng">
            <a:solidFill>
              <a:srgbClr val="00CC00"/>
            </a:solidFill>
            <a:prstDash val="solid"/>
            <a:round/>
            <a:headEnd type="none" w="med" len="med"/>
            <a:tailEnd type="none" w="med" len="med"/>
          </a:ln>
        </p:spPr>
      </p:sp>
      <p:sp>
        <p:nvSpPr>
          <p:cNvPr id="56401" name="Line 91"/>
          <p:cNvSpPr/>
          <p:nvPr/>
        </p:nvSpPr>
        <p:spPr>
          <a:xfrm flipV="1">
            <a:off x="5638800" y="4572000"/>
            <a:ext cx="838200" cy="685800"/>
          </a:xfrm>
          <a:prstGeom prst="line">
            <a:avLst/>
          </a:prstGeom>
          <a:ln w="19050" cap="flat" cmpd="sng">
            <a:solidFill>
              <a:srgbClr val="00CC00"/>
            </a:solidFill>
            <a:prstDash val="solid"/>
            <a:round/>
            <a:headEnd type="none" w="med" len="med"/>
            <a:tailEnd type="none" w="med" len="med"/>
          </a:ln>
        </p:spPr>
      </p:sp>
      <p:sp>
        <p:nvSpPr>
          <p:cNvPr id="56402" name="Line 92"/>
          <p:cNvSpPr/>
          <p:nvPr/>
        </p:nvSpPr>
        <p:spPr>
          <a:xfrm>
            <a:off x="7315200" y="2357438"/>
            <a:ext cx="533400" cy="0"/>
          </a:xfrm>
          <a:prstGeom prst="line">
            <a:avLst/>
          </a:prstGeom>
          <a:ln w="19050" cap="flat" cmpd="sng">
            <a:solidFill>
              <a:srgbClr val="33CCFF"/>
            </a:solidFill>
            <a:prstDash val="solid"/>
            <a:round/>
            <a:headEnd type="none" w="med" len="med"/>
            <a:tailEnd type="none" w="med" len="med"/>
          </a:ln>
        </p:spPr>
      </p:sp>
      <p:sp>
        <p:nvSpPr>
          <p:cNvPr id="56403" name="Line 93"/>
          <p:cNvSpPr/>
          <p:nvPr/>
        </p:nvSpPr>
        <p:spPr>
          <a:xfrm>
            <a:off x="7315200" y="3044825"/>
            <a:ext cx="533400" cy="0"/>
          </a:xfrm>
          <a:prstGeom prst="line">
            <a:avLst/>
          </a:prstGeom>
          <a:ln w="19050" cap="flat" cmpd="sng">
            <a:solidFill>
              <a:srgbClr val="33CCFF"/>
            </a:solidFill>
            <a:prstDash val="solid"/>
            <a:round/>
            <a:headEnd type="none" w="med" len="med"/>
            <a:tailEnd type="none" w="med" len="med"/>
          </a:ln>
        </p:spPr>
      </p:sp>
      <p:sp>
        <p:nvSpPr>
          <p:cNvPr id="56404" name="Line 94"/>
          <p:cNvSpPr/>
          <p:nvPr/>
        </p:nvSpPr>
        <p:spPr>
          <a:xfrm>
            <a:off x="7315200" y="3424238"/>
            <a:ext cx="533400" cy="0"/>
          </a:xfrm>
          <a:prstGeom prst="line">
            <a:avLst/>
          </a:prstGeom>
          <a:ln w="19050" cap="flat" cmpd="sng">
            <a:solidFill>
              <a:srgbClr val="33CCFF"/>
            </a:solidFill>
            <a:prstDash val="solid"/>
            <a:round/>
            <a:headEnd type="none" w="med" len="med"/>
            <a:tailEnd type="none" w="med" len="med"/>
          </a:ln>
        </p:spPr>
      </p:sp>
      <p:sp>
        <p:nvSpPr>
          <p:cNvPr id="56405" name="Line 98"/>
          <p:cNvSpPr/>
          <p:nvPr/>
        </p:nvSpPr>
        <p:spPr>
          <a:xfrm>
            <a:off x="7315200" y="1981200"/>
            <a:ext cx="533400" cy="0"/>
          </a:xfrm>
          <a:prstGeom prst="line">
            <a:avLst/>
          </a:prstGeom>
          <a:ln w="19050" cap="flat" cmpd="sng">
            <a:solidFill>
              <a:srgbClr val="33CCFF"/>
            </a:solidFill>
            <a:prstDash val="solid"/>
            <a:round/>
            <a:headEnd type="none" w="med" len="med"/>
            <a:tailEnd type="none" w="med" len="med"/>
          </a:ln>
        </p:spPr>
      </p:sp>
      <p:sp>
        <p:nvSpPr>
          <p:cNvPr id="56406" name="Line 100"/>
          <p:cNvSpPr/>
          <p:nvPr/>
        </p:nvSpPr>
        <p:spPr>
          <a:xfrm>
            <a:off x="7315200" y="4572000"/>
            <a:ext cx="533400" cy="0"/>
          </a:xfrm>
          <a:prstGeom prst="line">
            <a:avLst/>
          </a:prstGeom>
          <a:ln w="19050" cap="flat" cmpd="sng">
            <a:solidFill>
              <a:srgbClr val="33CCFF"/>
            </a:solidFill>
            <a:prstDash val="solid"/>
            <a:round/>
            <a:headEnd type="none" w="med" len="med"/>
            <a:tailEnd type="none" w="med" len="med"/>
          </a:ln>
        </p:spPr>
      </p:sp>
      <p:sp>
        <p:nvSpPr>
          <p:cNvPr id="56407" name="Line 101"/>
          <p:cNvSpPr/>
          <p:nvPr/>
        </p:nvSpPr>
        <p:spPr>
          <a:xfrm>
            <a:off x="7315200" y="5259388"/>
            <a:ext cx="533400" cy="0"/>
          </a:xfrm>
          <a:prstGeom prst="line">
            <a:avLst/>
          </a:prstGeom>
          <a:ln w="19050" cap="flat" cmpd="sng">
            <a:solidFill>
              <a:srgbClr val="33CCFF"/>
            </a:solidFill>
            <a:prstDash val="solid"/>
            <a:round/>
            <a:headEnd type="none" w="med" len="med"/>
            <a:tailEnd type="none" w="med" len="med"/>
          </a:ln>
        </p:spPr>
      </p:sp>
      <p:sp>
        <p:nvSpPr>
          <p:cNvPr id="56408" name="Line 102"/>
          <p:cNvSpPr/>
          <p:nvPr/>
        </p:nvSpPr>
        <p:spPr>
          <a:xfrm>
            <a:off x="7315200" y="5638800"/>
            <a:ext cx="533400" cy="0"/>
          </a:xfrm>
          <a:prstGeom prst="line">
            <a:avLst/>
          </a:prstGeom>
          <a:ln w="19050" cap="flat" cmpd="sng">
            <a:solidFill>
              <a:srgbClr val="33CCFF"/>
            </a:solidFill>
            <a:prstDash val="solid"/>
            <a:round/>
            <a:headEnd type="none" w="med" len="med"/>
            <a:tailEnd type="none" w="med" len="med"/>
          </a:ln>
        </p:spPr>
      </p:sp>
      <p:sp>
        <p:nvSpPr>
          <p:cNvPr id="56409" name="Line 103"/>
          <p:cNvSpPr/>
          <p:nvPr/>
        </p:nvSpPr>
        <p:spPr>
          <a:xfrm>
            <a:off x="7315200" y="4195763"/>
            <a:ext cx="533400" cy="0"/>
          </a:xfrm>
          <a:prstGeom prst="line">
            <a:avLst/>
          </a:prstGeom>
          <a:ln w="19050" cap="flat" cmpd="sng">
            <a:solidFill>
              <a:srgbClr val="33CCFF"/>
            </a:solidFill>
            <a:prstDash val="solid"/>
            <a:round/>
            <a:headEnd type="none" w="med" len="med"/>
            <a:tailEnd type="none" w="med" len="med"/>
          </a:ln>
        </p:spPr>
      </p:sp>
      <p:sp>
        <p:nvSpPr>
          <p:cNvPr id="56410" name="Rectangle 104"/>
          <p:cNvSpPr/>
          <p:nvPr/>
        </p:nvSpPr>
        <p:spPr>
          <a:xfrm>
            <a:off x="7848600" y="18288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1" name="Rectangle 105"/>
          <p:cNvSpPr/>
          <p:nvPr/>
        </p:nvSpPr>
        <p:spPr>
          <a:xfrm>
            <a:off x="7848600" y="22098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2" name="Rectangle 106"/>
          <p:cNvSpPr/>
          <p:nvPr/>
        </p:nvSpPr>
        <p:spPr>
          <a:xfrm>
            <a:off x="7848600" y="28956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3" name="Rectangle 107"/>
          <p:cNvSpPr/>
          <p:nvPr/>
        </p:nvSpPr>
        <p:spPr>
          <a:xfrm>
            <a:off x="7848600" y="32766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4" name="Rectangle 108"/>
          <p:cNvSpPr/>
          <p:nvPr/>
        </p:nvSpPr>
        <p:spPr>
          <a:xfrm>
            <a:off x="7848600" y="40386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5" name="Rectangle 109"/>
          <p:cNvSpPr/>
          <p:nvPr/>
        </p:nvSpPr>
        <p:spPr>
          <a:xfrm>
            <a:off x="7848600" y="44196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6" name="Rectangle 110"/>
          <p:cNvSpPr/>
          <p:nvPr/>
        </p:nvSpPr>
        <p:spPr>
          <a:xfrm>
            <a:off x="7848600" y="510698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7" name="Rectangle 111"/>
          <p:cNvSpPr/>
          <p:nvPr/>
        </p:nvSpPr>
        <p:spPr>
          <a:xfrm>
            <a:off x="7848600" y="548798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6418" name="Rectangle 112"/>
          <p:cNvSpPr/>
          <p:nvPr/>
        </p:nvSpPr>
        <p:spPr>
          <a:xfrm>
            <a:off x="2667000" y="13716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6419" name="Rectangle 113"/>
          <p:cNvSpPr/>
          <p:nvPr/>
        </p:nvSpPr>
        <p:spPr>
          <a:xfrm>
            <a:off x="4648200" y="13716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6420" name="Rectangle 114"/>
          <p:cNvSpPr/>
          <p:nvPr/>
        </p:nvSpPr>
        <p:spPr>
          <a:xfrm>
            <a:off x="6629400" y="13716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2</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p:nvPr/>
        </p:nvSpPr>
        <p:spPr>
          <a:xfrm>
            <a:off x="76200" y="457200"/>
            <a:ext cx="8763000" cy="6324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tx2"/>
                </a:solidFill>
                <a:latin typeface="Times New Roman" panose="02020603050405020304" pitchFamily="18" charset="0"/>
                <a:ea typeface="楷体_GB2312" pitchFamily="49" charset="-122"/>
              </a:rPr>
              <a:t>	Ω</a:t>
            </a:r>
            <a:r>
              <a:rPr lang="zh-CN" altLang="en-US" sz="3200" dirty="0">
                <a:solidFill>
                  <a:schemeClr val="tx2"/>
                </a:solidFill>
                <a:latin typeface="Times New Roman" panose="02020603050405020304" pitchFamily="18" charset="0"/>
                <a:ea typeface="楷体_GB2312" pitchFamily="49" charset="-122"/>
              </a:rPr>
              <a:t>网的特点：</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开关单元</a:t>
            </a:r>
            <a:r>
              <a:rPr lang="zh-CN" altLang="en-US" sz="3200" dirty="0">
                <a:latin typeface="Times New Roman" panose="02020603050405020304" pitchFamily="18" charset="0"/>
                <a:ea typeface="楷体_GB2312" pitchFamily="49" charset="-122"/>
              </a:rPr>
              <a:t>：</a:t>
            </a:r>
            <a:r>
              <a:rPr lang="en-US" altLang="zh-CN" sz="3200" dirty="0">
                <a:solidFill>
                  <a:srgbClr val="00CC00"/>
                </a:solidFill>
                <a:latin typeface="Times New Roman" panose="02020603050405020304" pitchFamily="18" charset="0"/>
                <a:ea typeface="楷体_GB2312" pitchFamily="49" charset="-122"/>
              </a:rPr>
              <a:t>2</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四功能开关</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sym typeface="Symbol" panose="05050102010706020507" pitchFamily="18" charset="2"/>
              </a:rPr>
              <a:t>	</a:t>
            </a:r>
            <a:r>
              <a:rPr lang="zh-CN" altLang="en-US" sz="3200" dirty="0">
                <a:solidFill>
                  <a:schemeClr val="tx2"/>
                </a:solidFill>
                <a:latin typeface="Times New Roman" panose="02020603050405020304" pitchFamily="18" charset="0"/>
                <a:ea typeface="楷体_GB2312" pitchFamily="49" charset="-122"/>
              </a:rPr>
              <a:t>	</a:t>
            </a:r>
            <a:r>
              <a:rPr lang="en-US" altLang="zh-CN" sz="3200" dirty="0">
                <a:solidFill>
                  <a:schemeClr val="folHlink"/>
                </a:solidFill>
                <a:latin typeface="Times New Roman" panose="02020603050405020304" pitchFamily="18" charset="0"/>
                <a:ea typeface="楷体_GB2312" pitchFamily="49" charset="-122"/>
              </a:rPr>
              <a:t>ISC</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洗牌变换</a:t>
            </a:r>
            <a:r>
              <a:rPr lang="en-US" altLang="zh-CN"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恒等变换</a:t>
            </a:r>
            <a:endParaRPr lang="zh-CN" altLang="en-US" sz="3200" dirty="0">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latin typeface="Times New Roman" panose="02020603050405020304" pitchFamily="18" charset="0"/>
                <a:ea typeface="楷体_GB2312" pitchFamily="49" charset="-122"/>
                <a:sym typeface="Symbol" panose="05050102010706020507" pitchFamily="18" charset="2"/>
              </a:rPr>
              <a:t>	</a:t>
            </a: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控制方式</a:t>
            </a:r>
            <a:r>
              <a:rPr lang="zh-CN" altLang="en-US" sz="3200" dirty="0">
                <a:latin typeface="Times New Roman" panose="02020603050405020304" pitchFamily="18" charset="0"/>
                <a:ea typeface="楷体_GB2312" pitchFamily="49" charset="-122"/>
              </a:rPr>
              <a:t>：采用单元控制方式。当目的地址编码从高位开始的第</a:t>
            </a:r>
            <a:r>
              <a:rPr lang="en-US" altLang="zh-CN" sz="3200" dirty="0">
                <a:solidFill>
                  <a:srgbClr val="00CC00"/>
                </a:solidFill>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位（从</a:t>
            </a:r>
            <a:r>
              <a:rPr lang="en-US" altLang="zh-CN" sz="3200" dirty="0">
                <a:solidFill>
                  <a:srgbClr val="33CCFF"/>
                </a:solidFill>
                <a:latin typeface="Times New Roman" panose="02020603050405020304" pitchFamily="18" charset="0"/>
                <a:ea typeface="楷体_GB2312" pitchFamily="49" charset="-122"/>
              </a:rPr>
              <a:t>0</a:t>
            </a:r>
            <a:r>
              <a:rPr lang="zh-CN" altLang="en-US" sz="3200" dirty="0">
                <a:latin typeface="Times New Roman" panose="02020603050405020304" pitchFamily="18" charset="0"/>
                <a:ea typeface="楷体_GB2312" pitchFamily="49" charset="-122"/>
              </a:rPr>
              <a:t>开始）为</a:t>
            </a:r>
            <a:r>
              <a:rPr lang="en-US" altLang="zh-CN" sz="3200" dirty="0">
                <a:solidFill>
                  <a:srgbClr val="33CCFF"/>
                </a:solidFill>
                <a:latin typeface="Times New Roman" panose="02020603050405020304" pitchFamily="18" charset="0"/>
                <a:ea typeface="楷体_GB2312" pitchFamily="49" charset="-122"/>
              </a:rPr>
              <a:t>0</a:t>
            </a:r>
            <a:r>
              <a:rPr lang="zh-CN" altLang="en-US" sz="3200" dirty="0">
                <a:latin typeface="Times New Roman" panose="02020603050405020304" pitchFamily="18" charset="0"/>
                <a:ea typeface="楷体_GB2312" pitchFamily="49" charset="-122"/>
              </a:rPr>
              <a:t>时，第</a:t>
            </a:r>
            <a:r>
              <a:rPr lang="en-US" altLang="zh-CN" sz="3200" dirty="0">
                <a:solidFill>
                  <a:srgbClr val="00CC00"/>
                </a:solidFill>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级的</a:t>
            </a:r>
            <a:r>
              <a:rPr lang="en-US" altLang="zh-CN" sz="3200" dirty="0">
                <a:solidFill>
                  <a:srgbClr val="00CC00"/>
                </a:solidFill>
                <a:latin typeface="Times New Roman" panose="02020603050405020304" pitchFamily="18" charset="0"/>
                <a:ea typeface="楷体_GB2312" pitchFamily="49" charset="-122"/>
              </a:rPr>
              <a:t>2</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开关的输入端与上输出端连接，否则输入端与下输出端连接。</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例子：</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a:t>
            </a:r>
            <a:r>
              <a:rPr lang="en-US" altLang="zh-CN" sz="3200" dirty="0">
                <a:solidFill>
                  <a:schemeClr val="folHlink"/>
                </a:solidFill>
                <a:latin typeface="Times New Roman" panose="02020603050405020304" pitchFamily="18" charset="0"/>
                <a:ea typeface="楷体_GB2312" pitchFamily="49" charset="-122"/>
              </a:rPr>
              <a:t>UIUC</a:t>
            </a:r>
            <a:r>
              <a:rPr lang="zh-CN" altLang="en-US" sz="3200" dirty="0">
                <a:solidFill>
                  <a:schemeClr val="folHlink"/>
                </a:solidFill>
                <a:latin typeface="Times New Roman" panose="02020603050405020304" pitchFamily="18" charset="0"/>
                <a:ea typeface="楷体_GB2312" pitchFamily="49" charset="-122"/>
              </a:rPr>
              <a:t>的</a:t>
            </a:r>
            <a:r>
              <a:rPr lang="en-US" altLang="zh-CN" sz="3200" dirty="0">
                <a:solidFill>
                  <a:schemeClr val="folHlink"/>
                </a:solidFill>
                <a:latin typeface="Times New Roman" panose="02020603050405020304" pitchFamily="18" charset="0"/>
                <a:ea typeface="楷体_GB2312" pitchFamily="49" charset="-122"/>
              </a:rPr>
              <a:t>Cedar</a:t>
            </a:r>
          </a:p>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IBM</a:t>
            </a:r>
            <a:r>
              <a:rPr lang="zh-CN" altLang="en-US" sz="3200" dirty="0">
                <a:solidFill>
                  <a:schemeClr val="folHlink"/>
                </a:solidFill>
                <a:latin typeface="Times New Roman" panose="02020603050405020304" pitchFamily="18" charset="0"/>
                <a:ea typeface="楷体_GB2312" pitchFamily="49" charset="-122"/>
              </a:rPr>
              <a:t>的</a:t>
            </a:r>
            <a:r>
              <a:rPr lang="en-US" altLang="zh-CN" sz="3200" dirty="0">
                <a:solidFill>
                  <a:schemeClr val="folHlink"/>
                </a:solidFill>
                <a:latin typeface="Times New Roman" panose="02020603050405020304" pitchFamily="18" charset="0"/>
                <a:ea typeface="楷体_GB2312" pitchFamily="49" charset="-122"/>
              </a:rPr>
              <a:t>RP3</a:t>
            </a:r>
          </a:p>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NYU</a:t>
            </a:r>
            <a:r>
              <a:rPr lang="zh-CN" altLang="en-US" sz="3200" dirty="0">
                <a:solidFill>
                  <a:schemeClr val="folHlink"/>
                </a:solidFill>
                <a:latin typeface="Times New Roman" panose="02020603050405020304" pitchFamily="18" charset="0"/>
                <a:ea typeface="楷体_GB2312" pitchFamily="49" charset="-122"/>
              </a:rPr>
              <a:t>的</a:t>
            </a:r>
            <a:r>
              <a:rPr lang="en-US" altLang="zh-CN" sz="3200" dirty="0">
                <a:solidFill>
                  <a:schemeClr val="folHlink"/>
                </a:solidFill>
                <a:latin typeface="Times New Roman" panose="02020603050405020304" pitchFamily="18" charset="0"/>
                <a:ea typeface="楷体_GB2312" pitchFamily="49" charset="-122"/>
              </a:rPr>
              <a:t>Ultracomputer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p:nvPr/>
        </p:nvSpPr>
        <p:spPr>
          <a:xfrm>
            <a:off x="26670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0" name="Rectangle 3"/>
          <p:cNvSpPr/>
          <p:nvPr/>
        </p:nvSpPr>
        <p:spPr>
          <a:xfrm>
            <a:off x="2667000" y="3581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1" name="Rectangle 4"/>
          <p:cNvSpPr/>
          <p:nvPr/>
        </p:nvSpPr>
        <p:spPr>
          <a:xfrm>
            <a:off x="26670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2" name="Rectangle 5"/>
          <p:cNvSpPr/>
          <p:nvPr/>
        </p:nvSpPr>
        <p:spPr>
          <a:xfrm>
            <a:off x="26670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3" name="Rectangle 6"/>
          <p:cNvSpPr/>
          <p:nvPr/>
        </p:nvSpPr>
        <p:spPr>
          <a:xfrm>
            <a:off x="46482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4" name="Rectangle 7"/>
          <p:cNvSpPr/>
          <p:nvPr/>
        </p:nvSpPr>
        <p:spPr>
          <a:xfrm>
            <a:off x="46482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5" name="Rectangle 8"/>
          <p:cNvSpPr/>
          <p:nvPr/>
        </p:nvSpPr>
        <p:spPr>
          <a:xfrm>
            <a:off x="46482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6" name="Rectangle 9"/>
          <p:cNvSpPr/>
          <p:nvPr/>
        </p:nvSpPr>
        <p:spPr>
          <a:xfrm>
            <a:off x="46482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7" name="Rectangle 10"/>
          <p:cNvSpPr/>
          <p:nvPr/>
        </p:nvSpPr>
        <p:spPr>
          <a:xfrm>
            <a:off x="66294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8" name="Rectangle 11"/>
          <p:cNvSpPr/>
          <p:nvPr/>
        </p:nvSpPr>
        <p:spPr>
          <a:xfrm>
            <a:off x="66294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79" name="Rectangle 12"/>
          <p:cNvSpPr/>
          <p:nvPr/>
        </p:nvSpPr>
        <p:spPr>
          <a:xfrm>
            <a:off x="66294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80" name="Rectangle 13"/>
          <p:cNvSpPr/>
          <p:nvPr/>
        </p:nvSpPr>
        <p:spPr>
          <a:xfrm>
            <a:off x="66294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8381" name="Rectangle 14"/>
          <p:cNvSpPr/>
          <p:nvPr/>
        </p:nvSpPr>
        <p:spPr>
          <a:xfrm>
            <a:off x="914400" y="2433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82" name="Line 15"/>
          <p:cNvSpPr/>
          <p:nvPr/>
        </p:nvSpPr>
        <p:spPr>
          <a:xfrm>
            <a:off x="1219200" y="2587625"/>
            <a:ext cx="1447800" cy="1588"/>
          </a:xfrm>
          <a:prstGeom prst="line">
            <a:avLst/>
          </a:prstGeom>
          <a:ln w="19050" cap="flat" cmpd="sng">
            <a:solidFill>
              <a:srgbClr val="00CC00"/>
            </a:solidFill>
            <a:prstDash val="solid"/>
            <a:round/>
            <a:headEnd type="none" w="med" len="med"/>
            <a:tailEnd type="none" w="med" len="med"/>
          </a:ln>
        </p:spPr>
      </p:sp>
      <p:sp>
        <p:nvSpPr>
          <p:cNvPr id="58383" name="Line 16"/>
          <p:cNvSpPr/>
          <p:nvPr/>
        </p:nvSpPr>
        <p:spPr>
          <a:xfrm>
            <a:off x="1219200" y="2967038"/>
            <a:ext cx="304800" cy="0"/>
          </a:xfrm>
          <a:prstGeom prst="line">
            <a:avLst/>
          </a:prstGeom>
          <a:ln w="19050" cap="flat" cmpd="sng">
            <a:solidFill>
              <a:srgbClr val="00CC00"/>
            </a:solidFill>
            <a:prstDash val="solid"/>
            <a:round/>
            <a:headEnd type="none" w="med" len="med"/>
            <a:tailEnd type="none" w="med" len="med"/>
          </a:ln>
        </p:spPr>
      </p:sp>
      <p:sp>
        <p:nvSpPr>
          <p:cNvPr id="58384" name="Rectangle 17"/>
          <p:cNvSpPr/>
          <p:nvPr/>
        </p:nvSpPr>
        <p:spPr>
          <a:xfrm>
            <a:off x="914400" y="2814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85" name="Line 18"/>
          <p:cNvSpPr/>
          <p:nvPr/>
        </p:nvSpPr>
        <p:spPr>
          <a:xfrm>
            <a:off x="2362200" y="2967038"/>
            <a:ext cx="304800" cy="0"/>
          </a:xfrm>
          <a:prstGeom prst="line">
            <a:avLst/>
          </a:prstGeom>
          <a:ln w="19050" cap="flat" cmpd="sng">
            <a:solidFill>
              <a:srgbClr val="00CC00"/>
            </a:solidFill>
            <a:prstDash val="solid"/>
            <a:round/>
            <a:headEnd type="none" w="med" len="med"/>
            <a:tailEnd type="none" w="med" len="med"/>
          </a:ln>
        </p:spPr>
      </p:sp>
      <p:sp>
        <p:nvSpPr>
          <p:cNvPr id="58386" name="Rectangle 19"/>
          <p:cNvSpPr/>
          <p:nvPr/>
        </p:nvSpPr>
        <p:spPr>
          <a:xfrm>
            <a:off x="914400" y="3500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87" name="Line 20"/>
          <p:cNvSpPr/>
          <p:nvPr/>
        </p:nvSpPr>
        <p:spPr>
          <a:xfrm>
            <a:off x="1219200" y="3654425"/>
            <a:ext cx="304800" cy="1588"/>
          </a:xfrm>
          <a:prstGeom prst="line">
            <a:avLst/>
          </a:prstGeom>
          <a:ln w="19050" cap="flat" cmpd="sng">
            <a:solidFill>
              <a:srgbClr val="00CC00"/>
            </a:solidFill>
            <a:prstDash val="solid"/>
            <a:round/>
            <a:headEnd type="none" w="med" len="med"/>
            <a:tailEnd type="none" w="med" len="med"/>
          </a:ln>
        </p:spPr>
      </p:sp>
      <p:sp>
        <p:nvSpPr>
          <p:cNvPr id="58388" name="Line 21"/>
          <p:cNvSpPr/>
          <p:nvPr/>
        </p:nvSpPr>
        <p:spPr>
          <a:xfrm>
            <a:off x="1219200" y="4033838"/>
            <a:ext cx="304800" cy="0"/>
          </a:xfrm>
          <a:prstGeom prst="line">
            <a:avLst/>
          </a:prstGeom>
          <a:ln w="19050" cap="flat" cmpd="sng">
            <a:solidFill>
              <a:srgbClr val="00CC00"/>
            </a:solidFill>
            <a:prstDash val="solid"/>
            <a:round/>
            <a:headEnd type="none" w="med" len="med"/>
            <a:tailEnd type="none" w="med" len="med"/>
          </a:ln>
        </p:spPr>
      </p:sp>
      <p:sp>
        <p:nvSpPr>
          <p:cNvPr id="58389" name="Rectangle 22"/>
          <p:cNvSpPr/>
          <p:nvPr/>
        </p:nvSpPr>
        <p:spPr>
          <a:xfrm>
            <a:off x="914400" y="3881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90" name="Line 23"/>
          <p:cNvSpPr/>
          <p:nvPr/>
        </p:nvSpPr>
        <p:spPr>
          <a:xfrm>
            <a:off x="2362200" y="3654425"/>
            <a:ext cx="304800" cy="1588"/>
          </a:xfrm>
          <a:prstGeom prst="line">
            <a:avLst/>
          </a:prstGeom>
          <a:ln w="19050" cap="flat" cmpd="sng">
            <a:solidFill>
              <a:srgbClr val="00CC00"/>
            </a:solidFill>
            <a:prstDash val="solid"/>
            <a:round/>
            <a:headEnd type="none" w="med" len="med"/>
            <a:tailEnd type="none" w="med" len="med"/>
          </a:ln>
        </p:spPr>
      </p:sp>
      <p:sp>
        <p:nvSpPr>
          <p:cNvPr id="58391" name="Line 24"/>
          <p:cNvSpPr/>
          <p:nvPr/>
        </p:nvSpPr>
        <p:spPr>
          <a:xfrm>
            <a:off x="2362200" y="4033838"/>
            <a:ext cx="304800" cy="0"/>
          </a:xfrm>
          <a:prstGeom prst="line">
            <a:avLst/>
          </a:prstGeom>
          <a:ln w="19050" cap="flat" cmpd="sng">
            <a:solidFill>
              <a:srgbClr val="00CC00"/>
            </a:solidFill>
            <a:prstDash val="solid"/>
            <a:round/>
            <a:headEnd type="none" w="med" len="med"/>
            <a:tailEnd type="none" w="med" len="med"/>
          </a:ln>
        </p:spPr>
      </p:sp>
      <p:sp>
        <p:nvSpPr>
          <p:cNvPr id="58392" name="Rectangle 25"/>
          <p:cNvSpPr/>
          <p:nvPr/>
        </p:nvSpPr>
        <p:spPr>
          <a:xfrm>
            <a:off x="914400" y="4643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93" name="Line 26"/>
          <p:cNvSpPr/>
          <p:nvPr/>
        </p:nvSpPr>
        <p:spPr>
          <a:xfrm>
            <a:off x="1219200" y="4797425"/>
            <a:ext cx="304800" cy="1588"/>
          </a:xfrm>
          <a:prstGeom prst="line">
            <a:avLst/>
          </a:prstGeom>
          <a:ln w="19050" cap="flat" cmpd="sng">
            <a:solidFill>
              <a:srgbClr val="00CC00"/>
            </a:solidFill>
            <a:prstDash val="solid"/>
            <a:round/>
            <a:headEnd type="none" w="med" len="med"/>
            <a:tailEnd type="none" w="med" len="med"/>
          </a:ln>
        </p:spPr>
      </p:sp>
      <p:sp>
        <p:nvSpPr>
          <p:cNvPr id="58394" name="Line 27"/>
          <p:cNvSpPr/>
          <p:nvPr/>
        </p:nvSpPr>
        <p:spPr>
          <a:xfrm>
            <a:off x="1219200" y="5176838"/>
            <a:ext cx="304800" cy="0"/>
          </a:xfrm>
          <a:prstGeom prst="line">
            <a:avLst/>
          </a:prstGeom>
          <a:ln w="19050" cap="flat" cmpd="sng">
            <a:solidFill>
              <a:srgbClr val="00CC00"/>
            </a:solidFill>
            <a:prstDash val="solid"/>
            <a:round/>
            <a:headEnd type="none" w="med" len="med"/>
            <a:tailEnd type="none" w="med" len="med"/>
          </a:ln>
        </p:spPr>
      </p:sp>
      <p:sp>
        <p:nvSpPr>
          <p:cNvPr id="58395" name="Rectangle 28"/>
          <p:cNvSpPr/>
          <p:nvPr/>
        </p:nvSpPr>
        <p:spPr>
          <a:xfrm>
            <a:off x="914400" y="5024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96" name="Line 29"/>
          <p:cNvSpPr/>
          <p:nvPr/>
        </p:nvSpPr>
        <p:spPr>
          <a:xfrm>
            <a:off x="2362200" y="4797425"/>
            <a:ext cx="304800" cy="1588"/>
          </a:xfrm>
          <a:prstGeom prst="line">
            <a:avLst/>
          </a:prstGeom>
          <a:ln w="19050" cap="flat" cmpd="sng">
            <a:solidFill>
              <a:srgbClr val="00CC00"/>
            </a:solidFill>
            <a:prstDash val="solid"/>
            <a:round/>
            <a:headEnd type="none" w="med" len="med"/>
            <a:tailEnd type="none" w="med" len="med"/>
          </a:ln>
        </p:spPr>
      </p:sp>
      <p:sp>
        <p:nvSpPr>
          <p:cNvPr id="58397" name="Line 30"/>
          <p:cNvSpPr/>
          <p:nvPr/>
        </p:nvSpPr>
        <p:spPr>
          <a:xfrm>
            <a:off x="2362200" y="5176838"/>
            <a:ext cx="304800" cy="0"/>
          </a:xfrm>
          <a:prstGeom prst="line">
            <a:avLst/>
          </a:prstGeom>
          <a:ln w="19050" cap="flat" cmpd="sng">
            <a:solidFill>
              <a:srgbClr val="00CC00"/>
            </a:solidFill>
            <a:prstDash val="solid"/>
            <a:round/>
            <a:headEnd type="none" w="med" len="med"/>
            <a:tailEnd type="none" w="med" len="med"/>
          </a:ln>
        </p:spPr>
      </p:sp>
      <p:sp>
        <p:nvSpPr>
          <p:cNvPr id="58398" name="Rectangle 31"/>
          <p:cNvSpPr/>
          <p:nvPr/>
        </p:nvSpPr>
        <p:spPr>
          <a:xfrm>
            <a:off x="914400" y="5711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399" name="Line 32"/>
          <p:cNvSpPr/>
          <p:nvPr/>
        </p:nvSpPr>
        <p:spPr>
          <a:xfrm>
            <a:off x="1219200" y="5865813"/>
            <a:ext cx="304800" cy="1587"/>
          </a:xfrm>
          <a:prstGeom prst="line">
            <a:avLst/>
          </a:prstGeom>
          <a:ln w="19050" cap="flat" cmpd="sng">
            <a:solidFill>
              <a:srgbClr val="00CC00"/>
            </a:solidFill>
            <a:prstDash val="solid"/>
            <a:round/>
            <a:headEnd type="none" w="med" len="med"/>
            <a:tailEnd type="none" w="med" len="med"/>
          </a:ln>
        </p:spPr>
      </p:sp>
      <p:sp>
        <p:nvSpPr>
          <p:cNvPr id="58400" name="Line 33"/>
          <p:cNvSpPr/>
          <p:nvPr/>
        </p:nvSpPr>
        <p:spPr>
          <a:xfrm>
            <a:off x="1219200" y="6245225"/>
            <a:ext cx="1447800" cy="0"/>
          </a:xfrm>
          <a:prstGeom prst="line">
            <a:avLst/>
          </a:prstGeom>
          <a:ln w="19050" cap="flat" cmpd="sng">
            <a:solidFill>
              <a:srgbClr val="00CC00"/>
            </a:solidFill>
            <a:prstDash val="solid"/>
            <a:round/>
            <a:headEnd type="none" w="med" len="med"/>
            <a:tailEnd type="none" w="med" len="med"/>
          </a:ln>
        </p:spPr>
      </p:sp>
      <p:sp>
        <p:nvSpPr>
          <p:cNvPr id="58401" name="Rectangle 34"/>
          <p:cNvSpPr/>
          <p:nvPr/>
        </p:nvSpPr>
        <p:spPr>
          <a:xfrm>
            <a:off x="914400" y="6092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02" name="Line 35"/>
          <p:cNvSpPr/>
          <p:nvPr/>
        </p:nvSpPr>
        <p:spPr>
          <a:xfrm>
            <a:off x="2362200" y="5865813"/>
            <a:ext cx="304800" cy="1587"/>
          </a:xfrm>
          <a:prstGeom prst="line">
            <a:avLst/>
          </a:prstGeom>
          <a:ln w="19050" cap="flat" cmpd="sng">
            <a:solidFill>
              <a:srgbClr val="00CC00"/>
            </a:solidFill>
            <a:prstDash val="solid"/>
            <a:round/>
            <a:headEnd type="none" w="med" len="med"/>
            <a:tailEnd type="none" w="med" len="med"/>
          </a:ln>
        </p:spPr>
      </p:sp>
      <p:sp>
        <p:nvSpPr>
          <p:cNvPr id="58403" name="Line 36"/>
          <p:cNvSpPr/>
          <p:nvPr/>
        </p:nvSpPr>
        <p:spPr>
          <a:xfrm>
            <a:off x="1524000" y="2968625"/>
            <a:ext cx="838200" cy="685800"/>
          </a:xfrm>
          <a:prstGeom prst="line">
            <a:avLst/>
          </a:prstGeom>
          <a:ln w="19050" cap="flat" cmpd="sng">
            <a:solidFill>
              <a:srgbClr val="00CC00"/>
            </a:solidFill>
            <a:prstDash val="solid"/>
            <a:round/>
            <a:headEnd type="none" w="med" len="med"/>
            <a:tailEnd type="none" w="med" len="med"/>
          </a:ln>
        </p:spPr>
      </p:sp>
      <p:sp>
        <p:nvSpPr>
          <p:cNvPr id="58404" name="Line 37"/>
          <p:cNvSpPr/>
          <p:nvPr/>
        </p:nvSpPr>
        <p:spPr>
          <a:xfrm>
            <a:off x="1524000" y="3654425"/>
            <a:ext cx="838200" cy="1144588"/>
          </a:xfrm>
          <a:prstGeom prst="line">
            <a:avLst/>
          </a:prstGeom>
          <a:ln w="19050" cap="flat" cmpd="sng">
            <a:solidFill>
              <a:srgbClr val="00CC00"/>
            </a:solidFill>
            <a:prstDash val="solid"/>
            <a:round/>
            <a:headEnd type="none" w="med" len="med"/>
            <a:tailEnd type="none" w="med" len="med"/>
          </a:ln>
        </p:spPr>
      </p:sp>
      <p:sp>
        <p:nvSpPr>
          <p:cNvPr id="58405" name="Line 38"/>
          <p:cNvSpPr/>
          <p:nvPr/>
        </p:nvSpPr>
        <p:spPr>
          <a:xfrm>
            <a:off x="1524000" y="4035425"/>
            <a:ext cx="838200" cy="1831975"/>
          </a:xfrm>
          <a:prstGeom prst="line">
            <a:avLst/>
          </a:prstGeom>
          <a:ln w="19050" cap="flat" cmpd="sng">
            <a:solidFill>
              <a:srgbClr val="00CC00"/>
            </a:solidFill>
            <a:prstDash val="solid"/>
            <a:round/>
            <a:headEnd type="none" w="med" len="med"/>
            <a:tailEnd type="none" w="med" len="med"/>
          </a:ln>
        </p:spPr>
      </p:sp>
      <p:sp>
        <p:nvSpPr>
          <p:cNvPr id="58406" name="Line 39"/>
          <p:cNvSpPr/>
          <p:nvPr/>
        </p:nvSpPr>
        <p:spPr>
          <a:xfrm flipV="1">
            <a:off x="1524000" y="2967038"/>
            <a:ext cx="838200" cy="1830387"/>
          </a:xfrm>
          <a:prstGeom prst="line">
            <a:avLst/>
          </a:prstGeom>
          <a:ln w="19050" cap="flat" cmpd="sng">
            <a:solidFill>
              <a:srgbClr val="00CC00"/>
            </a:solidFill>
            <a:prstDash val="solid"/>
            <a:round/>
            <a:headEnd type="none" w="med" len="med"/>
            <a:tailEnd type="none" w="med" len="med"/>
          </a:ln>
        </p:spPr>
      </p:sp>
      <p:sp>
        <p:nvSpPr>
          <p:cNvPr id="58407" name="Line 40"/>
          <p:cNvSpPr/>
          <p:nvPr/>
        </p:nvSpPr>
        <p:spPr>
          <a:xfrm flipV="1">
            <a:off x="1524000" y="4033838"/>
            <a:ext cx="838200" cy="1144587"/>
          </a:xfrm>
          <a:prstGeom prst="line">
            <a:avLst/>
          </a:prstGeom>
          <a:ln w="19050" cap="flat" cmpd="sng">
            <a:solidFill>
              <a:srgbClr val="00CC00"/>
            </a:solidFill>
            <a:prstDash val="solid"/>
            <a:round/>
            <a:headEnd type="none" w="med" len="med"/>
            <a:tailEnd type="none" w="med" len="med"/>
          </a:ln>
        </p:spPr>
      </p:sp>
      <p:sp>
        <p:nvSpPr>
          <p:cNvPr id="58408" name="Line 41"/>
          <p:cNvSpPr/>
          <p:nvPr/>
        </p:nvSpPr>
        <p:spPr>
          <a:xfrm flipV="1">
            <a:off x="1524000" y="5178425"/>
            <a:ext cx="838200" cy="685800"/>
          </a:xfrm>
          <a:prstGeom prst="line">
            <a:avLst/>
          </a:prstGeom>
          <a:ln w="19050" cap="flat" cmpd="sng">
            <a:solidFill>
              <a:srgbClr val="00CC00"/>
            </a:solidFill>
            <a:prstDash val="solid"/>
            <a:round/>
            <a:headEnd type="none" w="med" len="med"/>
            <a:tailEnd type="none" w="med" len="med"/>
          </a:ln>
        </p:spPr>
      </p:sp>
      <p:sp>
        <p:nvSpPr>
          <p:cNvPr id="58409" name="Line 42"/>
          <p:cNvSpPr/>
          <p:nvPr/>
        </p:nvSpPr>
        <p:spPr>
          <a:xfrm>
            <a:off x="3200400" y="2587625"/>
            <a:ext cx="1447800" cy="1588"/>
          </a:xfrm>
          <a:prstGeom prst="line">
            <a:avLst/>
          </a:prstGeom>
          <a:ln w="19050" cap="flat" cmpd="sng">
            <a:solidFill>
              <a:srgbClr val="00CC00"/>
            </a:solidFill>
            <a:prstDash val="solid"/>
            <a:round/>
            <a:headEnd type="none" w="med" len="med"/>
            <a:tailEnd type="none" w="med" len="med"/>
          </a:ln>
        </p:spPr>
      </p:sp>
      <p:sp>
        <p:nvSpPr>
          <p:cNvPr id="58410" name="Line 43"/>
          <p:cNvSpPr/>
          <p:nvPr/>
        </p:nvSpPr>
        <p:spPr>
          <a:xfrm>
            <a:off x="3200400" y="2967038"/>
            <a:ext cx="304800" cy="0"/>
          </a:xfrm>
          <a:prstGeom prst="line">
            <a:avLst/>
          </a:prstGeom>
          <a:ln w="19050" cap="flat" cmpd="sng">
            <a:solidFill>
              <a:srgbClr val="00CC00"/>
            </a:solidFill>
            <a:prstDash val="solid"/>
            <a:round/>
            <a:headEnd type="none" w="med" len="med"/>
            <a:tailEnd type="none" w="med" len="med"/>
          </a:ln>
        </p:spPr>
      </p:sp>
      <p:sp>
        <p:nvSpPr>
          <p:cNvPr id="58411" name="Line 44"/>
          <p:cNvSpPr/>
          <p:nvPr/>
        </p:nvSpPr>
        <p:spPr>
          <a:xfrm>
            <a:off x="4343400" y="2967038"/>
            <a:ext cx="304800" cy="0"/>
          </a:xfrm>
          <a:prstGeom prst="line">
            <a:avLst/>
          </a:prstGeom>
          <a:ln w="19050" cap="flat" cmpd="sng">
            <a:solidFill>
              <a:srgbClr val="00CC00"/>
            </a:solidFill>
            <a:prstDash val="solid"/>
            <a:round/>
            <a:headEnd type="none" w="med" len="med"/>
            <a:tailEnd type="none" w="med" len="med"/>
          </a:ln>
        </p:spPr>
      </p:sp>
      <p:sp>
        <p:nvSpPr>
          <p:cNvPr id="58412" name="Line 45"/>
          <p:cNvSpPr/>
          <p:nvPr/>
        </p:nvSpPr>
        <p:spPr>
          <a:xfrm>
            <a:off x="3200400" y="3654425"/>
            <a:ext cx="304800" cy="1588"/>
          </a:xfrm>
          <a:prstGeom prst="line">
            <a:avLst/>
          </a:prstGeom>
          <a:ln w="19050" cap="flat" cmpd="sng">
            <a:solidFill>
              <a:srgbClr val="00CC00"/>
            </a:solidFill>
            <a:prstDash val="solid"/>
            <a:round/>
            <a:headEnd type="none" w="med" len="med"/>
            <a:tailEnd type="none" w="med" len="med"/>
          </a:ln>
        </p:spPr>
      </p:sp>
      <p:sp>
        <p:nvSpPr>
          <p:cNvPr id="58413" name="Line 46"/>
          <p:cNvSpPr/>
          <p:nvPr/>
        </p:nvSpPr>
        <p:spPr>
          <a:xfrm>
            <a:off x="3200400" y="4033838"/>
            <a:ext cx="304800" cy="0"/>
          </a:xfrm>
          <a:prstGeom prst="line">
            <a:avLst/>
          </a:prstGeom>
          <a:ln w="19050" cap="flat" cmpd="sng">
            <a:solidFill>
              <a:srgbClr val="00CC00"/>
            </a:solidFill>
            <a:prstDash val="solid"/>
            <a:round/>
            <a:headEnd type="none" w="med" len="med"/>
            <a:tailEnd type="none" w="med" len="med"/>
          </a:ln>
        </p:spPr>
      </p:sp>
      <p:sp>
        <p:nvSpPr>
          <p:cNvPr id="58414" name="Line 47"/>
          <p:cNvSpPr/>
          <p:nvPr/>
        </p:nvSpPr>
        <p:spPr>
          <a:xfrm>
            <a:off x="4343400" y="3654425"/>
            <a:ext cx="304800" cy="1588"/>
          </a:xfrm>
          <a:prstGeom prst="line">
            <a:avLst/>
          </a:prstGeom>
          <a:ln w="19050" cap="flat" cmpd="sng">
            <a:solidFill>
              <a:srgbClr val="00CC00"/>
            </a:solidFill>
            <a:prstDash val="solid"/>
            <a:round/>
            <a:headEnd type="none" w="med" len="med"/>
            <a:tailEnd type="none" w="med" len="med"/>
          </a:ln>
        </p:spPr>
      </p:sp>
      <p:sp>
        <p:nvSpPr>
          <p:cNvPr id="58415" name="Line 48"/>
          <p:cNvSpPr/>
          <p:nvPr/>
        </p:nvSpPr>
        <p:spPr>
          <a:xfrm>
            <a:off x="4343400" y="4033838"/>
            <a:ext cx="304800" cy="0"/>
          </a:xfrm>
          <a:prstGeom prst="line">
            <a:avLst/>
          </a:prstGeom>
          <a:ln w="19050" cap="flat" cmpd="sng">
            <a:solidFill>
              <a:srgbClr val="00CC00"/>
            </a:solidFill>
            <a:prstDash val="solid"/>
            <a:round/>
            <a:headEnd type="none" w="med" len="med"/>
            <a:tailEnd type="none" w="med" len="med"/>
          </a:ln>
        </p:spPr>
      </p:sp>
      <p:sp>
        <p:nvSpPr>
          <p:cNvPr id="58416" name="Line 49"/>
          <p:cNvSpPr/>
          <p:nvPr/>
        </p:nvSpPr>
        <p:spPr>
          <a:xfrm>
            <a:off x="3200400" y="4797425"/>
            <a:ext cx="304800" cy="1588"/>
          </a:xfrm>
          <a:prstGeom prst="line">
            <a:avLst/>
          </a:prstGeom>
          <a:ln w="19050" cap="flat" cmpd="sng">
            <a:solidFill>
              <a:srgbClr val="00CC00"/>
            </a:solidFill>
            <a:prstDash val="solid"/>
            <a:round/>
            <a:headEnd type="none" w="med" len="med"/>
            <a:tailEnd type="none" w="med" len="med"/>
          </a:ln>
        </p:spPr>
      </p:sp>
      <p:sp>
        <p:nvSpPr>
          <p:cNvPr id="58417" name="Line 50"/>
          <p:cNvSpPr/>
          <p:nvPr/>
        </p:nvSpPr>
        <p:spPr>
          <a:xfrm>
            <a:off x="3200400" y="5176838"/>
            <a:ext cx="304800" cy="0"/>
          </a:xfrm>
          <a:prstGeom prst="line">
            <a:avLst/>
          </a:prstGeom>
          <a:ln w="19050" cap="flat" cmpd="sng">
            <a:solidFill>
              <a:srgbClr val="00CC00"/>
            </a:solidFill>
            <a:prstDash val="solid"/>
            <a:round/>
            <a:headEnd type="none" w="med" len="med"/>
            <a:tailEnd type="none" w="med" len="med"/>
          </a:ln>
        </p:spPr>
      </p:sp>
      <p:sp>
        <p:nvSpPr>
          <p:cNvPr id="58418" name="Line 51"/>
          <p:cNvSpPr/>
          <p:nvPr/>
        </p:nvSpPr>
        <p:spPr>
          <a:xfrm>
            <a:off x="4343400" y="4797425"/>
            <a:ext cx="304800" cy="1588"/>
          </a:xfrm>
          <a:prstGeom prst="line">
            <a:avLst/>
          </a:prstGeom>
          <a:ln w="19050" cap="flat" cmpd="sng">
            <a:solidFill>
              <a:srgbClr val="00CC00"/>
            </a:solidFill>
            <a:prstDash val="solid"/>
            <a:round/>
            <a:headEnd type="none" w="med" len="med"/>
            <a:tailEnd type="none" w="med" len="med"/>
          </a:ln>
        </p:spPr>
      </p:sp>
      <p:sp>
        <p:nvSpPr>
          <p:cNvPr id="58419" name="Line 52"/>
          <p:cNvSpPr/>
          <p:nvPr/>
        </p:nvSpPr>
        <p:spPr>
          <a:xfrm>
            <a:off x="4343400" y="5176838"/>
            <a:ext cx="304800" cy="0"/>
          </a:xfrm>
          <a:prstGeom prst="line">
            <a:avLst/>
          </a:prstGeom>
          <a:ln w="19050" cap="flat" cmpd="sng">
            <a:solidFill>
              <a:srgbClr val="00CC00"/>
            </a:solidFill>
            <a:prstDash val="solid"/>
            <a:round/>
            <a:headEnd type="none" w="med" len="med"/>
            <a:tailEnd type="none" w="med" len="med"/>
          </a:ln>
        </p:spPr>
      </p:sp>
      <p:sp>
        <p:nvSpPr>
          <p:cNvPr id="58420" name="Line 53"/>
          <p:cNvSpPr/>
          <p:nvPr/>
        </p:nvSpPr>
        <p:spPr>
          <a:xfrm>
            <a:off x="3200400" y="5865813"/>
            <a:ext cx="304800" cy="1587"/>
          </a:xfrm>
          <a:prstGeom prst="line">
            <a:avLst/>
          </a:prstGeom>
          <a:ln w="19050" cap="flat" cmpd="sng">
            <a:solidFill>
              <a:srgbClr val="00CC00"/>
            </a:solidFill>
            <a:prstDash val="solid"/>
            <a:round/>
            <a:headEnd type="none" w="med" len="med"/>
            <a:tailEnd type="none" w="med" len="med"/>
          </a:ln>
        </p:spPr>
      </p:sp>
      <p:sp>
        <p:nvSpPr>
          <p:cNvPr id="58421" name="Line 54"/>
          <p:cNvSpPr/>
          <p:nvPr/>
        </p:nvSpPr>
        <p:spPr>
          <a:xfrm>
            <a:off x="3200400" y="6245225"/>
            <a:ext cx="1447800" cy="0"/>
          </a:xfrm>
          <a:prstGeom prst="line">
            <a:avLst/>
          </a:prstGeom>
          <a:ln w="19050" cap="flat" cmpd="sng">
            <a:solidFill>
              <a:srgbClr val="00CC00"/>
            </a:solidFill>
            <a:prstDash val="solid"/>
            <a:round/>
            <a:headEnd type="none" w="med" len="med"/>
            <a:tailEnd type="none" w="med" len="med"/>
          </a:ln>
        </p:spPr>
      </p:sp>
      <p:sp>
        <p:nvSpPr>
          <p:cNvPr id="58422" name="Line 55"/>
          <p:cNvSpPr/>
          <p:nvPr/>
        </p:nvSpPr>
        <p:spPr>
          <a:xfrm>
            <a:off x="4343400" y="5865813"/>
            <a:ext cx="304800" cy="1587"/>
          </a:xfrm>
          <a:prstGeom prst="line">
            <a:avLst/>
          </a:prstGeom>
          <a:ln w="19050" cap="flat" cmpd="sng">
            <a:solidFill>
              <a:srgbClr val="00CC00"/>
            </a:solidFill>
            <a:prstDash val="solid"/>
            <a:round/>
            <a:headEnd type="none" w="med" len="med"/>
            <a:tailEnd type="none" w="med" len="med"/>
          </a:ln>
        </p:spPr>
      </p:sp>
      <p:sp>
        <p:nvSpPr>
          <p:cNvPr id="58423" name="Line 56"/>
          <p:cNvSpPr/>
          <p:nvPr/>
        </p:nvSpPr>
        <p:spPr>
          <a:xfrm>
            <a:off x="3505200" y="2968625"/>
            <a:ext cx="838200" cy="685800"/>
          </a:xfrm>
          <a:prstGeom prst="line">
            <a:avLst/>
          </a:prstGeom>
          <a:ln w="19050" cap="flat" cmpd="sng">
            <a:solidFill>
              <a:srgbClr val="00CC00"/>
            </a:solidFill>
            <a:prstDash val="solid"/>
            <a:round/>
            <a:headEnd type="none" w="med" len="med"/>
            <a:tailEnd type="none" w="med" len="med"/>
          </a:ln>
        </p:spPr>
      </p:sp>
      <p:sp>
        <p:nvSpPr>
          <p:cNvPr id="58424" name="Line 57"/>
          <p:cNvSpPr/>
          <p:nvPr/>
        </p:nvSpPr>
        <p:spPr>
          <a:xfrm>
            <a:off x="3505200" y="3654425"/>
            <a:ext cx="838200" cy="1144588"/>
          </a:xfrm>
          <a:prstGeom prst="line">
            <a:avLst/>
          </a:prstGeom>
          <a:ln w="19050" cap="flat" cmpd="sng">
            <a:solidFill>
              <a:srgbClr val="00CC00"/>
            </a:solidFill>
            <a:prstDash val="solid"/>
            <a:round/>
            <a:headEnd type="none" w="med" len="med"/>
            <a:tailEnd type="none" w="med" len="med"/>
          </a:ln>
        </p:spPr>
      </p:sp>
      <p:sp>
        <p:nvSpPr>
          <p:cNvPr id="58425" name="Line 58"/>
          <p:cNvSpPr/>
          <p:nvPr/>
        </p:nvSpPr>
        <p:spPr>
          <a:xfrm>
            <a:off x="3505200" y="4035425"/>
            <a:ext cx="838200" cy="1831975"/>
          </a:xfrm>
          <a:prstGeom prst="line">
            <a:avLst/>
          </a:prstGeom>
          <a:ln w="19050" cap="flat" cmpd="sng">
            <a:solidFill>
              <a:srgbClr val="00CC00"/>
            </a:solidFill>
            <a:prstDash val="solid"/>
            <a:round/>
            <a:headEnd type="none" w="med" len="med"/>
            <a:tailEnd type="none" w="med" len="med"/>
          </a:ln>
        </p:spPr>
      </p:sp>
      <p:sp>
        <p:nvSpPr>
          <p:cNvPr id="58426" name="Line 59"/>
          <p:cNvSpPr/>
          <p:nvPr/>
        </p:nvSpPr>
        <p:spPr>
          <a:xfrm flipV="1">
            <a:off x="3505200" y="2967038"/>
            <a:ext cx="838200" cy="1830387"/>
          </a:xfrm>
          <a:prstGeom prst="line">
            <a:avLst/>
          </a:prstGeom>
          <a:ln w="19050" cap="flat" cmpd="sng">
            <a:solidFill>
              <a:srgbClr val="00CC00"/>
            </a:solidFill>
            <a:prstDash val="solid"/>
            <a:round/>
            <a:headEnd type="none" w="med" len="med"/>
            <a:tailEnd type="none" w="med" len="med"/>
          </a:ln>
        </p:spPr>
      </p:sp>
      <p:sp>
        <p:nvSpPr>
          <p:cNvPr id="58427" name="Line 60"/>
          <p:cNvSpPr/>
          <p:nvPr/>
        </p:nvSpPr>
        <p:spPr>
          <a:xfrm flipV="1">
            <a:off x="3505200" y="4033838"/>
            <a:ext cx="838200" cy="1144587"/>
          </a:xfrm>
          <a:prstGeom prst="line">
            <a:avLst/>
          </a:prstGeom>
          <a:ln w="19050" cap="flat" cmpd="sng">
            <a:solidFill>
              <a:srgbClr val="00CC00"/>
            </a:solidFill>
            <a:prstDash val="solid"/>
            <a:round/>
            <a:headEnd type="none" w="med" len="med"/>
            <a:tailEnd type="none" w="med" len="med"/>
          </a:ln>
        </p:spPr>
      </p:sp>
      <p:sp>
        <p:nvSpPr>
          <p:cNvPr id="58428" name="Line 61"/>
          <p:cNvSpPr/>
          <p:nvPr/>
        </p:nvSpPr>
        <p:spPr>
          <a:xfrm flipV="1">
            <a:off x="3505200" y="5178425"/>
            <a:ext cx="838200" cy="685800"/>
          </a:xfrm>
          <a:prstGeom prst="line">
            <a:avLst/>
          </a:prstGeom>
          <a:ln w="19050" cap="flat" cmpd="sng">
            <a:solidFill>
              <a:srgbClr val="00CC00"/>
            </a:solidFill>
            <a:prstDash val="solid"/>
            <a:round/>
            <a:headEnd type="none" w="med" len="med"/>
            <a:tailEnd type="none" w="med" len="med"/>
          </a:ln>
        </p:spPr>
      </p:sp>
      <p:sp>
        <p:nvSpPr>
          <p:cNvPr id="58429" name="Line 62"/>
          <p:cNvSpPr/>
          <p:nvPr/>
        </p:nvSpPr>
        <p:spPr>
          <a:xfrm>
            <a:off x="5181600" y="2587625"/>
            <a:ext cx="1447800" cy="1588"/>
          </a:xfrm>
          <a:prstGeom prst="line">
            <a:avLst/>
          </a:prstGeom>
          <a:ln w="19050" cap="flat" cmpd="sng">
            <a:solidFill>
              <a:srgbClr val="00CC00"/>
            </a:solidFill>
            <a:prstDash val="solid"/>
            <a:round/>
            <a:headEnd type="none" w="med" len="med"/>
            <a:tailEnd type="none" w="med" len="med"/>
          </a:ln>
        </p:spPr>
      </p:sp>
      <p:sp>
        <p:nvSpPr>
          <p:cNvPr id="58430" name="Line 63"/>
          <p:cNvSpPr/>
          <p:nvPr/>
        </p:nvSpPr>
        <p:spPr>
          <a:xfrm>
            <a:off x="5181600" y="2967038"/>
            <a:ext cx="304800" cy="0"/>
          </a:xfrm>
          <a:prstGeom prst="line">
            <a:avLst/>
          </a:prstGeom>
          <a:ln w="19050" cap="flat" cmpd="sng">
            <a:solidFill>
              <a:srgbClr val="00CC00"/>
            </a:solidFill>
            <a:prstDash val="solid"/>
            <a:round/>
            <a:headEnd type="none" w="med" len="med"/>
            <a:tailEnd type="none" w="med" len="med"/>
          </a:ln>
        </p:spPr>
      </p:sp>
      <p:sp>
        <p:nvSpPr>
          <p:cNvPr id="58431" name="Line 64"/>
          <p:cNvSpPr/>
          <p:nvPr/>
        </p:nvSpPr>
        <p:spPr>
          <a:xfrm>
            <a:off x="6324600" y="2967038"/>
            <a:ext cx="304800" cy="0"/>
          </a:xfrm>
          <a:prstGeom prst="line">
            <a:avLst/>
          </a:prstGeom>
          <a:ln w="19050" cap="flat" cmpd="sng">
            <a:solidFill>
              <a:srgbClr val="00CC00"/>
            </a:solidFill>
            <a:prstDash val="solid"/>
            <a:round/>
            <a:headEnd type="none" w="med" len="med"/>
            <a:tailEnd type="none" w="med" len="med"/>
          </a:ln>
        </p:spPr>
      </p:sp>
      <p:sp>
        <p:nvSpPr>
          <p:cNvPr id="58432" name="Line 65"/>
          <p:cNvSpPr/>
          <p:nvPr/>
        </p:nvSpPr>
        <p:spPr>
          <a:xfrm>
            <a:off x="5181600" y="3654425"/>
            <a:ext cx="304800" cy="1588"/>
          </a:xfrm>
          <a:prstGeom prst="line">
            <a:avLst/>
          </a:prstGeom>
          <a:ln w="19050" cap="flat" cmpd="sng">
            <a:solidFill>
              <a:srgbClr val="00CC00"/>
            </a:solidFill>
            <a:prstDash val="solid"/>
            <a:round/>
            <a:headEnd type="none" w="med" len="med"/>
            <a:tailEnd type="none" w="med" len="med"/>
          </a:ln>
        </p:spPr>
      </p:sp>
      <p:sp>
        <p:nvSpPr>
          <p:cNvPr id="58433" name="Line 66"/>
          <p:cNvSpPr/>
          <p:nvPr/>
        </p:nvSpPr>
        <p:spPr>
          <a:xfrm>
            <a:off x="5181600" y="4033838"/>
            <a:ext cx="304800" cy="0"/>
          </a:xfrm>
          <a:prstGeom prst="line">
            <a:avLst/>
          </a:prstGeom>
          <a:ln w="19050" cap="flat" cmpd="sng">
            <a:solidFill>
              <a:srgbClr val="00CC00"/>
            </a:solidFill>
            <a:prstDash val="solid"/>
            <a:round/>
            <a:headEnd type="none" w="med" len="med"/>
            <a:tailEnd type="none" w="med" len="med"/>
          </a:ln>
        </p:spPr>
      </p:sp>
      <p:sp>
        <p:nvSpPr>
          <p:cNvPr id="58434" name="Line 67"/>
          <p:cNvSpPr/>
          <p:nvPr/>
        </p:nvSpPr>
        <p:spPr>
          <a:xfrm>
            <a:off x="6324600" y="3654425"/>
            <a:ext cx="304800" cy="1588"/>
          </a:xfrm>
          <a:prstGeom prst="line">
            <a:avLst/>
          </a:prstGeom>
          <a:ln w="19050" cap="flat" cmpd="sng">
            <a:solidFill>
              <a:srgbClr val="00CC00"/>
            </a:solidFill>
            <a:prstDash val="solid"/>
            <a:round/>
            <a:headEnd type="none" w="med" len="med"/>
            <a:tailEnd type="none" w="med" len="med"/>
          </a:ln>
        </p:spPr>
      </p:sp>
      <p:sp>
        <p:nvSpPr>
          <p:cNvPr id="58435" name="Line 68"/>
          <p:cNvSpPr/>
          <p:nvPr/>
        </p:nvSpPr>
        <p:spPr>
          <a:xfrm>
            <a:off x="6324600" y="4033838"/>
            <a:ext cx="304800" cy="0"/>
          </a:xfrm>
          <a:prstGeom prst="line">
            <a:avLst/>
          </a:prstGeom>
          <a:ln w="19050" cap="flat" cmpd="sng">
            <a:solidFill>
              <a:srgbClr val="00CC00"/>
            </a:solidFill>
            <a:prstDash val="solid"/>
            <a:round/>
            <a:headEnd type="none" w="med" len="med"/>
            <a:tailEnd type="none" w="med" len="med"/>
          </a:ln>
        </p:spPr>
      </p:sp>
      <p:sp>
        <p:nvSpPr>
          <p:cNvPr id="58436" name="Line 69"/>
          <p:cNvSpPr/>
          <p:nvPr/>
        </p:nvSpPr>
        <p:spPr>
          <a:xfrm>
            <a:off x="5181600" y="4797425"/>
            <a:ext cx="304800" cy="1588"/>
          </a:xfrm>
          <a:prstGeom prst="line">
            <a:avLst/>
          </a:prstGeom>
          <a:ln w="19050" cap="flat" cmpd="sng">
            <a:solidFill>
              <a:srgbClr val="00CC00"/>
            </a:solidFill>
            <a:prstDash val="solid"/>
            <a:round/>
            <a:headEnd type="none" w="med" len="med"/>
            <a:tailEnd type="none" w="med" len="med"/>
          </a:ln>
        </p:spPr>
      </p:sp>
      <p:sp>
        <p:nvSpPr>
          <p:cNvPr id="58437" name="Line 70"/>
          <p:cNvSpPr/>
          <p:nvPr/>
        </p:nvSpPr>
        <p:spPr>
          <a:xfrm>
            <a:off x="5181600" y="5176838"/>
            <a:ext cx="304800" cy="0"/>
          </a:xfrm>
          <a:prstGeom prst="line">
            <a:avLst/>
          </a:prstGeom>
          <a:ln w="19050" cap="flat" cmpd="sng">
            <a:solidFill>
              <a:srgbClr val="00CC00"/>
            </a:solidFill>
            <a:prstDash val="solid"/>
            <a:round/>
            <a:headEnd type="none" w="med" len="med"/>
            <a:tailEnd type="none" w="med" len="med"/>
          </a:ln>
        </p:spPr>
      </p:sp>
      <p:sp>
        <p:nvSpPr>
          <p:cNvPr id="58438" name="Line 71"/>
          <p:cNvSpPr/>
          <p:nvPr/>
        </p:nvSpPr>
        <p:spPr>
          <a:xfrm>
            <a:off x="6324600" y="4797425"/>
            <a:ext cx="304800" cy="1588"/>
          </a:xfrm>
          <a:prstGeom prst="line">
            <a:avLst/>
          </a:prstGeom>
          <a:ln w="19050" cap="flat" cmpd="sng">
            <a:solidFill>
              <a:srgbClr val="00CC00"/>
            </a:solidFill>
            <a:prstDash val="solid"/>
            <a:round/>
            <a:headEnd type="none" w="med" len="med"/>
            <a:tailEnd type="none" w="med" len="med"/>
          </a:ln>
        </p:spPr>
      </p:sp>
      <p:sp>
        <p:nvSpPr>
          <p:cNvPr id="58439" name="Line 72"/>
          <p:cNvSpPr/>
          <p:nvPr/>
        </p:nvSpPr>
        <p:spPr>
          <a:xfrm>
            <a:off x="6324600" y="5176838"/>
            <a:ext cx="304800" cy="0"/>
          </a:xfrm>
          <a:prstGeom prst="line">
            <a:avLst/>
          </a:prstGeom>
          <a:ln w="19050" cap="flat" cmpd="sng">
            <a:solidFill>
              <a:srgbClr val="00CC00"/>
            </a:solidFill>
            <a:prstDash val="solid"/>
            <a:round/>
            <a:headEnd type="none" w="med" len="med"/>
            <a:tailEnd type="none" w="med" len="med"/>
          </a:ln>
        </p:spPr>
      </p:sp>
      <p:sp>
        <p:nvSpPr>
          <p:cNvPr id="58440" name="Line 73"/>
          <p:cNvSpPr/>
          <p:nvPr/>
        </p:nvSpPr>
        <p:spPr>
          <a:xfrm>
            <a:off x="5181600" y="5865813"/>
            <a:ext cx="304800" cy="1587"/>
          </a:xfrm>
          <a:prstGeom prst="line">
            <a:avLst/>
          </a:prstGeom>
          <a:ln w="19050" cap="flat" cmpd="sng">
            <a:solidFill>
              <a:srgbClr val="00CC00"/>
            </a:solidFill>
            <a:prstDash val="solid"/>
            <a:round/>
            <a:headEnd type="none" w="med" len="med"/>
            <a:tailEnd type="none" w="med" len="med"/>
          </a:ln>
        </p:spPr>
      </p:sp>
      <p:sp>
        <p:nvSpPr>
          <p:cNvPr id="58441" name="Line 74"/>
          <p:cNvSpPr/>
          <p:nvPr/>
        </p:nvSpPr>
        <p:spPr>
          <a:xfrm>
            <a:off x="5181600" y="6245225"/>
            <a:ext cx="1447800" cy="0"/>
          </a:xfrm>
          <a:prstGeom prst="line">
            <a:avLst/>
          </a:prstGeom>
          <a:ln w="19050" cap="flat" cmpd="sng">
            <a:solidFill>
              <a:srgbClr val="00CC00"/>
            </a:solidFill>
            <a:prstDash val="solid"/>
            <a:round/>
            <a:headEnd type="none" w="med" len="med"/>
            <a:tailEnd type="none" w="med" len="med"/>
          </a:ln>
        </p:spPr>
      </p:sp>
      <p:sp>
        <p:nvSpPr>
          <p:cNvPr id="58442" name="Line 75"/>
          <p:cNvSpPr/>
          <p:nvPr/>
        </p:nvSpPr>
        <p:spPr>
          <a:xfrm>
            <a:off x="6324600" y="5865813"/>
            <a:ext cx="304800" cy="1587"/>
          </a:xfrm>
          <a:prstGeom prst="line">
            <a:avLst/>
          </a:prstGeom>
          <a:ln w="19050" cap="flat" cmpd="sng">
            <a:solidFill>
              <a:srgbClr val="00CC00"/>
            </a:solidFill>
            <a:prstDash val="solid"/>
            <a:round/>
            <a:headEnd type="none" w="med" len="med"/>
            <a:tailEnd type="none" w="med" len="med"/>
          </a:ln>
        </p:spPr>
      </p:sp>
      <p:sp>
        <p:nvSpPr>
          <p:cNvPr id="58443" name="Line 76"/>
          <p:cNvSpPr/>
          <p:nvPr/>
        </p:nvSpPr>
        <p:spPr>
          <a:xfrm>
            <a:off x="5486400" y="2968625"/>
            <a:ext cx="838200" cy="685800"/>
          </a:xfrm>
          <a:prstGeom prst="line">
            <a:avLst/>
          </a:prstGeom>
          <a:ln w="19050" cap="flat" cmpd="sng">
            <a:solidFill>
              <a:srgbClr val="00CC00"/>
            </a:solidFill>
            <a:prstDash val="solid"/>
            <a:round/>
            <a:headEnd type="none" w="med" len="med"/>
            <a:tailEnd type="none" w="med" len="med"/>
          </a:ln>
        </p:spPr>
      </p:sp>
      <p:sp>
        <p:nvSpPr>
          <p:cNvPr id="58444" name="Line 77"/>
          <p:cNvSpPr/>
          <p:nvPr/>
        </p:nvSpPr>
        <p:spPr>
          <a:xfrm>
            <a:off x="5486400" y="3654425"/>
            <a:ext cx="838200" cy="1144588"/>
          </a:xfrm>
          <a:prstGeom prst="line">
            <a:avLst/>
          </a:prstGeom>
          <a:ln w="19050" cap="flat" cmpd="sng">
            <a:solidFill>
              <a:srgbClr val="00CC00"/>
            </a:solidFill>
            <a:prstDash val="solid"/>
            <a:round/>
            <a:headEnd type="none" w="med" len="med"/>
            <a:tailEnd type="none" w="med" len="med"/>
          </a:ln>
        </p:spPr>
      </p:sp>
      <p:sp>
        <p:nvSpPr>
          <p:cNvPr id="58445" name="Line 78"/>
          <p:cNvSpPr/>
          <p:nvPr/>
        </p:nvSpPr>
        <p:spPr>
          <a:xfrm>
            <a:off x="5486400" y="4035425"/>
            <a:ext cx="838200" cy="1831975"/>
          </a:xfrm>
          <a:prstGeom prst="line">
            <a:avLst/>
          </a:prstGeom>
          <a:ln w="19050" cap="flat" cmpd="sng">
            <a:solidFill>
              <a:srgbClr val="00CC00"/>
            </a:solidFill>
            <a:prstDash val="solid"/>
            <a:round/>
            <a:headEnd type="none" w="med" len="med"/>
            <a:tailEnd type="none" w="med" len="med"/>
          </a:ln>
        </p:spPr>
      </p:sp>
      <p:sp>
        <p:nvSpPr>
          <p:cNvPr id="58446" name="Line 79"/>
          <p:cNvSpPr/>
          <p:nvPr/>
        </p:nvSpPr>
        <p:spPr>
          <a:xfrm flipV="1">
            <a:off x="5486400" y="2967038"/>
            <a:ext cx="838200" cy="1830387"/>
          </a:xfrm>
          <a:prstGeom prst="line">
            <a:avLst/>
          </a:prstGeom>
          <a:ln w="19050" cap="flat" cmpd="sng">
            <a:solidFill>
              <a:srgbClr val="00CC00"/>
            </a:solidFill>
            <a:prstDash val="solid"/>
            <a:round/>
            <a:headEnd type="none" w="med" len="med"/>
            <a:tailEnd type="none" w="med" len="med"/>
          </a:ln>
        </p:spPr>
      </p:sp>
      <p:sp>
        <p:nvSpPr>
          <p:cNvPr id="58447" name="Line 80"/>
          <p:cNvSpPr/>
          <p:nvPr/>
        </p:nvSpPr>
        <p:spPr>
          <a:xfrm flipV="1">
            <a:off x="5486400" y="4033838"/>
            <a:ext cx="838200" cy="1144587"/>
          </a:xfrm>
          <a:prstGeom prst="line">
            <a:avLst/>
          </a:prstGeom>
          <a:ln w="19050" cap="flat" cmpd="sng">
            <a:solidFill>
              <a:srgbClr val="00CC00"/>
            </a:solidFill>
            <a:prstDash val="solid"/>
            <a:round/>
            <a:headEnd type="none" w="med" len="med"/>
            <a:tailEnd type="none" w="med" len="med"/>
          </a:ln>
        </p:spPr>
      </p:sp>
      <p:sp>
        <p:nvSpPr>
          <p:cNvPr id="58448" name="Line 81"/>
          <p:cNvSpPr/>
          <p:nvPr/>
        </p:nvSpPr>
        <p:spPr>
          <a:xfrm flipV="1">
            <a:off x="5486400" y="5178425"/>
            <a:ext cx="838200" cy="685800"/>
          </a:xfrm>
          <a:prstGeom prst="line">
            <a:avLst/>
          </a:prstGeom>
          <a:ln w="19050" cap="flat" cmpd="sng">
            <a:solidFill>
              <a:srgbClr val="00CC00"/>
            </a:solidFill>
            <a:prstDash val="solid"/>
            <a:round/>
            <a:headEnd type="none" w="med" len="med"/>
            <a:tailEnd type="none" w="med" len="med"/>
          </a:ln>
        </p:spPr>
      </p:sp>
      <p:sp>
        <p:nvSpPr>
          <p:cNvPr id="58449" name="Line 82"/>
          <p:cNvSpPr/>
          <p:nvPr/>
        </p:nvSpPr>
        <p:spPr>
          <a:xfrm>
            <a:off x="7162800" y="2963863"/>
            <a:ext cx="533400" cy="0"/>
          </a:xfrm>
          <a:prstGeom prst="line">
            <a:avLst/>
          </a:prstGeom>
          <a:ln w="19050" cap="flat" cmpd="sng">
            <a:solidFill>
              <a:srgbClr val="33CCFF"/>
            </a:solidFill>
            <a:prstDash val="solid"/>
            <a:round/>
            <a:headEnd type="none" w="med" len="med"/>
            <a:tailEnd type="none" w="med" len="med"/>
          </a:ln>
        </p:spPr>
      </p:sp>
      <p:sp>
        <p:nvSpPr>
          <p:cNvPr id="58450" name="Line 83"/>
          <p:cNvSpPr/>
          <p:nvPr/>
        </p:nvSpPr>
        <p:spPr>
          <a:xfrm>
            <a:off x="7162800" y="3651250"/>
            <a:ext cx="533400" cy="0"/>
          </a:xfrm>
          <a:prstGeom prst="line">
            <a:avLst/>
          </a:prstGeom>
          <a:ln w="19050" cap="flat" cmpd="sng">
            <a:solidFill>
              <a:srgbClr val="33CCFF"/>
            </a:solidFill>
            <a:prstDash val="solid"/>
            <a:round/>
            <a:headEnd type="none" w="med" len="med"/>
            <a:tailEnd type="none" w="med" len="med"/>
          </a:ln>
        </p:spPr>
      </p:sp>
      <p:sp>
        <p:nvSpPr>
          <p:cNvPr id="58451" name="Line 84"/>
          <p:cNvSpPr/>
          <p:nvPr/>
        </p:nvSpPr>
        <p:spPr>
          <a:xfrm>
            <a:off x="7162800" y="4030663"/>
            <a:ext cx="533400" cy="0"/>
          </a:xfrm>
          <a:prstGeom prst="line">
            <a:avLst/>
          </a:prstGeom>
          <a:ln w="19050" cap="flat" cmpd="sng">
            <a:solidFill>
              <a:srgbClr val="33CCFF"/>
            </a:solidFill>
            <a:prstDash val="solid"/>
            <a:round/>
            <a:headEnd type="none" w="med" len="med"/>
            <a:tailEnd type="none" w="med" len="med"/>
          </a:ln>
        </p:spPr>
      </p:sp>
      <p:sp>
        <p:nvSpPr>
          <p:cNvPr id="58452" name="Line 85"/>
          <p:cNvSpPr/>
          <p:nvPr/>
        </p:nvSpPr>
        <p:spPr>
          <a:xfrm>
            <a:off x="7162800" y="2587625"/>
            <a:ext cx="533400" cy="0"/>
          </a:xfrm>
          <a:prstGeom prst="line">
            <a:avLst/>
          </a:prstGeom>
          <a:ln w="19050" cap="flat" cmpd="sng">
            <a:solidFill>
              <a:srgbClr val="33CCFF"/>
            </a:solidFill>
            <a:prstDash val="solid"/>
            <a:round/>
            <a:headEnd type="none" w="med" len="med"/>
            <a:tailEnd type="none" w="med" len="med"/>
          </a:ln>
        </p:spPr>
      </p:sp>
      <p:sp>
        <p:nvSpPr>
          <p:cNvPr id="58453" name="Line 86"/>
          <p:cNvSpPr/>
          <p:nvPr/>
        </p:nvSpPr>
        <p:spPr>
          <a:xfrm>
            <a:off x="7162800" y="5178425"/>
            <a:ext cx="533400" cy="0"/>
          </a:xfrm>
          <a:prstGeom prst="line">
            <a:avLst/>
          </a:prstGeom>
          <a:ln w="19050" cap="flat" cmpd="sng">
            <a:solidFill>
              <a:srgbClr val="33CCFF"/>
            </a:solidFill>
            <a:prstDash val="solid"/>
            <a:round/>
            <a:headEnd type="none" w="med" len="med"/>
            <a:tailEnd type="none" w="med" len="med"/>
          </a:ln>
        </p:spPr>
      </p:sp>
      <p:sp>
        <p:nvSpPr>
          <p:cNvPr id="58454" name="Line 87"/>
          <p:cNvSpPr/>
          <p:nvPr/>
        </p:nvSpPr>
        <p:spPr>
          <a:xfrm>
            <a:off x="7162800" y="5865813"/>
            <a:ext cx="533400" cy="0"/>
          </a:xfrm>
          <a:prstGeom prst="line">
            <a:avLst/>
          </a:prstGeom>
          <a:ln w="19050" cap="flat" cmpd="sng">
            <a:solidFill>
              <a:srgbClr val="33CCFF"/>
            </a:solidFill>
            <a:prstDash val="solid"/>
            <a:round/>
            <a:headEnd type="none" w="med" len="med"/>
            <a:tailEnd type="none" w="med" len="med"/>
          </a:ln>
        </p:spPr>
      </p:sp>
      <p:sp>
        <p:nvSpPr>
          <p:cNvPr id="58455" name="Line 88"/>
          <p:cNvSpPr/>
          <p:nvPr/>
        </p:nvSpPr>
        <p:spPr>
          <a:xfrm>
            <a:off x="7162800" y="6245225"/>
            <a:ext cx="533400" cy="0"/>
          </a:xfrm>
          <a:prstGeom prst="line">
            <a:avLst/>
          </a:prstGeom>
          <a:ln w="19050" cap="flat" cmpd="sng">
            <a:solidFill>
              <a:srgbClr val="33CCFF"/>
            </a:solidFill>
            <a:prstDash val="solid"/>
            <a:round/>
            <a:headEnd type="none" w="med" len="med"/>
            <a:tailEnd type="none" w="med" len="med"/>
          </a:ln>
        </p:spPr>
      </p:sp>
      <p:sp>
        <p:nvSpPr>
          <p:cNvPr id="58456" name="Line 89"/>
          <p:cNvSpPr/>
          <p:nvPr/>
        </p:nvSpPr>
        <p:spPr>
          <a:xfrm>
            <a:off x="7162800" y="4802188"/>
            <a:ext cx="533400" cy="0"/>
          </a:xfrm>
          <a:prstGeom prst="line">
            <a:avLst/>
          </a:prstGeom>
          <a:ln w="19050" cap="flat" cmpd="sng">
            <a:solidFill>
              <a:srgbClr val="33CCFF"/>
            </a:solidFill>
            <a:prstDash val="solid"/>
            <a:round/>
            <a:headEnd type="none" w="med" len="med"/>
            <a:tailEnd type="none" w="med" len="med"/>
          </a:ln>
        </p:spPr>
      </p:sp>
      <p:sp>
        <p:nvSpPr>
          <p:cNvPr id="58457" name="Rectangle 90"/>
          <p:cNvSpPr/>
          <p:nvPr/>
        </p:nvSpPr>
        <p:spPr>
          <a:xfrm>
            <a:off x="7696200" y="2435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58" name="Rectangle 91"/>
          <p:cNvSpPr/>
          <p:nvPr/>
        </p:nvSpPr>
        <p:spPr>
          <a:xfrm>
            <a:off x="7696200" y="2816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59" name="Rectangle 92"/>
          <p:cNvSpPr/>
          <p:nvPr/>
        </p:nvSpPr>
        <p:spPr>
          <a:xfrm>
            <a:off x="7696200" y="3502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0" name="Rectangle 93"/>
          <p:cNvSpPr/>
          <p:nvPr/>
        </p:nvSpPr>
        <p:spPr>
          <a:xfrm>
            <a:off x="7696200" y="3883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1" name="Rectangle 94"/>
          <p:cNvSpPr/>
          <p:nvPr/>
        </p:nvSpPr>
        <p:spPr>
          <a:xfrm>
            <a:off x="7696200" y="4645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2" name="Rectangle 95"/>
          <p:cNvSpPr/>
          <p:nvPr/>
        </p:nvSpPr>
        <p:spPr>
          <a:xfrm>
            <a:off x="7696200" y="5026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3" name="Rectangle 96"/>
          <p:cNvSpPr/>
          <p:nvPr/>
        </p:nvSpPr>
        <p:spPr>
          <a:xfrm>
            <a:off x="7696200" y="5713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4" name="Rectangle 97"/>
          <p:cNvSpPr/>
          <p:nvPr/>
        </p:nvSpPr>
        <p:spPr>
          <a:xfrm>
            <a:off x="7696200" y="6094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8465" name="Rectangle 98"/>
          <p:cNvSpPr/>
          <p:nvPr/>
        </p:nvSpPr>
        <p:spPr>
          <a:xfrm>
            <a:off x="25146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8466" name="Rectangle 99"/>
          <p:cNvSpPr/>
          <p:nvPr/>
        </p:nvSpPr>
        <p:spPr>
          <a:xfrm>
            <a:off x="44958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8467" name="Rectangle 100"/>
          <p:cNvSpPr/>
          <p:nvPr/>
        </p:nvSpPr>
        <p:spPr>
          <a:xfrm>
            <a:off x="64770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2</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8468" name="Rectangle 101"/>
          <p:cNvSpPr/>
          <p:nvPr/>
        </p:nvSpPr>
        <p:spPr>
          <a:xfrm>
            <a:off x="152400" y="454025"/>
            <a:ext cx="8991600" cy="1219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无阻塞的实现置换</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B050"/>
                </a:solidFill>
                <a:latin typeface="Times New Roman" panose="02020603050405020304" pitchFamily="18" charset="0"/>
                <a:ea typeface="楷体_GB2312" pitchFamily="49" charset="-122"/>
              </a:rPr>
              <a:t>π</a:t>
            </a:r>
            <a:r>
              <a:rPr lang="en-US" altLang="zh-CN" sz="3200" baseline="-25000" dirty="0">
                <a:solidFill>
                  <a:srgbClr val="00B050"/>
                </a:solidFill>
                <a:latin typeface="Times New Roman" panose="02020603050405020304" pitchFamily="18" charset="0"/>
                <a:ea typeface="楷体_GB2312" pitchFamily="49" charset="-122"/>
              </a:rPr>
              <a:t>1</a:t>
            </a:r>
            <a:r>
              <a:rPr lang="en-US" altLang="zh-CN" sz="3200" dirty="0">
                <a:solidFill>
                  <a:srgbClr val="00B050"/>
                </a:solidFill>
                <a:latin typeface="Times New Roman" panose="02020603050405020304" pitchFamily="18" charset="0"/>
                <a:ea typeface="楷体_GB2312" pitchFamily="49" charset="-122"/>
              </a:rPr>
              <a:t>=</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0  7  6  4  2</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1  3</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5</a:t>
            </a:r>
            <a:r>
              <a:rPr lang="zh-CN" altLang="en-US" sz="3200" dirty="0">
                <a:solidFill>
                  <a:srgbClr val="00B050"/>
                </a:solidFill>
                <a:latin typeface="Times New Roman" panose="02020603050405020304" pitchFamily="18" charset="0"/>
                <a:ea typeface="楷体_GB2312" pitchFamily="49" charset="-122"/>
              </a:rPr>
              <a:t>）</a:t>
            </a:r>
          </a:p>
        </p:txBody>
      </p:sp>
      <p:sp>
        <p:nvSpPr>
          <p:cNvPr id="58469" name="Line 102"/>
          <p:cNvSpPr/>
          <p:nvPr/>
        </p:nvSpPr>
        <p:spPr>
          <a:xfrm>
            <a:off x="2667000" y="2590800"/>
            <a:ext cx="533400" cy="373063"/>
          </a:xfrm>
          <a:prstGeom prst="line">
            <a:avLst/>
          </a:prstGeom>
          <a:ln w="19050" cap="flat" cmpd="sng">
            <a:solidFill>
              <a:schemeClr val="accent1"/>
            </a:solidFill>
            <a:prstDash val="dash"/>
            <a:round/>
            <a:headEnd type="none" w="med" len="med"/>
            <a:tailEnd type="none" w="med" len="med"/>
          </a:ln>
        </p:spPr>
      </p:sp>
      <p:sp>
        <p:nvSpPr>
          <p:cNvPr id="58470" name="Line 103"/>
          <p:cNvSpPr/>
          <p:nvPr/>
        </p:nvSpPr>
        <p:spPr>
          <a:xfrm flipV="1">
            <a:off x="2667000" y="2587625"/>
            <a:ext cx="533400" cy="384175"/>
          </a:xfrm>
          <a:prstGeom prst="line">
            <a:avLst/>
          </a:prstGeom>
          <a:ln w="19050" cap="flat" cmpd="sng">
            <a:solidFill>
              <a:schemeClr val="accent1"/>
            </a:solidFill>
            <a:prstDash val="dash"/>
            <a:round/>
            <a:headEnd type="none" w="med" len="med"/>
            <a:tailEnd type="none" w="med" len="med"/>
          </a:ln>
        </p:spPr>
      </p:sp>
      <p:sp>
        <p:nvSpPr>
          <p:cNvPr id="58471" name="Line 104"/>
          <p:cNvSpPr/>
          <p:nvPr/>
        </p:nvSpPr>
        <p:spPr>
          <a:xfrm>
            <a:off x="2667000" y="3668713"/>
            <a:ext cx="533400" cy="0"/>
          </a:xfrm>
          <a:prstGeom prst="line">
            <a:avLst/>
          </a:prstGeom>
          <a:ln w="19050" cap="flat" cmpd="sng">
            <a:solidFill>
              <a:schemeClr val="accent1"/>
            </a:solidFill>
            <a:prstDash val="dash"/>
            <a:round/>
            <a:headEnd type="none" w="med" len="med"/>
            <a:tailEnd type="none" w="med" len="med"/>
          </a:ln>
        </p:spPr>
      </p:sp>
      <p:sp>
        <p:nvSpPr>
          <p:cNvPr id="58472" name="Line 105"/>
          <p:cNvSpPr/>
          <p:nvPr/>
        </p:nvSpPr>
        <p:spPr>
          <a:xfrm>
            <a:off x="2667000" y="4041775"/>
            <a:ext cx="533400" cy="0"/>
          </a:xfrm>
          <a:prstGeom prst="line">
            <a:avLst/>
          </a:prstGeom>
          <a:ln w="19050" cap="flat" cmpd="sng">
            <a:solidFill>
              <a:schemeClr val="accent1"/>
            </a:solidFill>
            <a:prstDash val="dash"/>
            <a:round/>
            <a:headEnd type="none" w="med" len="med"/>
            <a:tailEnd type="none" w="med" len="med"/>
          </a:ln>
        </p:spPr>
      </p:sp>
      <p:sp>
        <p:nvSpPr>
          <p:cNvPr id="58473" name="Line 106"/>
          <p:cNvSpPr/>
          <p:nvPr/>
        </p:nvSpPr>
        <p:spPr>
          <a:xfrm>
            <a:off x="2667000" y="4808538"/>
            <a:ext cx="533400" cy="0"/>
          </a:xfrm>
          <a:prstGeom prst="line">
            <a:avLst/>
          </a:prstGeom>
          <a:ln w="19050" cap="flat" cmpd="sng">
            <a:solidFill>
              <a:schemeClr val="accent1"/>
            </a:solidFill>
            <a:prstDash val="dash"/>
            <a:round/>
            <a:headEnd type="none" w="med" len="med"/>
            <a:tailEnd type="none" w="med" len="med"/>
          </a:ln>
        </p:spPr>
      </p:sp>
      <p:sp>
        <p:nvSpPr>
          <p:cNvPr id="58474" name="Line 107"/>
          <p:cNvSpPr/>
          <p:nvPr/>
        </p:nvSpPr>
        <p:spPr>
          <a:xfrm>
            <a:off x="2667000" y="5181600"/>
            <a:ext cx="533400" cy="0"/>
          </a:xfrm>
          <a:prstGeom prst="line">
            <a:avLst/>
          </a:prstGeom>
          <a:ln w="19050" cap="flat" cmpd="sng">
            <a:solidFill>
              <a:schemeClr val="accent1"/>
            </a:solidFill>
            <a:prstDash val="dash"/>
            <a:round/>
            <a:headEnd type="none" w="med" len="med"/>
            <a:tailEnd type="none" w="med" len="med"/>
          </a:ln>
        </p:spPr>
      </p:sp>
      <p:sp>
        <p:nvSpPr>
          <p:cNvPr id="58475" name="Line 108"/>
          <p:cNvSpPr/>
          <p:nvPr/>
        </p:nvSpPr>
        <p:spPr>
          <a:xfrm>
            <a:off x="2667000" y="5875338"/>
            <a:ext cx="533400" cy="0"/>
          </a:xfrm>
          <a:prstGeom prst="line">
            <a:avLst/>
          </a:prstGeom>
          <a:ln w="19050" cap="flat" cmpd="sng">
            <a:solidFill>
              <a:schemeClr val="accent1"/>
            </a:solidFill>
            <a:prstDash val="dash"/>
            <a:round/>
            <a:headEnd type="none" w="med" len="med"/>
            <a:tailEnd type="none" w="med" len="med"/>
          </a:ln>
        </p:spPr>
      </p:sp>
      <p:sp>
        <p:nvSpPr>
          <p:cNvPr id="58476" name="Line 109"/>
          <p:cNvSpPr/>
          <p:nvPr/>
        </p:nvSpPr>
        <p:spPr>
          <a:xfrm>
            <a:off x="2667000" y="6248400"/>
            <a:ext cx="533400" cy="0"/>
          </a:xfrm>
          <a:prstGeom prst="line">
            <a:avLst/>
          </a:prstGeom>
          <a:ln w="19050" cap="flat" cmpd="sng">
            <a:solidFill>
              <a:schemeClr val="accent1"/>
            </a:solidFill>
            <a:prstDash val="dash"/>
            <a:round/>
            <a:headEnd type="none" w="med" len="med"/>
            <a:tailEnd type="none" w="med" len="med"/>
          </a:ln>
        </p:spPr>
      </p:sp>
      <p:sp>
        <p:nvSpPr>
          <p:cNvPr id="58477" name="Line 110"/>
          <p:cNvSpPr/>
          <p:nvPr/>
        </p:nvSpPr>
        <p:spPr>
          <a:xfrm>
            <a:off x="4648200" y="2593975"/>
            <a:ext cx="533400" cy="373063"/>
          </a:xfrm>
          <a:prstGeom prst="line">
            <a:avLst/>
          </a:prstGeom>
          <a:ln w="19050" cap="flat" cmpd="sng">
            <a:solidFill>
              <a:schemeClr val="accent1"/>
            </a:solidFill>
            <a:prstDash val="dash"/>
            <a:round/>
            <a:headEnd type="none" w="med" len="med"/>
            <a:tailEnd type="none" w="med" len="med"/>
          </a:ln>
        </p:spPr>
      </p:sp>
      <p:sp>
        <p:nvSpPr>
          <p:cNvPr id="58478" name="Line 111"/>
          <p:cNvSpPr/>
          <p:nvPr/>
        </p:nvSpPr>
        <p:spPr>
          <a:xfrm flipV="1">
            <a:off x="4648200" y="2590800"/>
            <a:ext cx="533400" cy="384175"/>
          </a:xfrm>
          <a:prstGeom prst="line">
            <a:avLst/>
          </a:prstGeom>
          <a:ln w="19050" cap="flat" cmpd="sng">
            <a:solidFill>
              <a:schemeClr val="accent1"/>
            </a:solidFill>
            <a:prstDash val="dash"/>
            <a:round/>
            <a:headEnd type="none" w="med" len="med"/>
            <a:tailEnd type="none" w="med" len="med"/>
          </a:ln>
        </p:spPr>
      </p:sp>
      <p:sp>
        <p:nvSpPr>
          <p:cNvPr id="58479" name="Line 112"/>
          <p:cNvSpPr/>
          <p:nvPr/>
        </p:nvSpPr>
        <p:spPr>
          <a:xfrm>
            <a:off x="4648200" y="3660775"/>
            <a:ext cx="533400" cy="373063"/>
          </a:xfrm>
          <a:prstGeom prst="line">
            <a:avLst/>
          </a:prstGeom>
          <a:ln w="19050" cap="flat" cmpd="sng">
            <a:solidFill>
              <a:schemeClr val="accent1"/>
            </a:solidFill>
            <a:prstDash val="dash"/>
            <a:round/>
            <a:headEnd type="none" w="med" len="med"/>
            <a:tailEnd type="none" w="med" len="med"/>
          </a:ln>
        </p:spPr>
      </p:sp>
      <p:sp>
        <p:nvSpPr>
          <p:cNvPr id="58480" name="Line 113"/>
          <p:cNvSpPr/>
          <p:nvPr/>
        </p:nvSpPr>
        <p:spPr>
          <a:xfrm flipV="1">
            <a:off x="4648200" y="3657600"/>
            <a:ext cx="533400" cy="384175"/>
          </a:xfrm>
          <a:prstGeom prst="line">
            <a:avLst/>
          </a:prstGeom>
          <a:ln w="19050" cap="flat" cmpd="sng">
            <a:solidFill>
              <a:schemeClr val="accent1"/>
            </a:solidFill>
            <a:prstDash val="dash"/>
            <a:round/>
            <a:headEnd type="none" w="med" len="med"/>
            <a:tailEnd type="none" w="med" len="med"/>
          </a:ln>
        </p:spPr>
      </p:sp>
      <p:sp>
        <p:nvSpPr>
          <p:cNvPr id="58481" name="Line 114"/>
          <p:cNvSpPr/>
          <p:nvPr/>
        </p:nvSpPr>
        <p:spPr>
          <a:xfrm>
            <a:off x="4648200" y="4800600"/>
            <a:ext cx="533400" cy="373063"/>
          </a:xfrm>
          <a:prstGeom prst="line">
            <a:avLst/>
          </a:prstGeom>
          <a:ln w="19050" cap="flat" cmpd="sng">
            <a:solidFill>
              <a:schemeClr val="accent1"/>
            </a:solidFill>
            <a:prstDash val="dash"/>
            <a:round/>
            <a:headEnd type="none" w="med" len="med"/>
            <a:tailEnd type="none" w="med" len="med"/>
          </a:ln>
        </p:spPr>
      </p:sp>
      <p:sp>
        <p:nvSpPr>
          <p:cNvPr id="58482" name="Line 115"/>
          <p:cNvSpPr/>
          <p:nvPr/>
        </p:nvSpPr>
        <p:spPr>
          <a:xfrm flipV="1">
            <a:off x="4648200" y="4797425"/>
            <a:ext cx="533400" cy="384175"/>
          </a:xfrm>
          <a:prstGeom prst="line">
            <a:avLst/>
          </a:prstGeom>
          <a:ln w="19050" cap="flat" cmpd="sng">
            <a:solidFill>
              <a:schemeClr val="accent1"/>
            </a:solidFill>
            <a:prstDash val="dash"/>
            <a:round/>
            <a:headEnd type="none" w="med" len="med"/>
            <a:tailEnd type="none" w="med" len="med"/>
          </a:ln>
        </p:spPr>
      </p:sp>
      <p:sp>
        <p:nvSpPr>
          <p:cNvPr id="58483" name="Line 120"/>
          <p:cNvSpPr/>
          <p:nvPr/>
        </p:nvSpPr>
        <p:spPr>
          <a:xfrm>
            <a:off x="4648200" y="5867400"/>
            <a:ext cx="533400" cy="0"/>
          </a:xfrm>
          <a:prstGeom prst="line">
            <a:avLst/>
          </a:prstGeom>
          <a:ln w="19050" cap="flat" cmpd="sng">
            <a:solidFill>
              <a:schemeClr val="accent1"/>
            </a:solidFill>
            <a:prstDash val="dash"/>
            <a:round/>
            <a:headEnd type="none" w="med" len="med"/>
            <a:tailEnd type="none" w="med" len="med"/>
          </a:ln>
        </p:spPr>
      </p:sp>
      <p:sp>
        <p:nvSpPr>
          <p:cNvPr id="58484" name="Line 121"/>
          <p:cNvSpPr/>
          <p:nvPr/>
        </p:nvSpPr>
        <p:spPr>
          <a:xfrm>
            <a:off x="4648200" y="6240463"/>
            <a:ext cx="533400" cy="0"/>
          </a:xfrm>
          <a:prstGeom prst="line">
            <a:avLst/>
          </a:prstGeom>
          <a:ln w="19050" cap="flat" cmpd="sng">
            <a:solidFill>
              <a:schemeClr val="accent1"/>
            </a:solidFill>
            <a:prstDash val="dash"/>
            <a:round/>
            <a:headEnd type="none" w="med" len="med"/>
            <a:tailEnd type="none" w="med" len="med"/>
          </a:ln>
        </p:spPr>
      </p:sp>
      <p:sp>
        <p:nvSpPr>
          <p:cNvPr id="58485" name="Line 122"/>
          <p:cNvSpPr/>
          <p:nvPr/>
        </p:nvSpPr>
        <p:spPr>
          <a:xfrm>
            <a:off x="6629400" y="2601913"/>
            <a:ext cx="533400" cy="0"/>
          </a:xfrm>
          <a:prstGeom prst="line">
            <a:avLst/>
          </a:prstGeom>
          <a:ln w="19050" cap="flat" cmpd="sng">
            <a:solidFill>
              <a:schemeClr val="accent1"/>
            </a:solidFill>
            <a:prstDash val="dash"/>
            <a:round/>
            <a:headEnd type="none" w="med" len="med"/>
            <a:tailEnd type="none" w="med" len="med"/>
          </a:ln>
        </p:spPr>
      </p:sp>
      <p:sp>
        <p:nvSpPr>
          <p:cNvPr id="58486" name="Line 123"/>
          <p:cNvSpPr/>
          <p:nvPr/>
        </p:nvSpPr>
        <p:spPr>
          <a:xfrm>
            <a:off x="6629400" y="2974975"/>
            <a:ext cx="533400" cy="0"/>
          </a:xfrm>
          <a:prstGeom prst="line">
            <a:avLst/>
          </a:prstGeom>
          <a:ln w="19050" cap="flat" cmpd="sng">
            <a:solidFill>
              <a:schemeClr val="accent1"/>
            </a:solidFill>
            <a:prstDash val="dash"/>
            <a:round/>
            <a:headEnd type="none" w="med" len="med"/>
            <a:tailEnd type="none" w="med" len="med"/>
          </a:ln>
        </p:spPr>
      </p:sp>
      <p:sp>
        <p:nvSpPr>
          <p:cNvPr id="58487" name="Line 124"/>
          <p:cNvSpPr/>
          <p:nvPr/>
        </p:nvSpPr>
        <p:spPr>
          <a:xfrm>
            <a:off x="6629400" y="3657600"/>
            <a:ext cx="533400" cy="0"/>
          </a:xfrm>
          <a:prstGeom prst="line">
            <a:avLst/>
          </a:prstGeom>
          <a:ln w="19050" cap="flat" cmpd="sng">
            <a:solidFill>
              <a:schemeClr val="accent1"/>
            </a:solidFill>
            <a:prstDash val="dash"/>
            <a:round/>
            <a:headEnd type="none" w="med" len="med"/>
            <a:tailEnd type="none" w="med" len="med"/>
          </a:ln>
        </p:spPr>
      </p:sp>
      <p:sp>
        <p:nvSpPr>
          <p:cNvPr id="58488" name="Line 125"/>
          <p:cNvSpPr/>
          <p:nvPr/>
        </p:nvSpPr>
        <p:spPr>
          <a:xfrm>
            <a:off x="6629400" y="4038600"/>
            <a:ext cx="533400" cy="0"/>
          </a:xfrm>
          <a:prstGeom prst="line">
            <a:avLst/>
          </a:prstGeom>
          <a:ln w="19050" cap="flat" cmpd="sng">
            <a:solidFill>
              <a:schemeClr val="accent1"/>
            </a:solidFill>
            <a:prstDash val="dash"/>
            <a:round/>
            <a:headEnd type="none" w="med" len="med"/>
            <a:tailEnd type="none" w="med" len="med"/>
          </a:ln>
        </p:spPr>
      </p:sp>
      <p:sp>
        <p:nvSpPr>
          <p:cNvPr id="58489" name="Line 126"/>
          <p:cNvSpPr/>
          <p:nvPr/>
        </p:nvSpPr>
        <p:spPr>
          <a:xfrm>
            <a:off x="6629400" y="4808538"/>
            <a:ext cx="533400" cy="0"/>
          </a:xfrm>
          <a:prstGeom prst="line">
            <a:avLst/>
          </a:prstGeom>
          <a:ln w="19050" cap="flat" cmpd="sng">
            <a:solidFill>
              <a:schemeClr val="accent1"/>
            </a:solidFill>
            <a:prstDash val="dash"/>
            <a:round/>
            <a:headEnd type="none" w="med" len="med"/>
            <a:tailEnd type="none" w="med" len="med"/>
          </a:ln>
        </p:spPr>
      </p:sp>
      <p:sp>
        <p:nvSpPr>
          <p:cNvPr id="58490" name="Line 127"/>
          <p:cNvSpPr/>
          <p:nvPr/>
        </p:nvSpPr>
        <p:spPr>
          <a:xfrm>
            <a:off x="6629400" y="5181600"/>
            <a:ext cx="533400" cy="0"/>
          </a:xfrm>
          <a:prstGeom prst="line">
            <a:avLst/>
          </a:prstGeom>
          <a:ln w="19050" cap="flat" cmpd="sng">
            <a:solidFill>
              <a:schemeClr val="accent1"/>
            </a:solidFill>
            <a:prstDash val="dash"/>
            <a:round/>
            <a:headEnd type="none" w="med" len="med"/>
            <a:tailEnd type="none" w="med" len="med"/>
          </a:ln>
        </p:spPr>
      </p:sp>
      <p:sp>
        <p:nvSpPr>
          <p:cNvPr id="58491" name="Line 128"/>
          <p:cNvSpPr/>
          <p:nvPr/>
        </p:nvSpPr>
        <p:spPr>
          <a:xfrm>
            <a:off x="6629400" y="5867400"/>
            <a:ext cx="533400" cy="373063"/>
          </a:xfrm>
          <a:prstGeom prst="line">
            <a:avLst/>
          </a:prstGeom>
          <a:ln w="19050" cap="flat" cmpd="sng">
            <a:solidFill>
              <a:schemeClr val="accent1"/>
            </a:solidFill>
            <a:prstDash val="dash"/>
            <a:round/>
            <a:headEnd type="none" w="med" len="med"/>
            <a:tailEnd type="none" w="med" len="med"/>
          </a:ln>
        </p:spPr>
      </p:sp>
      <p:sp>
        <p:nvSpPr>
          <p:cNvPr id="58492" name="Line 129"/>
          <p:cNvSpPr/>
          <p:nvPr/>
        </p:nvSpPr>
        <p:spPr>
          <a:xfrm flipV="1">
            <a:off x="6629400" y="5864225"/>
            <a:ext cx="533400" cy="384175"/>
          </a:xfrm>
          <a:prstGeom prst="line">
            <a:avLst/>
          </a:prstGeom>
          <a:ln w="19050" cap="flat" cmpd="sng">
            <a:solidFill>
              <a:schemeClr val="accent1"/>
            </a:solidFill>
            <a:prstDash val="dash"/>
            <a:round/>
            <a:headEnd type="none" w="med" len="med"/>
            <a:tailEnd type="none" w="med" len="med"/>
          </a:ln>
        </p:spPr>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p:nvPr/>
        </p:nvSpPr>
        <p:spPr>
          <a:xfrm>
            <a:off x="26670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4" name="Rectangle 3"/>
          <p:cNvSpPr/>
          <p:nvPr/>
        </p:nvSpPr>
        <p:spPr>
          <a:xfrm>
            <a:off x="2667000" y="3581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5" name="Rectangle 4"/>
          <p:cNvSpPr/>
          <p:nvPr/>
        </p:nvSpPr>
        <p:spPr>
          <a:xfrm>
            <a:off x="26670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6" name="Rectangle 5"/>
          <p:cNvSpPr/>
          <p:nvPr/>
        </p:nvSpPr>
        <p:spPr>
          <a:xfrm>
            <a:off x="26670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7" name="Rectangle 6"/>
          <p:cNvSpPr/>
          <p:nvPr/>
        </p:nvSpPr>
        <p:spPr>
          <a:xfrm>
            <a:off x="46482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8" name="Rectangle 7"/>
          <p:cNvSpPr/>
          <p:nvPr/>
        </p:nvSpPr>
        <p:spPr>
          <a:xfrm>
            <a:off x="46482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399" name="Rectangle 8"/>
          <p:cNvSpPr/>
          <p:nvPr/>
        </p:nvSpPr>
        <p:spPr>
          <a:xfrm>
            <a:off x="46482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0" name="Rectangle 9"/>
          <p:cNvSpPr/>
          <p:nvPr/>
        </p:nvSpPr>
        <p:spPr>
          <a:xfrm>
            <a:off x="46482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1" name="Rectangle 10"/>
          <p:cNvSpPr/>
          <p:nvPr/>
        </p:nvSpPr>
        <p:spPr>
          <a:xfrm>
            <a:off x="66294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2" name="Rectangle 11"/>
          <p:cNvSpPr/>
          <p:nvPr/>
        </p:nvSpPr>
        <p:spPr>
          <a:xfrm>
            <a:off x="66294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3" name="Rectangle 12"/>
          <p:cNvSpPr/>
          <p:nvPr/>
        </p:nvSpPr>
        <p:spPr>
          <a:xfrm>
            <a:off x="66294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4" name="Rectangle 13"/>
          <p:cNvSpPr/>
          <p:nvPr/>
        </p:nvSpPr>
        <p:spPr>
          <a:xfrm>
            <a:off x="66294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59405" name="Rectangle 14"/>
          <p:cNvSpPr/>
          <p:nvPr/>
        </p:nvSpPr>
        <p:spPr>
          <a:xfrm>
            <a:off x="914400" y="2433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06" name="Line 15"/>
          <p:cNvSpPr/>
          <p:nvPr/>
        </p:nvSpPr>
        <p:spPr>
          <a:xfrm>
            <a:off x="1219200" y="2587625"/>
            <a:ext cx="1447800" cy="1588"/>
          </a:xfrm>
          <a:prstGeom prst="line">
            <a:avLst/>
          </a:prstGeom>
          <a:ln w="19050" cap="flat" cmpd="sng">
            <a:solidFill>
              <a:srgbClr val="00CC00"/>
            </a:solidFill>
            <a:prstDash val="solid"/>
            <a:round/>
            <a:headEnd type="none" w="med" len="med"/>
            <a:tailEnd type="none" w="med" len="med"/>
          </a:ln>
        </p:spPr>
      </p:sp>
      <p:sp>
        <p:nvSpPr>
          <p:cNvPr id="59407" name="Line 16"/>
          <p:cNvSpPr/>
          <p:nvPr/>
        </p:nvSpPr>
        <p:spPr>
          <a:xfrm>
            <a:off x="1219200" y="2967038"/>
            <a:ext cx="304800" cy="0"/>
          </a:xfrm>
          <a:prstGeom prst="line">
            <a:avLst/>
          </a:prstGeom>
          <a:ln w="19050" cap="flat" cmpd="sng">
            <a:solidFill>
              <a:srgbClr val="00CC00"/>
            </a:solidFill>
            <a:prstDash val="solid"/>
            <a:round/>
            <a:headEnd type="none" w="med" len="med"/>
            <a:tailEnd type="none" w="med" len="med"/>
          </a:ln>
        </p:spPr>
      </p:sp>
      <p:sp>
        <p:nvSpPr>
          <p:cNvPr id="59408" name="Rectangle 17"/>
          <p:cNvSpPr/>
          <p:nvPr/>
        </p:nvSpPr>
        <p:spPr>
          <a:xfrm>
            <a:off x="914400" y="2814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09" name="Line 18"/>
          <p:cNvSpPr/>
          <p:nvPr/>
        </p:nvSpPr>
        <p:spPr>
          <a:xfrm>
            <a:off x="2362200" y="2967038"/>
            <a:ext cx="304800" cy="0"/>
          </a:xfrm>
          <a:prstGeom prst="line">
            <a:avLst/>
          </a:prstGeom>
          <a:ln w="19050" cap="flat" cmpd="sng">
            <a:solidFill>
              <a:srgbClr val="00CC00"/>
            </a:solidFill>
            <a:prstDash val="solid"/>
            <a:round/>
            <a:headEnd type="none" w="med" len="med"/>
            <a:tailEnd type="none" w="med" len="med"/>
          </a:ln>
        </p:spPr>
      </p:sp>
      <p:sp>
        <p:nvSpPr>
          <p:cNvPr id="59410" name="Rectangle 19"/>
          <p:cNvSpPr/>
          <p:nvPr/>
        </p:nvSpPr>
        <p:spPr>
          <a:xfrm>
            <a:off x="914400" y="3500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11" name="Line 20"/>
          <p:cNvSpPr/>
          <p:nvPr/>
        </p:nvSpPr>
        <p:spPr>
          <a:xfrm>
            <a:off x="1219200" y="3654425"/>
            <a:ext cx="304800" cy="1588"/>
          </a:xfrm>
          <a:prstGeom prst="line">
            <a:avLst/>
          </a:prstGeom>
          <a:ln w="19050" cap="flat" cmpd="sng">
            <a:solidFill>
              <a:srgbClr val="00CC00"/>
            </a:solidFill>
            <a:prstDash val="solid"/>
            <a:round/>
            <a:headEnd type="none" w="med" len="med"/>
            <a:tailEnd type="none" w="med" len="med"/>
          </a:ln>
        </p:spPr>
      </p:sp>
      <p:sp>
        <p:nvSpPr>
          <p:cNvPr id="59412" name="Line 21"/>
          <p:cNvSpPr/>
          <p:nvPr/>
        </p:nvSpPr>
        <p:spPr>
          <a:xfrm>
            <a:off x="1219200" y="4033838"/>
            <a:ext cx="304800" cy="0"/>
          </a:xfrm>
          <a:prstGeom prst="line">
            <a:avLst/>
          </a:prstGeom>
          <a:ln w="19050" cap="flat" cmpd="sng">
            <a:solidFill>
              <a:srgbClr val="00CC00"/>
            </a:solidFill>
            <a:prstDash val="solid"/>
            <a:round/>
            <a:headEnd type="none" w="med" len="med"/>
            <a:tailEnd type="none" w="med" len="med"/>
          </a:ln>
        </p:spPr>
      </p:sp>
      <p:sp>
        <p:nvSpPr>
          <p:cNvPr id="59413" name="Rectangle 22"/>
          <p:cNvSpPr/>
          <p:nvPr/>
        </p:nvSpPr>
        <p:spPr>
          <a:xfrm>
            <a:off x="914400" y="3881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14" name="Line 23"/>
          <p:cNvSpPr/>
          <p:nvPr/>
        </p:nvSpPr>
        <p:spPr>
          <a:xfrm>
            <a:off x="2362200" y="3654425"/>
            <a:ext cx="304800" cy="1588"/>
          </a:xfrm>
          <a:prstGeom prst="line">
            <a:avLst/>
          </a:prstGeom>
          <a:ln w="19050" cap="flat" cmpd="sng">
            <a:solidFill>
              <a:srgbClr val="00CC00"/>
            </a:solidFill>
            <a:prstDash val="solid"/>
            <a:round/>
            <a:headEnd type="none" w="med" len="med"/>
            <a:tailEnd type="none" w="med" len="med"/>
          </a:ln>
        </p:spPr>
      </p:sp>
      <p:sp>
        <p:nvSpPr>
          <p:cNvPr id="59415" name="Line 24"/>
          <p:cNvSpPr/>
          <p:nvPr/>
        </p:nvSpPr>
        <p:spPr>
          <a:xfrm>
            <a:off x="2362200" y="4033838"/>
            <a:ext cx="304800" cy="0"/>
          </a:xfrm>
          <a:prstGeom prst="line">
            <a:avLst/>
          </a:prstGeom>
          <a:ln w="19050" cap="flat" cmpd="sng">
            <a:solidFill>
              <a:srgbClr val="00CC00"/>
            </a:solidFill>
            <a:prstDash val="solid"/>
            <a:round/>
            <a:headEnd type="none" w="med" len="med"/>
            <a:tailEnd type="none" w="med" len="med"/>
          </a:ln>
        </p:spPr>
      </p:sp>
      <p:sp>
        <p:nvSpPr>
          <p:cNvPr id="59416" name="Rectangle 25"/>
          <p:cNvSpPr/>
          <p:nvPr/>
        </p:nvSpPr>
        <p:spPr>
          <a:xfrm>
            <a:off x="914400" y="4643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17" name="Line 26"/>
          <p:cNvSpPr/>
          <p:nvPr/>
        </p:nvSpPr>
        <p:spPr>
          <a:xfrm>
            <a:off x="1219200" y="4797425"/>
            <a:ext cx="304800" cy="1588"/>
          </a:xfrm>
          <a:prstGeom prst="line">
            <a:avLst/>
          </a:prstGeom>
          <a:ln w="19050" cap="flat" cmpd="sng">
            <a:solidFill>
              <a:srgbClr val="00CC00"/>
            </a:solidFill>
            <a:prstDash val="solid"/>
            <a:round/>
            <a:headEnd type="none" w="med" len="med"/>
            <a:tailEnd type="none" w="med" len="med"/>
          </a:ln>
        </p:spPr>
      </p:sp>
      <p:sp>
        <p:nvSpPr>
          <p:cNvPr id="59418" name="Line 27"/>
          <p:cNvSpPr/>
          <p:nvPr/>
        </p:nvSpPr>
        <p:spPr>
          <a:xfrm>
            <a:off x="1219200" y="5176838"/>
            <a:ext cx="304800" cy="0"/>
          </a:xfrm>
          <a:prstGeom prst="line">
            <a:avLst/>
          </a:prstGeom>
          <a:ln w="19050" cap="flat" cmpd="sng">
            <a:solidFill>
              <a:srgbClr val="00CC00"/>
            </a:solidFill>
            <a:prstDash val="solid"/>
            <a:round/>
            <a:headEnd type="none" w="med" len="med"/>
            <a:tailEnd type="none" w="med" len="med"/>
          </a:ln>
        </p:spPr>
      </p:sp>
      <p:sp>
        <p:nvSpPr>
          <p:cNvPr id="59419" name="Rectangle 28"/>
          <p:cNvSpPr/>
          <p:nvPr/>
        </p:nvSpPr>
        <p:spPr>
          <a:xfrm>
            <a:off x="914400" y="5024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20" name="Line 29"/>
          <p:cNvSpPr/>
          <p:nvPr/>
        </p:nvSpPr>
        <p:spPr>
          <a:xfrm>
            <a:off x="2362200" y="4797425"/>
            <a:ext cx="304800" cy="1588"/>
          </a:xfrm>
          <a:prstGeom prst="line">
            <a:avLst/>
          </a:prstGeom>
          <a:ln w="19050" cap="flat" cmpd="sng">
            <a:solidFill>
              <a:srgbClr val="00CC00"/>
            </a:solidFill>
            <a:prstDash val="solid"/>
            <a:round/>
            <a:headEnd type="none" w="med" len="med"/>
            <a:tailEnd type="none" w="med" len="med"/>
          </a:ln>
        </p:spPr>
      </p:sp>
      <p:sp>
        <p:nvSpPr>
          <p:cNvPr id="59421" name="Line 30"/>
          <p:cNvSpPr/>
          <p:nvPr/>
        </p:nvSpPr>
        <p:spPr>
          <a:xfrm>
            <a:off x="2362200" y="5176838"/>
            <a:ext cx="304800" cy="0"/>
          </a:xfrm>
          <a:prstGeom prst="line">
            <a:avLst/>
          </a:prstGeom>
          <a:ln w="19050" cap="flat" cmpd="sng">
            <a:solidFill>
              <a:srgbClr val="00CC00"/>
            </a:solidFill>
            <a:prstDash val="solid"/>
            <a:round/>
            <a:headEnd type="none" w="med" len="med"/>
            <a:tailEnd type="none" w="med" len="med"/>
          </a:ln>
        </p:spPr>
      </p:sp>
      <p:sp>
        <p:nvSpPr>
          <p:cNvPr id="59422" name="Rectangle 31"/>
          <p:cNvSpPr/>
          <p:nvPr/>
        </p:nvSpPr>
        <p:spPr>
          <a:xfrm>
            <a:off x="914400" y="5711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23" name="Line 32"/>
          <p:cNvSpPr/>
          <p:nvPr/>
        </p:nvSpPr>
        <p:spPr>
          <a:xfrm>
            <a:off x="1219200" y="5865813"/>
            <a:ext cx="304800" cy="1587"/>
          </a:xfrm>
          <a:prstGeom prst="line">
            <a:avLst/>
          </a:prstGeom>
          <a:ln w="19050" cap="flat" cmpd="sng">
            <a:solidFill>
              <a:srgbClr val="00CC00"/>
            </a:solidFill>
            <a:prstDash val="solid"/>
            <a:round/>
            <a:headEnd type="none" w="med" len="med"/>
            <a:tailEnd type="none" w="med" len="med"/>
          </a:ln>
        </p:spPr>
      </p:sp>
      <p:sp>
        <p:nvSpPr>
          <p:cNvPr id="59424" name="Line 33"/>
          <p:cNvSpPr/>
          <p:nvPr/>
        </p:nvSpPr>
        <p:spPr>
          <a:xfrm>
            <a:off x="1219200" y="6245225"/>
            <a:ext cx="1447800" cy="0"/>
          </a:xfrm>
          <a:prstGeom prst="line">
            <a:avLst/>
          </a:prstGeom>
          <a:ln w="19050" cap="flat" cmpd="sng">
            <a:solidFill>
              <a:srgbClr val="00CC00"/>
            </a:solidFill>
            <a:prstDash val="solid"/>
            <a:round/>
            <a:headEnd type="none" w="med" len="med"/>
            <a:tailEnd type="none" w="med" len="med"/>
          </a:ln>
        </p:spPr>
      </p:sp>
      <p:sp>
        <p:nvSpPr>
          <p:cNvPr id="59425" name="Rectangle 34"/>
          <p:cNvSpPr/>
          <p:nvPr/>
        </p:nvSpPr>
        <p:spPr>
          <a:xfrm>
            <a:off x="914400" y="6092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26" name="Line 35"/>
          <p:cNvSpPr/>
          <p:nvPr/>
        </p:nvSpPr>
        <p:spPr>
          <a:xfrm>
            <a:off x="2362200" y="5865813"/>
            <a:ext cx="304800" cy="1587"/>
          </a:xfrm>
          <a:prstGeom prst="line">
            <a:avLst/>
          </a:prstGeom>
          <a:ln w="19050" cap="flat" cmpd="sng">
            <a:solidFill>
              <a:srgbClr val="00CC00"/>
            </a:solidFill>
            <a:prstDash val="solid"/>
            <a:round/>
            <a:headEnd type="none" w="med" len="med"/>
            <a:tailEnd type="none" w="med" len="med"/>
          </a:ln>
        </p:spPr>
      </p:sp>
      <p:sp>
        <p:nvSpPr>
          <p:cNvPr id="59427" name="Line 36"/>
          <p:cNvSpPr/>
          <p:nvPr/>
        </p:nvSpPr>
        <p:spPr>
          <a:xfrm>
            <a:off x="1524000" y="2968625"/>
            <a:ext cx="838200" cy="685800"/>
          </a:xfrm>
          <a:prstGeom prst="line">
            <a:avLst/>
          </a:prstGeom>
          <a:ln w="19050" cap="flat" cmpd="sng">
            <a:solidFill>
              <a:srgbClr val="00CC00"/>
            </a:solidFill>
            <a:prstDash val="solid"/>
            <a:round/>
            <a:headEnd type="none" w="med" len="med"/>
            <a:tailEnd type="none" w="med" len="med"/>
          </a:ln>
        </p:spPr>
      </p:sp>
      <p:sp>
        <p:nvSpPr>
          <p:cNvPr id="59428" name="Line 37"/>
          <p:cNvSpPr/>
          <p:nvPr/>
        </p:nvSpPr>
        <p:spPr>
          <a:xfrm>
            <a:off x="1524000" y="3654425"/>
            <a:ext cx="838200" cy="1144588"/>
          </a:xfrm>
          <a:prstGeom prst="line">
            <a:avLst/>
          </a:prstGeom>
          <a:ln w="19050" cap="flat" cmpd="sng">
            <a:solidFill>
              <a:srgbClr val="00CC00"/>
            </a:solidFill>
            <a:prstDash val="solid"/>
            <a:round/>
            <a:headEnd type="none" w="med" len="med"/>
            <a:tailEnd type="none" w="med" len="med"/>
          </a:ln>
        </p:spPr>
      </p:sp>
      <p:sp>
        <p:nvSpPr>
          <p:cNvPr id="59429" name="Line 38"/>
          <p:cNvSpPr/>
          <p:nvPr/>
        </p:nvSpPr>
        <p:spPr>
          <a:xfrm>
            <a:off x="1524000" y="4035425"/>
            <a:ext cx="838200" cy="1831975"/>
          </a:xfrm>
          <a:prstGeom prst="line">
            <a:avLst/>
          </a:prstGeom>
          <a:ln w="19050" cap="flat" cmpd="sng">
            <a:solidFill>
              <a:srgbClr val="00CC00"/>
            </a:solidFill>
            <a:prstDash val="solid"/>
            <a:round/>
            <a:headEnd type="none" w="med" len="med"/>
            <a:tailEnd type="none" w="med" len="med"/>
          </a:ln>
        </p:spPr>
      </p:sp>
      <p:sp>
        <p:nvSpPr>
          <p:cNvPr id="59430" name="Line 39"/>
          <p:cNvSpPr/>
          <p:nvPr/>
        </p:nvSpPr>
        <p:spPr>
          <a:xfrm flipV="1">
            <a:off x="1524000" y="2967038"/>
            <a:ext cx="838200" cy="1830387"/>
          </a:xfrm>
          <a:prstGeom prst="line">
            <a:avLst/>
          </a:prstGeom>
          <a:ln w="19050" cap="flat" cmpd="sng">
            <a:solidFill>
              <a:srgbClr val="00CC00"/>
            </a:solidFill>
            <a:prstDash val="solid"/>
            <a:round/>
            <a:headEnd type="none" w="med" len="med"/>
            <a:tailEnd type="none" w="med" len="med"/>
          </a:ln>
        </p:spPr>
      </p:sp>
      <p:sp>
        <p:nvSpPr>
          <p:cNvPr id="59431" name="Line 40"/>
          <p:cNvSpPr/>
          <p:nvPr/>
        </p:nvSpPr>
        <p:spPr>
          <a:xfrm flipV="1">
            <a:off x="1524000" y="4033838"/>
            <a:ext cx="838200" cy="1144587"/>
          </a:xfrm>
          <a:prstGeom prst="line">
            <a:avLst/>
          </a:prstGeom>
          <a:ln w="19050" cap="flat" cmpd="sng">
            <a:solidFill>
              <a:srgbClr val="00CC00"/>
            </a:solidFill>
            <a:prstDash val="solid"/>
            <a:round/>
            <a:headEnd type="none" w="med" len="med"/>
            <a:tailEnd type="none" w="med" len="med"/>
          </a:ln>
        </p:spPr>
      </p:sp>
      <p:sp>
        <p:nvSpPr>
          <p:cNvPr id="59432" name="Line 41"/>
          <p:cNvSpPr/>
          <p:nvPr/>
        </p:nvSpPr>
        <p:spPr>
          <a:xfrm flipV="1">
            <a:off x="1524000" y="5178425"/>
            <a:ext cx="838200" cy="685800"/>
          </a:xfrm>
          <a:prstGeom prst="line">
            <a:avLst/>
          </a:prstGeom>
          <a:ln w="19050" cap="flat" cmpd="sng">
            <a:solidFill>
              <a:srgbClr val="00CC00"/>
            </a:solidFill>
            <a:prstDash val="solid"/>
            <a:round/>
            <a:headEnd type="none" w="med" len="med"/>
            <a:tailEnd type="none" w="med" len="med"/>
          </a:ln>
        </p:spPr>
      </p:sp>
      <p:sp>
        <p:nvSpPr>
          <p:cNvPr id="59433" name="Line 42"/>
          <p:cNvSpPr/>
          <p:nvPr/>
        </p:nvSpPr>
        <p:spPr>
          <a:xfrm>
            <a:off x="3200400" y="2587625"/>
            <a:ext cx="1447800" cy="1588"/>
          </a:xfrm>
          <a:prstGeom prst="line">
            <a:avLst/>
          </a:prstGeom>
          <a:ln w="19050" cap="flat" cmpd="sng">
            <a:solidFill>
              <a:srgbClr val="00CC00"/>
            </a:solidFill>
            <a:prstDash val="solid"/>
            <a:round/>
            <a:headEnd type="none" w="med" len="med"/>
            <a:tailEnd type="none" w="med" len="med"/>
          </a:ln>
        </p:spPr>
      </p:sp>
      <p:sp>
        <p:nvSpPr>
          <p:cNvPr id="59434" name="Line 43"/>
          <p:cNvSpPr/>
          <p:nvPr/>
        </p:nvSpPr>
        <p:spPr>
          <a:xfrm>
            <a:off x="3200400" y="2967038"/>
            <a:ext cx="304800" cy="0"/>
          </a:xfrm>
          <a:prstGeom prst="line">
            <a:avLst/>
          </a:prstGeom>
          <a:ln w="19050" cap="flat" cmpd="sng">
            <a:solidFill>
              <a:srgbClr val="00CC00"/>
            </a:solidFill>
            <a:prstDash val="solid"/>
            <a:round/>
            <a:headEnd type="none" w="med" len="med"/>
            <a:tailEnd type="none" w="med" len="med"/>
          </a:ln>
        </p:spPr>
      </p:sp>
      <p:sp>
        <p:nvSpPr>
          <p:cNvPr id="59435" name="Line 44"/>
          <p:cNvSpPr/>
          <p:nvPr/>
        </p:nvSpPr>
        <p:spPr>
          <a:xfrm>
            <a:off x="4343400" y="2967038"/>
            <a:ext cx="304800" cy="0"/>
          </a:xfrm>
          <a:prstGeom prst="line">
            <a:avLst/>
          </a:prstGeom>
          <a:ln w="19050" cap="flat" cmpd="sng">
            <a:solidFill>
              <a:srgbClr val="00CC00"/>
            </a:solidFill>
            <a:prstDash val="solid"/>
            <a:round/>
            <a:headEnd type="none" w="med" len="med"/>
            <a:tailEnd type="none" w="med" len="med"/>
          </a:ln>
        </p:spPr>
      </p:sp>
      <p:sp>
        <p:nvSpPr>
          <p:cNvPr id="59436" name="Line 45"/>
          <p:cNvSpPr/>
          <p:nvPr/>
        </p:nvSpPr>
        <p:spPr>
          <a:xfrm>
            <a:off x="3200400" y="3654425"/>
            <a:ext cx="304800" cy="1588"/>
          </a:xfrm>
          <a:prstGeom prst="line">
            <a:avLst/>
          </a:prstGeom>
          <a:ln w="19050" cap="flat" cmpd="sng">
            <a:solidFill>
              <a:srgbClr val="00CC00"/>
            </a:solidFill>
            <a:prstDash val="solid"/>
            <a:round/>
            <a:headEnd type="none" w="med" len="med"/>
            <a:tailEnd type="none" w="med" len="med"/>
          </a:ln>
        </p:spPr>
      </p:sp>
      <p:sp>
        <p:nvSpPr>
          <p:cNvPr id="59437" name="Line 46"/>
          <p:cNvSpPr/>
          <p:nvPr/>
        </p:nvSpPr>
        <p:spPr>
          <a:xfrm>
            <a:off x="3200400" y="4033838"/>
            <a:ext cx="304800" cy="0"/>
          </a:xfrm>
          <a:prstGeom prst="line">
            <a:avLst/>
          </a:prstGeom>
          <a:ln w="19050" cap="flat" cmpd="sng">
            <a:solidFill>
              <a:srgbClr val="00CC00"/>
            </a:solidFill>
            <a:prstDash val="solid"/>
            <a:round/>
            <a:headEnd type="none" w="med" len="med"/>
            <a:tailEnd type="none" w="med" len="med"/>
          </a:ln>
        </p:spPr>
      </p:sp>
      <p:sp>
        <p:nvSpPr>
          <p:cNvPr id="59438" name="Line 47"/>
          <p:cNvSpPr/>
          <p:nvPr/>
        </p:nvSpPr>
        <p:spPr>
          <a:xfrm>
            <a:off x="4343400" y="3654425"/>
            <a:ext cx="304800" cy="1588"/>
          </a:xfrm>
          <a:prstGeom prst="line">
            <a:avLst/>
          </a:prstGeom>
          <a:ln w="19050" cap="flat" cmpd="sng">
            <a:solidFill>
              <a:srgbClr val="00CC00"/>
            </a:solidFill>
            <a:prstDash val="solid"/>
            <a:round/>
            <a:headEnd type="none" w="med" len="med"/>
            <a:tailEnd type="none" w="med" len="med"/>
          </a:ln>
        </p:spPr>
      </p:sp>
      <p:sp>
        <p:nvSpPr>
          <p:cNvPr id="59439" name="Line 48"/>
          <p:cNvSpPr/>
          <p:nvPr/>
        </p:nvSpPr>
        <p:spPr>
          <a:xfrm>
            <a:off x="4343400" y="4033838"/>
            <a:ext cx="304800" cy="0"/>
          </a:xfrm>
          <a:prstGeom prst="line">
            <a:avLst/>
          </a:prstGeom>
          <a:ln w="19050" cap="flat" cmpd="sng">
            <a:solidFill>
              <a:srgbClr val="00CC00"/>
            </a:solidFill>
            <a:prstDash val="solid"/>
            <a:round/>
            <a:headEnd type="none" w="med" len="med"/>
            <a:tailEnd type="none" w="med" len="med"/>
          </a:ln>
        </p:spPr>
      </p:sp>
      <p:sp>
        <p:nvSpPr>
          <p:cNvPr id="59440" name="Line 49"/>
          <p:cNvSpPr/>
          <p:nvPr/>
        </p:nvSpPr>
        <p:spPr>
          <a:xfrm>
            <a:off x="3200400" y="4797425"/>
            <a:ext cx="304800" cy="1588"/>
          </a:xfrm>
          <a:prstGeom prst="line">
            <a:avLst/>
          </a:prstGeom>
          <a:ln w="19050" cap="flat" cmpd="sng">
            <a:solidFill>
              <a:srgbClr val="00CC00"/>
            </a:solidFill>
            <a:prstDash val="solid"/>
            <a:round/>
            <a:headEnd type="none" w="med" len="med"/>
            <a:tailEnd type="none" w="med" len="med"/>
          </a:ln>
        </p:spPr>
      </p:sp>
      <p:sp>
        <p:nvSpPr>
          <p:cNvPr id="59441" name="Line 50"/>
          <p:cNvSpPr/>
          <p:nvPr/>
        </p:nvSpPr>
        <p:spPr>
          <a:xfrm>
            <a:off x="3200400" y="5176838"/>
            <a:ext cx="304800" cy="0"/>
          </a:xfrm>
          <a:prstGeom prst="line">
            <a:avLst/>
          </a:prstGeom>
          <a:ln w="19050" cap="flat" cmpd="sng">
            <a:solidFill>
              <a:srgbClr val="00CC00"/>
            </a:solidFill>
            <a:prstDash val="solid"/>
            <a:round/>
            <a:headEnd type="none" w="med" len="med"/>
            <a:tailEnd type="none" w="med" len="med"/>
          </a:ln>
        </p:spPr>
      </p:sp>
      <p:sp>
        <p:nvSpPr>
          <p:cNvPr id="59442" name="Line 51"/>
          <p:cNvSpPr/>
          <p:nvPr/>
        </p:nvSpPr>
        <p:spPr>
          <a:xfrm>
            <a:off x="4343400" y="4797425"/>
            <a:ext cx="304800" cy="1588"/>
          </a:xfrm>
          <a:prstGeom prst="line">
            <a:avLst/>
          </a:prstGeom>
          <a:ln w="19050" cap="flat" cmpd="sng">
            <a:solidFill>
              <a:srgbClr val="00CC00"/>
            </a:solidFill>
            <a:prstDash val="solid"/>
            <a:round/>
            <a:headEnd type="none" w="med" len="med"/>
            <a:tailEnd type="none" w="med" len="med"/>
          </a:ln>
        </p:spPr>
      </p:sp>
      <p:sp>
        <p:nvSpPr>
          <p:cNvPr id="59443" name="Line 52"/>
          <p:cNvSpPr/>
          <p:nvPr/>
        </p:nvSpPr>
        <p:spPr>
          <a:xfrm>
            <a:off x="4343400" y="5176838"/>
            <a:ext cx="304800" cy="0"/>
          </a:xfrm>
          <a:prstGeom prst="line">
            <a:avLst/>
          </a:prstGeom>
          <a:ln w="19050" cap="flat" cmpd="sng">
            <a:solidFill>
              <a:srgbClr val="00CC00"/>
            </a:solidFill>
            <a:prstDash val="solid"/>
            <a:round/>
            <a:headEnd type="none" w="med" len="med"/>
            <a:tailEnd type="none" w="med" len="med"/>
          </a:ln>
        </p:spPr>
      </p:sp>
      <p:sp>
        <p:nvSpPr>
          <p:cNvPr id="59444" name="Line 53"/>
          <p:cNvSpPr/>
          <p:nvPr/>
        </p:nvSpPr>
        <p:spPr>
          <a:xfrm>
            <a:off x="3200400" y="5865813"/>
            <a:ext cx="304800" cy="1587"/>
          </a:xfrm>
          <a:prstGeom prst="line">
            <a:avLst/>
          </a:prstGeom>
          <a:ln w="19050" cap="flat" cmpd="sng">
            <a:solidFill>
              <a:srgbClr val="00CC00"/>
            </a:solidFill>
            <a:prstDash val="solid"/>
            <a:round/>
            <a:headEnd type="none" w="med" len="med"/>
            <a:tailEnd type="none" w="med" len="med"/>
          </a:ln>
        </p:spPr>
      </p:sp>
      <p:sp>
        <p:nvSpPr>
          <p:cNvPr id="59445" name="Line 54"/>
          <p:cNvSpPr/>
          <p:nvPr/>
        </p:nvSpPr>
        <p:spPr>
          <a:xfrm>
            <a:off x="3200400" y="6245225"/>
            <a:ext cx="1447800" cy="0"/>
          </a:xfrm>
          <a:prstGeom prst="line">
            <a:avLst/>
          </a:prstGeom>
          <a:ln w="19050" cap="flat" cmpd="sng">
            <a:solidFill>
              <a:srgbClr val="00CC00"/>
            </a:solidFill>
            <a:prstDash val="solid"/>
            <a:round/>
            <a:headEnd type="none" w="med" len="med"/>
            <a:tailEnd type="none" w="med" len="med"/>
          </a:ln>
        </p:spPr>
      </p:sp>
      <p:sp>
        <p:nvSpPr>
          <p:cNvPr id="59446" name="Line 55"/>
          <p:cNvSpPr/>
          <p:nvPr/>
        </p:nvSpPr>
        <p:spPr>
          <a:xfrm>
            <a:off x="4343400" y="5865813"/>
            <a:ext cx="304800" cy="1587"/>
          </a:xfrm>
          <a:prstGeom prst="line">
            <a:avLst/>
          </a:prstGeom>
          <a:ln w="19050" cap="flat" cmpd="sng">
            <a:solidFill>
              <a:srgbClr val="00CC00"/>
            </a:solidFill>
            <a:prstDash val="solid"/>
            <a:round/>
            <a:headEnd type="none" w="med" len="med"/>
            <a:tailEnd type="none" w="med" len="med"/>
          </a:ln>
        </p:spPr>
      </p:sp>
      <p:sp>
        <p:nvSpPr>
          <p:cNvPr id="59447" name="Line 56"/>
          <p:cNvSpPr/>
          <p:nvPr/>
        </p:nvSpPr>
        <p:spPr>
          <a:xfrm>
            <a:off x="3505200" y="2968625"/>
            <a:ext cx="838200" cy="685800"/>
          </a:xfrm>
          <a:prstGeom prst="line">
            <a:avLst/>
          </a:prstGeom>
          <a:ln w="19050" cap="flat" cmpd="sng">
            <a:solidFill>
              <a:srgbClr val="00CC00"/>
            </a:solidFill>
            <a:prstDash val="solid"/>
            <a:round/>
            <a:headEnd type="none" w="med" len="med"/>
            <a:tailEnd type="none" w="med" len="med"/>
          </a:ln>
        </p:spPr>
      </p:sp>
      <p:sp>
        <p:nvSpPr>
          <p:cNvPr id="59448" name="Line 57"/>
          <p:cNvSpPr/>
          <p:nvPr/>
        </p:nvSpPr>
        <p:spPr>
          <a:xfrm>
            <a:off x="3505200" y="3654425"/>
            <a:ext cx="838200" cy="1144588"/>
          </a:xfrm>
          <a:prstGeom prst="line">
            <a:avLst/>
          </a:prstGeom>
          <a:ln w="19050" cap="flat" cmpd="sng">
            <a:solidFill>
              <a:srgbClr val="00CC00"/>
            </a:solidFill>
            <a:prstDash val="solid"/>
            <a:round/>
            <a:headEnd type="none" w="med" len="med"/>
            <a:tailEnd type="none" w="med" len="med"/>
          </a:ln>
        </p:spPr>
      </p:sp>
      <p:sp>
        <p:nvSpPr>
          <p:cNvPr id="59449" name="Line 58"/>
          <p:cNvSpPr/>
          <p:nvPr/>
        </p:nvSpPr>
        <p:spPr>
          <a:xfrm>
            <a:off x="3505200" y="4035425"/>
            <a:ext cx="838200" cy="1831975"/>
          </a:xfrm>
          <a:prstGeom prst="line">
            <a:avLst/>
          </a:prstGeom>
          <a:ln w="19050" cap="flat" cmpd="sng">
            <a:solidFill>
              <a:srgbClr val="00CC00"/>
            </a:solidFill>
            <a:prstDash val="solid"/>
            <a:round/>
            <a:headEnd type="none" w="med" len="med"/>
            <a:tailEnd type="none" w="med" len="med"/>
          </a:ln>
        </p:spPr>
      </p:sp>
      <p:sp>
        <p:nvSpPr>
          <p:cNvPr id="59450" name="Line 59"/>
          <p:cNvSpPr/>
          <p:nvPr/>
        </p:nvSpPr>
        <p:spPr>
          <a:xfrm flipV="1">
            <a:off x="3505200" y="2967038"/>
            <a:ext cx="838200" cy="1830387"/>
          </a:xfrm>
          <a:prstGeom prst="line">
            <a:avLst/>
          </a:prstGeom>
          <a:ln w="19050" cap="flat" cmpd="sng">
            <a:solidFill>
              <a:srgbClr val="00CC00"/>
            </a:solidFill>
            <a:prstDash val="solid"/>
            <a:round/>
            <a:headEnd type="none" w="med" len="med"/>
            <a:tailEnd type="none" w="med" len="med"/>
          </a:ln>
        </p:spPr>
      </p:sp>
      <p:sp>
        <p:nvSpPr>
          <p:cNvPr id="59451" name="Line 60"/>
          <p:cNvSpPr/>
          <p:nvPr/>
        </p:nvSpPr>
        <p:spPr>
          <a:xfrm flipV="1">
            <a:off x="3505200" y="4033838"/>
            <a:ext cx="838200" cy="1144587"/>
          </a:xfrm>
          <a:prstGeom prst="line">
            <a:avLst/>
          </a:prstGeom>
          <a:ln w="19050" cap="flat" cmpd="sng">
            <a:solidFill>
              <a:srgbClr val="00CC00"/>
            </a:solidFill>
            <a:prstDash val="solid"/>
            <a:round/>
            <a:headEnd type="none" w="med" len="med"/>
            <a:tailEnd type="none" w="med" len="med"/>
          </a:ln>
        </p:spPr>
      </p:sp>
      <p:sp>
        <p:nvSpPr>
          <p:cNvPr id="59452" name="Line 61"/>
          <p:cNvSpPr/>
          <p:nvPr/>
        </p:nvSpPr>
        <p:spPr>
          <a:xfrm flipV="1">
            <a:off x="3505200" y="5178425"/>
            <a:ext cx="838200" cy="685800"/>
          </a:xfrm>
          <a:prstGeom prst="line">
            <a:avLst/>
          </a:prstGeom>
          <a:ln w="19050" cap="flat" cmpd="sng">
            <a:solidFill>
              <a:srgbClr val="00CC00"/>
            </a:solidFill>
            <a:prstDash val="solid"/>
            <a:round/>
            <a:headEnd type="none" w="med" len="med"/>
            <a:tailEnd type="none" w="med" len="med"/>
          </a:ln>
        </p:spPr>
      </p:sp>
      <p:sp>
        <p:nvSpPr>
          <p:cNvPr id="59453" name="Line 62"/>
          <p:cNvSpPr/>
          <p:nvPr/>
        </p:nvSpPr>
        <p:spPr>
          <a:xfrm>
            <a:off x="5181600" y="2587625"/>
            <a:ext cx="1447800" cy="1588"/>
          </a:xfrm>
          <a:prstGeom prst="line">
            <a:avLst/>
          </a:prstGeom>
          <a:ln w="19050" cap="flat" cmpd="sng">
            <a:solidFill>
              <a:srgbClr val="00CC00"/>
            </a:solidFill>
            <a:prstDash val="solid"/>
            <a:round/>
            <a:headEnd type="none" w="med" len="med"/>
            <a:tailEnd type="none" w="med" len="med"/>
          </a:ln>
        </p:spPr>
      </p:sp>
      <p:sp>
        <p:nvSpPr>
          <p:cNvPr id="59454" name="Line 63"/>
          <p:cNvSpPr/>
          <p:nvPr/>
        </p:nvSpPr>
        <p:spPr>
          <a:xfrm>
            <a:off x="5181600" y="2967038"/>
            <a:ext cx="304800" cy="0"/>
          </a:xfrm>
          <a:prstGeom prst="line">
            <a:avLst/>
          </a:prstGeom>
          <a:ln w="19050" cap="flat" cmpd="sng">
            <a:solidFill>
              <a:srgbClr val="00CC00"/>
            </a:solidFill>
            <a:prstDash val="solid"/>
            <a:round/>
            <a:headEnd type="none" w="med" len="med"/>
            <a:tailEnd type="none" w="med" len="med"/>
          </a:ln>
        </p:spPr>
      </p:sp>
      <p:sp>
        <p:nvSpPr>
          <p:cNvPr id="59455" name="Line 64"/>
          <p:cNvSpPr/>
          <p:nvPr/>
        </p:nvSpPr>
        <p:spPr>
          <a:xfrm>
            <a:off x="6324600" y="2967038"/>
            <a:ext cx="304800" cy="0"/>
          </a:xfrm>
          <a:prstGeom prst="line">
            <a:avLst/>
          </a:prstGeom>
          <a:ln w="19050" cap="flat" cmpd="sng">
            <a:solidFill>
              <a:srgbClr val="00CC00"/>
            </a:solidFill>
            <a:prstDash val="solid"/>
            <a:round/>
            <a:headEnd type="none" w="med" len="med"/>
            <a:tailEnd type="none" w="med" len="med"/>
          </a:ln>
        </p:spPr>
      </p:sp>
      <p:sp>
        <p:nvSpPr>
          <p:cNvPr id="59456" name="Line 65"/>
          <p:cNvSpPr/>
          <p:nvPr/>
        </p:nvSpPr>
        <p:spPr>
          <a:xfrm>
            <a:off x="5181600" y="3654425"/>
            <a:ext cx="304800" cy="1588"/>
          </a:xfrm>
          <a:prstGeom prst="line">
            <a:avLst/>
          </a:prstGeom>
          <a:ln w="19050" cap="flat" cmpd="sng">
            <a:solidFill>
              <a:srgbClr val="00CC00"/>
            </a:solidFill>
            <a:prstDash val="solid"/>
            <a:round/>
            <a:headEnd type="none" w="med" len="med"/>
            <a:tailEnd type="none" w="med" len="med"/>
          </a:ln>
        </p:spPr>
      </p:sp>
      <p:sp>
        <p:nvSpPr>
          <p:cNvPr id="59457" name="Line 66"/>
          <p:cNvSpPr/>
          <p:nvPr/>
        </p:nvSpPr>
        <p:spPr>
          <a:xfrm>
            <a:off x="5181600" y="4033838"/>
            <a:ext cx="304800" cy="0"/>
          </a:xfrm>
          <a:prstGeom prst="line">
            <a:avLst/>
          </a:prstGeom>
          <a:ln w="19050" cap="flat" cmpd="sng">
            <a:solidFill>
              <a:srgbClr val="00CC00"/>
            </a:solidFill>
            <a:prstDash val="solid"/>
            <a:round/>
            <a:headEnd type="none" w="med" len="med"/>
            <a:tailEnd type="none" w="med" len="med"/>
          </a:ln>
        </p:spPr>
      </p:sp>
      <p:sp>
        <p:nvSpPr>
          <p:cNvPr id="59458" name="Line 67"/>
          <p:cNvSpPr/>
          <p:nvPr/>
        </p:nvSpPr>
        <p:spPr>
          <a:xfrm>
            <a:off x="6324600" y="3654425"/>
            <a:ext cx="304800" cy="1588"/>
          </a:xfrm>
          <a:prstGeom prst="line">
            <a:avLst/>
          </a:prstGeom>
          <a:ln w="19050" cap="flat" cmpd="sng">
            <a:solidFill>
              <a:srgbClr val="00CC00"/>
            </a:solidFill>
            <a:prstDash val="solid"/>
            <a:round/>
            <a:headEnd type="none" w="med" len="med"/>
            <a:tailEnd type="none" w="med" len="med"/>
          </a:ln>
        </p:spPr>
      </p:sp>
      <p:sp>
        <p:nvSpPr>
          <p:cNvPr id="59459" name="Line 68"/>
          <p:cNvSpPr/>
          <p:nvPr/>
        </p:nvSpPr>
        <p:spPr>
          <a:xfrm>
            <a:off x="6324600" y="4033838"/>
            <a:ext cx="304800" cy="0"/>
          </a:xfrm>
          <a:prstGeom prst="line">
            <a:avLst/>
          </a:prstGeom>
          <a:ln w="19050" cap="flat" cmpd="sng">
            <a:solidFill>
              <a:srgbClr val="00CC00"/>
            </a:solidFill>
            <a:prstDash val="solid"/>
            <a:round/>
            <a:headEnd type="none" w="med" len="med"/>
            <a:tailEnd type="none" w="med" len="med"/>
          </a:ln>
        </p:spPr>
      </p:sp>
      <p:sp>
        <p:nvSpPr>
          <p:cNvPr id="59460" name="Line 69"/>
          <p:cNvSpPr/>
          <p:nvPr/>
        </p:nvSpPr>
        <p:spPr>
          <a:xfrm>
            <a:off x="5181600" y="4797425"/>
            <a:ext cx="304800" cy="1588"/>
          </a:xfrm>
          <a:prstGeom prst="line">
            <a:avLst/>
          </a:prstGeom>
          <a:ln w="19050" cap="flat" cmpd="sng">
            <a:solidFill>
              <a:srgbClr val="00CC00"/>
            </a:solidFill>
            <a:prstDash val="solid"/>
            <a:round/>
            <a:headEnd type="none" w="med" len="med"/>
            <a:tailEnd type="none" w="med" len="med"/>
          </a:ln>
        </p:spPr>
      </p:sp>
      <p:sp>
        <p:nvSpPr>
          <p:cNvPr id="59461" name="Line 70"/>
          <p:cNvSpPr/>
          <p:nvPr/>
        </p:nvSpPr>
        <p:spPr>
          <a:xfrm>
            <a:off x="5181600" y="5176838"/>
            <a:ext cx="304800" cy="0"/>
          </a:xfrm>
          <a:prstGeom prst="line">
            <a:avLst/>
          </a:prstGeom>
          <a:ln w="19050" cap="flat" cmpd="sng">
            <a:solidFill>
              <a:srgbClr val="00CC00"/>
            </a:solidFill>
            <a:prstDash val="solid"/>
            <a:round/>
            <a:headEnd type="none" w="med" len="med"/>
            <a:tailEnd type="none" w="med" len="med"/>
          </a:ln>
        </p:spPr>
      </p:sp>
      <p:sp>
        <p:nvSpPr>
          <p:cNvPr id="59462" name="Line 71"/>
          <p:cNvSpPr/>
          <p:nvPr/>
        </p:nvSpPr>
        <p:spPr>
          <a:xfrm>
            <a:off x="6324600" y="4797425"/>
            <a:ext cx="304800" cy="1588"/>
          </a:xfrm>
          <a:prstGeom prst="line">
            <a:avLst/>
          </a:prstGeom>
          <a:ln w="19050" cap="flat" cmpd="sng">
            <a:solidFill>
              <a:srgbClr val="00CC00"/>
            </a:solidFill>
            <a:prstDash val="solid"/>
            <a:round/>
            <a:headEnd type="none" w="med" len="med"/>
            <a:tailEnd type="none" w="med" len="med"/>
          </a:ln>
        </p:spPr>
      </p:sp>
      <p:sp>
        <p:nvSpPr>
          <p:cNvPr id="59463" name="Line 72"/>
          <p:cNvSpPr/>
          <p:nvPr/>
        </p:nvSpPr>
        <p:spPr>
          <a:xfrm>
            <a:off x="6324600" y="5176838"/>
            <a:ext cx="304800" cy="0"/>
          </a:xfrm>
          <a:prstGeom prst="line">
            <a:avLst/>
          </a:prstGeom>
          <a:ln w="19050" cap="flat" cmpd="sng">
            <a:solidFill>
              <a:srgbClr val="00CC00"/>
            </a:solidFill>
            <a:prstDash val="solid"/>
            <a:round/>
            <a:headEnd type="none" w="med" len="med"/>
            <a:tailEnd type="none" w="med" len="med"/>
          </a:ln>
        </p:spPr>
      </p:sp>
      <p:sp>
        <p:nvSpPr>
          <p:cNvPr id="59464" name="Line 73"/>
          <p:cNvSpPr/>
          <p:nvPr/>
        </p:nvSpPr>
        <p:spPr>
          <a:xfrm>
            <a:off x="5181600" y="5865813"/>
            <a:ext cx="304800" cy="1587"/>
          </a:xfrm>
          <a:prstGeom prst="line">
            <a:avLst/>
          </a:prstGeom>
          <a:ln w="19050" cap="flat" cmpd="sng">
            <a:solidFill>
              <a:srgbClr val="00CC00"/>
            </a:solidFill>
            <a:prstDash val="solid"/>
            <a:round/>
            <a:headEnd type="none" w="med" len="med"/>
            <a:tailEnd type="none" w="med" len="med"/>
          </a:ln>
        </p:spPr>
      </p:sp>
      <p:sp>
        <p:nvSpPr>
          <p:cNvPr id="59465" name="Line 74"/>
          <p:cNvSpPr/>
          <p:nvPr/>
        </p:nvSpPr>
        <p:spPr>
          <a:xfrm>
            <a:off x="5181600" y="6245225"/>
            <a:ext cx="1447800" cy="0"/>
          </a:xfrm>
          <a:prstGeom prst="line">
            <a:avLst/>
          </a:prstGeom>
          <a:ln w="19050" cap="flat" cmpd="sng">
            <a:solidFill>
              <a:srgbClr val="00CC00"/>
            </a:solidFill>
            <a:prstDash val="solid"/>
            <a:round/>
            <a:headEnd type="none" w="med" len="med"/>
            <a:tailEnd type="none" w="med" len="med"/>
          </a:ln>
        </p:spPr>
      </p:sp>
      <p:sp>
        <p:nvSpPr>
          <p:cNvPr id="59466" name="Line 75"/>
          <p:cNvSpPr/>
          <p:nvPr/>
        </p:nvSpPr>
        <p:spPr>
          <a:xfrm>
            <a:off x="6324600" y="5865813"/>
            <a:ext cx="304800" cy="1587"/>
          </a:xfrm>
          <a:prstGeom prst="line">
            <a:avLst/>
          </a:prstGeom>
          <a:ln w="19050" cap="flat" cmpd="sng">
            <a:solidFill>
              <a:srgbClr val="00CC00"/>
            </a:solidFill>
            <a:prstDash val="solid"/>
            <a:round/>
            <a:headEnd type="none" w="med" len="med"/>
            <a:tailEnd type="none" w="med" len="med"/>
          </a:ln>
        </p:spPr>
      </p:sp>
      <p:sp>
        <p:nvSpPr>
          <p:cNvPr id="59467" name="Line 76"/>
          <p:cNvSpPr/>
          <p:nvPr/>
        </p:nvSpPr>
        <p:spPr>
          <a:xfrm>
            <a:off x="5486400" y="2968625"/>
            <a:ext cx="838200" cy="685800"/>
          </a:xfrm>
          <a:prstGeom prst="line">
            <a:avLst/>
          </a:prstGeom>
          <a:ln w="19050" cap="flat" cmpd="sng">
            <a:solidFill>
              <a:srgbClr val="00CC00"/>
            </a:solidFill>
            <a:prstDash val="solid"/>
            <a:round/>
            <a:headEnd type="none" w="med" len="med"/>
            <a:tailEnd type="none" w="med" len="med"/>
          </a:ln>
        </p:spPr>
      </p:sp>
      <p:sp>
        <p:nvSpPr>
          <p:cNvPr id="59468" name="Line 77"/>
          <p:cNvSpPr/>
          <p:nvPr/>
        </p:nvSpPr>
        <p:spPr>
          <a:xfrm>
            <a:off x="5486400" y="3654425"/>
            <a:ext cx="838200" cy="1144588"/>
          </a:xfrm>
          <a:prstGeom prst="line">
            <a:avLst/>
          </a:prstGeom>
          <a:ln w="19050" cap="flat" cmpd="sng">
            <a:solidFill>
              <a:srgbClr val="00CC00"/>
            </a:solidFill>
            <a:prstDash val="solid"/>
            <a:round/>
            <a:headEnd type="none" w="med" len="med"/>
            <a:tailEnd type="none" w="med" len="med"/>
          </a:ln>
        </p:spPr>
      </p:sp>
      <p:sp>
        <p:nvSpPr>
          <p:cNvPr id="59469" name="Line 78"/>
          <p:cNvSpPr/>
          <p:nvPr/>
        </p:nvSpPr>
        <p:spPr>
          <a:xfrm>
            <a:off x="5486400" y="4035425"/>
            <a:ext cx="838200" cy="1831975"/>
          </a:xfrm>
          <a:prstGeom prst="line">
            <a:avLst/>
          </a:prstGeom>
          <a:ln w="19050" cap="flat" cmpd="sng">
            <a:solidFill>
              <a:srgbClr val="00CC00"/>
            </a:solidFill>
            <a:prstDash val="solid"/>
            <a:round/>
            <a:headEnd type="none" w="med" len="med"/>
            <a:tailEnd type="none" w="med" len="med"/>
          </a:ln>
        </p:spPr>
      </p:sp>
      <p:sp>
        <p:nvSpPr>
          <p:cNvPr id="59470" name="Line 79"/>
          <p:cNvSpPr/>
          <p:nvPr/>
        </p:nvSpPr>
        <p:spPr>
          <a:xfrm flipV="1">
            <a:off x="5486400" y="2967038"/>
            <a:ext cx="838200" cy="1830387"/>
          </a:xfrm>
          <a:prstGeom prst="line">
            <a:avLst/>
          </a:prstGeom>
          <a:ln w="19050" cap="flat" cmpd="sng">
            <a:solidFill>
              <a:srgbClr val="00CC00"/>
            </a:solidFill>
            <a:prstDash val="solid"/>
            <a:round/>
            <a:headEnd type="none" w="med" len="med"/>
            <a:tailEnd type="none" w="med" len="med"/>
          </a:ln>
        </p:spPr>
      </p:sp>
      <p:sp>
        <p:nvSpPr>
          <p:cNvPr id="59471" name="Line 80"/>
          <p:cNvSpPr/>
          <p:nvPr/>
        </p:nvSpPr>
        <p:spPr>
          <a:xfrm flipV="1">
            <a:off x="5486400" y="4033838"/>
            <a:ext cx="838200" cy="1144587"/>
          </a:xfrm>
          <a:prstGeom prst="line">
            <a:avLst/>
          </a:prstGeom>
          <a:ln w="19050" cap="flat" cmpd="sng">
            <a:solidFill>
              <a:srgbClr val="00CC00"/>
            </a:solidFill>
            <a:prstDash val="solid"/>
            <a:round/>
            <a:headEnd type="none" w="med" len="med"/>
            <a:tailEnd type="none" w="med" len="med"/>
          </a:ln>
        </p:spPr>
      </p:sp>
      <p:sp>
        <p:nvSpPr>
          <p:cNvPr id="59472" name="Line 81"/>
          <p:cNvSpPr/>
          <p:nvPr/>
        </p:nvSpPr>
        <p:spPr>
          <a:xfrm flipV="1">
            <a:off x="5486400" y="5178425"/>
            <a:ext cx="838200" cy="685800"/>
          </a:xfrm>
          <a:prstGeom prst="line">
            <a:avLst/>
          </a:prstGeom>
          <a:ln w="19050" cap="flat" cmpd="sng">
            <a:solidFill>
              <a:srgbClr val="00CC00"/>
            </a:solidFill>
            <a:prstDash val="solid"/>
            <a:round/>
            <a:headEnd type="none" w="med" len="med"/>
            <a:tailEnd type="none" w="med" len="med"/>
          </a:ln>
        </p:spPr>
      </p:sp>
      <p:sp>
        <p:nvSpPr>
          <p:cNvPr id="59473" name="Line 82"/>
          <p:cNvSpPr/>
          <p:nvPr/>
        </p:nvSpPr>
        <p:spPr>
          <a:xfrm>
            <a:off x="7162800" y="2963863"/>
            <a:ext cx="533400" cy="0"/>
          </a:xfrm>
          <a:prstGeom prst="line">
            <a:avLst/>
          </a:prstGeom>
          <a:ln w="19050" cap="flat" cmpd="sng">
            <a:solidFill>
              <a:srgbClr val="00CC00"/>
            </a:solidFill>
            <a:prstDash val="solid"/>
            <a:round/>
            <a:headEnd type="none" w="med" len="med"/>
            <a:tailEnd type="none" w="med" len="med"/>
          </a:ln>
        </p:spPr>
      </p:sp>
      <p:sp>
        <p:nvSpPr>
          <p:cNvPr id="59474" name="Line 83"/>
          <p:cNvSpPr/>
          <p:nvPr/>
        </p:nvSpPr>
        <p:spPr>
          <a:xfrm>
            <a:off x="7162800" y="3651250"/>
            <a:ext cx="533400" cy="0"/>
          </a:xfrm>
          <a:prstGeom prst="line">
            <a:avLst/>
          </a:prstGeom>
          <a:ln w="19050" cap="flat" cmpd="sng">
            <a:solidFill>
              <a:srgbClr val="00CC00"/>
            </a:solidFill>
            <a:prstDash val="solid"/>
            <a:round/>
            <a:headEnd type="none" w="med" len="med"/>
            <a:tailEnd type="none" w="med" len="med"/>
          </a:ln>
        </p:spPr>
      </p:sp>
      <p:sp>
        <p:nvSpPr>
          <p:cNvPr id="59475" name="Line 84"/>
          <p:cNvSpPr/>
          <p:nvPr/>
        </p:nvSpPr>
        <p:spPr>
          <a:xfrm>
            <a:off x="7162800" y="4030663"/>
            <a:ext cx="533400" cy="0"/>
          </a:xfrm>
          <a:prstGeom prst="line">
            <a:avLst/>
          </a:prstGeom>
          <a:ln w="19050" cap="flat" cmpd="sng">
            <a:solidFill>
              <a:srgbClr val="00CC00"/>
            </a:solidFill>
            <a:prstDash val="solid"/>
            <a:round/>
            <a:headEnd type="none" w="med" len="med"/>
            <a:tailEnd type="none" w="med" len="med"/>
          </a:ln>
        </p:spPr>
      </p:sp>
      <p:sp>
        <p:nvSpPr>
          <p:cNvPr id="59476" name="Line 85"/>
          <p:cNvSpPr/>
          <p:nvPr/>
        </p:nvSpPr>
        <p:spPr>
          <a:xfrm>
            <a:off x="7162800" y="2587625"/>
            <a:ext cx="533400" cy="0"/>
          </a:xfrm>
          <a:prstGeom prst="line">
            <a:avLst/>
          </a:prstGeom>
          <a:ln w="19050" cap="flat" cmpd="sng">
            <a:solidFill>
              <a:srgbClr val="00CC00"/>
            </a:solidFill>
            <a:prstDash val="solid"/>
            <a:round/>
            <a:headEnd type="none" w="med" len="med"/>
            <a:tailEnd type="none" w="med" len="med"/>
          </a:ln>
        </p:spPr>
      </p:sp>
      <p:sp>
        <p:nvSpPr>
          <p:cNvPr id="59477" name="Line 86"/>
          <p:cNvSpPr/>
          <p:nvPr/>
        </p:nvSpPr>
        <p:spPr>
          <a:xfrm>
            <a:off x="7162800" y="5178425"/>
            <a:ext cx="533400" cy="0"/>
          </a:xfrm>
          <a:prstGeom prst="line">
            <a:avLst/>
          </a:prstGeom>
          <a:ln w="19050" cap="flat" cmpd="sng">
            <a:solidFill>
              <a:srgbClr val="00CC00"/>
            </a:solidFill>
            <a:prstDash val="solid"/>
            <a:round/>
            <a:headEnd type="none" w="med" len="med"/>
            <a:tailEnd type="none" w="med" len="med"/>
          </a:ln>
        </p:spPr>
      </p:sp>
      <p:sp>
        <p:nvSpPr>
          <p:cNvPr id="59478" name="Line 87"/>
          <p:cNvSpPr/>
          <p:nvPr/>
        </p:nvSpPr>
        <p:spPr>
          <a:xfrm>
            <a:off x="7162800" y="5865813"/>
            <a:ext cx="533400" cy="0"/>
          </a:xfrm>
          <a:prstGeom prst="line">
            <a:avLst/>
          </a:prstGeom>
          <a:ln w="19050" cap="flat" cmpd="sng">
            <a:solidFill>
              <a:srgbClr val="00CC00"/>
            </a:solidFill>
            <a:prstDash val="solid"/>
            <a:round/>
            <a:headEnd type="none" w="med" len="med"/>
            <a:tailEnd type="none" w="med" len="med"/>
          </a:ln>
        </p:spPr>
      </p:sp>
      <p:sp>
        <p:nvSpPr>
          <p:cNvPr id="59479" name="Line 88"/>
          <p:cNvSpPr/>
          <p:nvPr/>
        </p:nvSpPr>
        <p:spPr>
          <a:xfrm>
            <a:off x="7162800" y="6245225"/>
            <a:ext cx="533400" cy="0"/>
          </a:xfrm>
          <a:prstGeom prst="line">
            <a:avLst/>
          </a:prstGeom>
          <a:ln w="19050" cap="flat" cmpd="sng">
            <a:solidFill>
              <a:srgbClr val="00CC00"/>
            </a:solidFill>
            <a:prstDash val="solid"/>
            <a:round/>
            <a:headEnd type="none" w="med" len="med"/>
            <a:tailEnd type="none" w="med" len="med"/>
          </a:ln>
        </p:spPr>
      </p:sp>
      <p:sp>
        <p:nvSpPr>
          <p:cNvPr id="59480" name="Line 89"/>
          <p:cNvSpPr/>
          <p:nvPr/>
        </p:nvSpPr>
        <p:spPr>
          <a:xfrm>
            <a:off x="7162800" y="4802188"/>
            <a:ext cx="533400" cy="0"/>
          </a:xfrm>
          <a:prstGeom prst="line">
            <a:avLst/>
          </a:prstGeom>
          <a:ln w="19050" cap="flat" cmpd="sng">
            <a:solidFill>
              <a:srgbClr val="00CC00"/>
            </a:solidFill>
            <a:prstDash val="solid"/>
            <a:round/>
            <a:headEnd type="none" w="med" len="med"/>
            <a:tailEnd type="none" w="med" len="med"/>
          </a:ln>
        </p:spPr>
      </p:sp>
      <p:sp>
        <p:nvSpPr>
          <p:cNvPr id="59481" name="Rectangle 90"/>
          <p:cNvSpPr/>
          <p:nvPr/>
        </p:nvSpPr>
        <p:spPr>
          <a:xfrm>
            <a:off x="7696200" y="2435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2" name="Rectangle 91"/>
          <p:cNvSpPr/>
          <p:nvPr/>
        </p:nvSpPr>
        <p:spPr>
          <a:xfrm>
            <a:off x="7696200" y="2816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3" name="Rectangle 92"/>
          <p:cNvSpPr/>
          <p:nvPr/>
        </p:nvSpPr>
        <p:spPr>
          <a:xfrm>
            <a:off x="7696200" y="3502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4" name="Rectangle 93"/>
          <p:cNvSpPr/>
          <p:nvPr/>
        </p:nvSpPr>
        <p:spPr>
          <a:xfrm>
            <a:off x="7696200" y="3883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5" name="Rectangle 94"/>
          <p:cNvSpPr/>
          <p:nvPr/>
        </p:nvSpPr>
        <p:spPr>
          <a:xfrm>
            <a:off x="7696200" y="4645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6" name="Rectangle 95"/>
          <p:cNvSpPr/>
          <p:nvPr/>
        </p:nvSpPr>
        <p:spPr>
          <a:xfrm>
            <a:off x="7696200" y="5026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7" name="Rectangle 96"/>
          <p:cNvSpPr/>
          <p:nvPr/>
        </p:nvSpPr>
        <p:spPr>
          <a:xfrm>
            <a:off x="7696200" y="5713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8" name="Rectangle 97"/>
          <p:cNvSpPr/>
          <p:nvPr/>
        </p:nvSpPr>
        <p:spPr>
          <a:xfrm>
            <a:off x="7696200" y="6094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489" name="Rectangle 98"/>
          <p:cNvSpPr/>
          <p:nvPr/>
        </p:nvSpPr>
        <p:spPr>
          <a:xfrm>
            <a:off x="25146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9490" name="Rectangle 99"/>
          <p:cNvSpPr/>
          <p:nvPr/>
        </p:nvSpPr>
        <p:spPr>
          <a:xfrm>
            <a:off x="44958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9491" name="Rectangle 100"/>
          <p:cNvSpPr/>
          <p:nvPr/>
        </p:nvSpPr>
        <p:spPr>
          <a:xfrm>
            <a:off x="64770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2</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59492" name="Rectangle 101"/>
          <p:cNvSpPr/>
          <p:nvPr/>
        </p:nvSpPr>
        <p:spPr>
          <a:xfrm>
            <a:off x="76200" y="454025"/>
            <a:ext cx="8991600" cy="12192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置换</a:t>
            </a:r>
            <a:r>
              <a:rPr lang="en-US" altLang="zh-CN" sz="3200" dirty="0">
                <a:solidFill>
                  <a:srgbClr val="00B050"/>
                </a:solidFill>
                <a:latin typeface="Times New Roman" panose="02020603050405020304" pitchFamily="18" charset="0"/>
                <a:ea typeface="楷体_GB2312" pitchFamily="49" charset="-122"/>
              </a:rPr>
              <a:t>π</a:t>
            </a:r>
            <a:r>
              <a:rPr lang="en-US" altLang="zh-CN" sz="3200" baseline="-25000" dirty="0">
                <a:solidFill>
                  <a:srgbClr val="00B050"/>
                </a:solidFill>
                <a:latin typeface="Times New Roman" panose="02020603050405020304" pitchFamily="18" charset="0"/>
                <a:ea typeface="楷体_GB2312" pitchFamily="49" charset="-122"/>
              </a:rPr>
              <a:t>2</a:t>
            </a:r>
            <a:r>
              <a:rPr lang="en-US" altLang="zh-CN" sz="3200" dirty="0">
                <a:solidFill>
                  <a:srgbClr val="00B050"/>
                </a:solidFill>
                <a:latin typeface="Times New Roman" panose="02020603050405020304" pitchFamily="18" charset="0"/>
                <a:ea typeface="楷体_GB2312" pitchFamily="49" charset="-122"/>
              </a:rPr>
              <a:t>=</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0  6  4  7  3</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1  5</a:t>
            </a:r>
            <a:r>
              <a:rPr lang="zh-CN" altLang="en-US" sz="3200" dirty="0">
                <a:solidFill>
                  <a:srgbClr val="00B050"/>
                </a:solidFill>
                <a:latin typeface="Times New Roman" panose="02020603050405020304" pitchFamily="18" charset="0"/>
                <a:ea typeface="楷体_GB2312" pitchFamily="49" charset="-122"/>
              </a:rPr>
              <a:t>）（</a:t>
            </a:r>
            <a:r>
              <a:rPr lang="en-US" altLang="zh-CN" sz="3200" dirty="0">
                <a:solidFill>
                  <a:srgbClr val="00B050"/>
                </a:solidFill>
                <a:latin typeface="Times New Roman" panose="02020603050405020304" pitchFamily="18" charset="0"/>
                <a:ea typeface="楷体_GB2312" pitchFamily="49" charset="-122"/>
              </a:rPr>
              <a:t>2</a:t>
            </a:r>
            <a:r>
              <a:rPr lang="zh-CN" altLang="en-US" sz="3200" dirty="0">
                <a:solidFill>
                  <a:srgbClr val="00B050"/>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在开关</a:t>
            </a:r>
            <a:r>
              <a:rPr lang="en-US" altLang="zh-CN" sz="3200" dirty="0">
                <a:solidFill>
                  <a:srgbClr val="33CCFF"/>
                </a:solidFill>
                <a:latin typeface="Times New Roman" panose="02020603050405020304" pitchFamily="18" charset="0"/>
                <a:ea typeface="楷体_GB2312" pitchFamily="49" charset="-122"/>
              </a:rPr>
              <a:t>F</a:t>
            </a:r>
            <a:r>
              <a:rPr lang="zh-CN" altLang="en-US"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G</a:t>
            </a:r>
            <a:r>
              <a:rPr lang="zh-CN" altLang="en-US"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H</a:t>
            </a:r>
            <a:r>
              <a:rPr lang="zh-CN" altLang="en-US" sz="3200" dirty="0">
                <a:latin typeface="Times New Roman" panose="02020603050405020304" pitchFamily="18" charset="0"/>
                <a:ea typeface="楷体_GB2312" pitchFamily="49" charset="-122"/>
              </a:rPr>
              <a:t>、</a:t>
            </a:r>
            <a:r>
              <a:rPr lang="en-US" altLang="zh-CN" sz="3200" dirty="0">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和</a:t>
            </a:r>
            <a:r>
              <a:rPr lang="en-US" altLang="zh-CN" sz="3200" dirty="0">
                <a:solidFill>
                  <a:srgbClr val="33CCFF"/>
                </a:solidFill>
                <a:latin typeface="Times New Roman" panose="02020603050405020304" pitchFamily="18" charset="0"/>
                <a:ea typeface="楷体_GB2312" pitchFamily="49" charset="-122"/>
              </a:rPr>
              <a:t>J</a:t>
            </a:r>
            <a:r>
              <a:rPr lang="zh-CN" altLang="en-US" sz="3200" dirty="0">
                <a:latin typeface="Times New Roman" panose="02020603050405020304" pitchFamily="18" charset="0"/>
                <a:ea typeface="楷体_GB2312" pitchFamily="49" charset="-122"/>
              </a:rPr>
              <a:t>上发生阻塞</a:t>
            </a:r>
          </a:p>
        </p:txBody>
      </p:sp>
      <p:sp>
        <p:nvSpPr>
          <p:cNvPr id="59493" name="Line 102"/>
          <p:cNvSpPr/>
          <p:nvPr/>
        </p:nvSpPr>
        <p:spPr>
          <a:xfrm>
            <a:off x="2667000" y="2590800"/>
            <a:ext cx="533400" cy="373063"/>
          </a:xfrm>
          <a:prstGeom prst="line">
            <a:avLst/>
          </a:prstGeom>
          <a:ln w="19050" cap="flat" cmpd="sng">
            <a:solidFill>
              <a:srgbClr val="FF3300"/>
            </a:solidFill>
            <a:prstDash val="dash"/>
            <a:round/>
            <a:headEnd type="none" w="med" len="med"/>
            <a:tailEnd type="none" w="med" len="med"/>
          </a:ln>
        </p:spPr>
      </p:sp>
      <p:sp>
        <p:nvSpPr>
          <p:cNvPr id="59494" name="Line 103"/>
          <p:cNvSpPr/>
          <p:nvPr/>
        </p:nvSpPr>
        <p:spPr>
          <a:xfrm flipV="1">
            <a:off x="2667000" y="2963863"/>
            <a:ext cx="533400" cy="7937"/>
          </a:xfrm>
          <a:prstGeom prst="line">
            <a:avLst/>
          </a:prstGeom>
          <a:ln w="19050" cap="flat" cmpd="sng">
            <a:solidFill>
              <a:srgbClr val="FF3300"/>
            </a:solidFill>
            <a:prstDash val="dash"/>
            <a:round/>
            <a:headEnd type="none" w="med" len="med"/>
            <a:tailEnd type="none" w="med" len="med"/>
          </a:ln>
        </p:spPr>
      </p:sp>
      <p:sp>
        <p:nvSpPr>
          <p:cNvPr id="59495" name="Line 104"/>
          <p:cNvSpPr/>
          <p:nvPr/>
        </p:nvSpPr>
        <p:spPr>
          <a:xfrm>
            <a:off x="2667000" y="3668713"/>
            <a:ext cx="533400" cy="373062"/>
          </a:xfrm>
          <a:prstGeom prst="line">
            <a:avLst/>
          </a:prstGeom>
          <a:ln w="19050" cap="flat" cmpd="sng">
            <a:solidFill>
              <a:srgbClr val="33CCFF"/>
            </a:solidFill>
            <a:prstDash val="dash"/>
            <a:round/>
            <a:headEnd type="none" w="med" len="med"/>
            <a:tailEnd type="none" w="med" len="med"/>
          </a:ln>
        </p:spPr>
      </p:sp>
      <p:sp>
        <p:nvSpPr>
          <p:cNvPr id="59496" name="Line 105"/>
          <p:cNvSpPr/>
          <p:nvPr/>
        </p:nvSpPr>
        <p:spPr>
          <a:xfrm flipV="1">
            <a:off x="2667000" y="3668713"/>
            <a:ext cx="533400" cy="373062"/>
          </a:xfrm>
          <a:prstGeom prst="line">
            <a:avLst/>
          </a:prstGeom>
          <a:ln w="19050" cap="flat" cmpd="sng">
            <a:solidFill>
              <a:srgbClr val="33CCFF"/>
            </a:solidFill>
            <a:prstDash val="dash"/>
            <a:round/>
            <a:headEnd type="none" w="med" len="med"/>
            <a:tailEnd type="none" w="med" len="med"/>
          </a:ln>
        </p:spPr>
      </p:sp>
      <p:sp>
        <p:nvSpPr>
          <p:cNvPr id="59497" name="Line 106"/>
          <p:cNvSpPr/>
          <p:nvPr/>
        </p:nvSpPr>
        <p:spPr>
          <a:xfrm>
            <a:off x="2667000" y="4808538"/>
            <a:ext cx="533400" cy="0"/>
          </a:xfrm>
          <a:prstGeom prst="line">
            <a:avLst/>
          </a:prstGeom>
          <a:ln w="19050" cap="flat" cmpd="sng">
            <a:solidFill>
              <a:srgbClr val="33CCFF"/>
            </a:solidFill>
            <a:prstDash val="dash"/>
            <a:round/>
            <a:headEnd type="none" w="med" len="med"/>
            <a:tailEnd type="none" w="med" len="med"/>
          </a:ln>
        </p:spPr>
      </p:sp>
      <p:sp>
        <p:nvSpPr>
          <p:cNvPr id="59498" name="Line 107"/>
          <p:cNvSpPr/>
          <p:nvPr/>
        </p:nvSpPr>
        <p:spPr>
          <a:xfrm>
            <a:off x="2667000" y="5181600"/>
            <a:ext cx="533400" cy="0"/>
          </a:xfrm>
          <a:prstGeom prst="line">
            <a:avLst/>
          </a:prstGeom>
          <a:ln w="19050" cap="flat" cmpd="sng">
            <a:solidFill>
              <a:srgbClr val="33CCFF"/>
            </a:solidFill>
            <a:prstDash val="dash"/>
            <a:round/>
            <a:headEnd type="none" w="med" len="med"/>
            <a:tailEnd type="none" w="med" len="med"/>
          </a:ln>
        </p:spPr>
      </p:sp>
      <p:sp>
        <p:nvSpPr>
          <p:cNvPr id="59499" name="Line 108"/>
          <p:cNvSpPr/>
          <p:nvPr/>
        </p:nvSpPr>
        <p:spPr>
          <a:xfrm>
            <a:off x="2667000" y="5875338"/>
            <a:ext cx="533400" cy="0"/>
          </a:xfrm>
          <a:prstGeom prst="line">
            <a:avLst/>
          </a:prstGeom>
          <a:ln w="19050" cap="flat" cmpd="sng">
            <a:solidFill>
              <a:srgbClr val="FF3300"/>
            </a:solidFill>
            <a:prstDash val="dash"/>
            <a:round/>
            <a:headEnd type="none" w="med" len="med"/>
            <a:tailEnd type="none" w="med" len="med"/>
          </a:ln>
        </p:spPr>
      </p:sp>
      <p:sp>
        <p:nvSpPr>
          <p:cNvPr id="59500" name="Line 109"/>
          <p:cNvSpPr/>
          <p:nvPr/>
        </p:nvSpPr>
        <p:spPr>
          <a:xfrm flipV="1">
            <a:off x="2667000" y="5875338"/>
            <a:ext cx="533400" cy="373062"/>
          </a:xfrm>
          <a:prstGeom prst="line">
            <a:avLst/>
          </a:prstGeom>
          <a:ln w="19050" cap="flat" cmpd="sng">
            <a:solidFill>
              <a:srgbClr val="FF3300"/>
            </a:solidFill>
            <a:prstDash val="dash"/>
            <a:round/>
            <a:headEnd type="none" w="med" len="med"/>
            <a:tailEnd type="none" w="med" len="med"/>
          </a:ln>
        </p:spPr>
      </p:sp>
      <p:sp>
        <p:nvSpPr>
          <p:cNvPr id="59501" name="Line 111"/>
          <p:cNvSpPr/>
          <p:nvPr/>
        </p:nvSpPr>
        <p:spPr>
          <a:xfrm flipV="1">
            <a:off x="4648200" y="2963863"/>
            <a:ext cx="533400" cy="11112"/>
          </a:xfrm>
          <a:prstGeom prst="line">
            <a:avLst/>
          </a:prstGeom>
          <a:ln w="19050" cap="flat" cmpd="sng">
            <a:solidFill>
              <a:srgbClr val="33CCFF"/>
            </a:solidFill>
            <a:prstDash val="dash"/>
            <a:round/>
            <a:headEnd type="none" w="med" len="med"/>
            <a:tailEnd type="none" w="med" len="med"/>
          </a:ln>
        </p:spPr>
      </p:sp>
      <p:sp>
        <p:nvSpPr>
          <p:cNvPr id="59502" name="Line 112"/>
          <p:cNvSpPr/>
          <p:nvPr/>
        </p:nvSpPr>
        <p:spPr>
          <a:xfrm>
            <a:off x="4648200" y="3660775"/>
            <a:ext cx="533400" cy="373063"/>
          </a:xfrm>
          <a:prstGeom prst="line">
            <a:avLst/>
          </a:prstGeom>
          <a:ln w="19050" cap="flat" cmpd="sng">
            <a:solidFill>
              <a:srgbClr val="33CCFF"/>
            </a:solidFill>
            <a:prstDash val="dash"/>
            <a:round/>
            <a:headEnd type="none" w="med" len="med"/>
            <a:tailEnd type="none" w="med" len="med"/>
          </a:ln>
        </p:spPr>
      </p:sp>
      <p:sp>
        <p:nvSpPr>
          <p:cNvPr id="59503" name="Line 113"/>
          <p:cNvSpPr/>
          <p:nvPr/>
        </p:nvSpPr>
        <p:spPr>
          <a:xfrm flipV="1">
            <a:off x="4648200" y="3657600"/>
            <a:ext cx="533400" cy="384175"/>
          </a:xfrm>
          <a:prstGeom prst="line">
            <a:avLst/>
          </a:prstGeom>
          <a:ln w="19050" cap="flat" cmpd="sng">
            <a:solidFill>
              <a:srgbClr val="33CCFF"/>
            </a:solidFill>
            <a:prstDash val="dash"/>
            <a:round/>
            <a:headEnd type="none" w="med" len="med"/>
            <a:tailEnd type="none" w="med" len="med"/>
          </a:ln>
        </p:spPr>
      </p:sp>
      <p:sp>
        <p:nvSpPr>
          <p:cNvPr id="59504" name="Line 114"/>
          <p:cNvSpPr/>
          <p:nvPr/>
        </p:nvSpPr>
        <p:spPr>
          <a:xfrm>
            <a:off x="4648200" y="4800600"/>
            <a:ext cx="533400" cy="1588"/>
          </a:xfrm>
          <a:prstGeom prst="line">
            <a:avLst/>
          </a:prstGeom>
          <a:ln w="19050" cap="flat" cmpd="sng">
            <a:solidFill>
              <a:srgbClr val="FF3300"/>
            </a:solidFill>
            <a:prstDash val="dash"/>
            <a:round/>
            <a:headEnd type="none" w="med" len="med"/>
            <a:tailEnd type="none" w="med" len="med"/>
          </a:ln>
        </p:spPr>
      </p:sp>
      <p:sp>
        <p:nvSpPr>
          <p:cNvPr id="59505" name="Line 115"/>
          <p:cNvSpPr/>
          <p:nvPr/>
        </p:nvSpPr>
        <p:spPr>
          <a:xfrm flipV="1">
            <a:off x="4648200" y="4797425"/>
            <a:ext cx="533400" cy="384175"/>
          </a:xfrm>
          <a:prstGeom prst="line">
            <a:avLst/>
          </a:prstGeom>
          <a:ln w="19050" cap="flat" cmpd="sng">
            <a:solidFill>
              <a:srgbClr val="FF3300"/>
            </a:solidFill>
            <a:prstDash val="dash"/>
            <a:round/>
            <a:headEnd type="none" w="med" len="med"/>
            <a:tailEnd type="none" w="med" len="med"/>
          </a:ln>
        </p:spPr>
      </p:sp>
      <p:sp>
        <p:nvSpPr>
          <p:cNvPr id="59506" name="Line 116"/>
          <p:cNvSpPr/>
          <p:nvPr/>
        </p:nvSpPr>
        <p:spPr>
          <a:xfrm>
            <a:off x="4648200" y="5867400"/>
            <a:ext cx="533400" cy="0"/>
          </a:xfrm>
          <a:prstGeom prst="line">
            <a:avLst/>
          </a:prstGeom>
          <a:ln w="19050" cap="flat" cmpd="sng">
            <a:solidFill>
              <a:srgbClr val="33CCFF"/>
            </a:solidFill>
            <a:prstDash val="dash"/>
            <a:round/>
            <a:headEnd type="none" w="med" len="med"/>
            <a:tailEnd type="none" w="med" len="med"/>
          </a:ln>
        </p:spPr>
      </p:sp>
      <p:sp>
        <p:nvSpPr>
          <p:cNvPr id="59507" name="Line 118"/>
          <p:cNvSpPr/>
          <p:nvPr/>
        </p:nvSpPr>
        <p:spPr>
          <a:xfrm flipV="1">
            <a:off x="6629400" y="2601913"/>
            <a:ext cx="533400" cy="361950"/>
          </a:xfrm>
          <a:prstGeom prst="line">
            <a:avLst/>
          </a:prstGeom>
          <a:ln w="19050" cap="flat" cmpd="sng">
            <a:solidFill>
              <a:srgbClr val="FF3300"/>
            </a:solidFill>
            <a:prstDash val="dash"/>
            <a:round/>
            <a:headEnd type="none" w="med" len="med"/>
            <a:tailEnd type="none" w="med" len="med"/>
          </a:ln>
        </p:spPr>
      </p:sp>
      <p:sp>
        <p:nvSpPr>
          <p:cNvPr id="59508" name="Line 119"/>
          <p:cNvSpPr/>
          <p:nvPr/>
        </p:nvSpPr>
        <p:spPr>
          <a:xfrm>
            <a:off x="6629400" y="2974975"/>
            <a:ext cx="533400" cy="0"/>
          </a:xfrm>
          <a:prstGeom prst="line">
            <a:avLst/>
          </a:prstGeom>
          <a:ln w="19050" cap="flat" cmpd="sng">
            <a:solidFill>
              <a:srgbClr val="FF3300"/>
            </a:solidFill>
            <a:prstDash val="dash"/>
            <a:round/>
            <a:headEnd type="none" w="med" len="med"/>
            <a:tailEnd type="none" w="med" len="med"/>
          </a:ln>
        </p:spPr>
      </p:sp>
      <p:sp>
        <p:nvSpPr>
          <p:cNvPr id="59509" name="Line 120"/>
          <p:cNvSpPr/>
          <p:nvPr/>
        </p:nvSpPr>
        <p:spPr>
          <a:xfrm>
            <a:off x="6629400" y="3657600"/>
            <a:ext cx="533400" cy="0"/>
          </a:xfrm>
          <a:prstGeom prst="line">
            <a:avLst/>
          </a:prstGeom>
          <a:ln w="19050" cap="flat" cmpd="sng">
            <a:solidFill>
              <a:srgbClr val="33CCFF"/>
            </a:solidFill>
            <a:prstDash val="dash"/>
            <a:round/>
            <a:headEnd type="none" w="med" len="med"/>
            <a:tailEnd type="none" w="med" len="med"/>
          </a:ln>
        </p:spPr>
      </p:sp>
      <p:sp>
        <p:nvSpPr>
          <p:cNvPr id="59510" name="Line 121"/>
          <p:cNvSpPr/>
          <p:nvPr/>
        </p:nvSpPr>
        <p:spPr>
          <a:xfrm>
            <a:off x="6629400" y="4038600"/>
            <a:ext cx="533400" cy="0"/>
          </a:xfrm>
          <a:prstGeom prst="line">
            <a:avLst/>
          </a:prstGeom>
          <a:ln w="19050" cap="flat" cmpd="sng">
            <a:solidFill>
              <a:srgbClr val="33CCFF"/>
            </a:solidFill>
            <a:prstDash val="dash"/>
            <a:round/>
            <a:headEnd type="none" w="med" len="med"/>
            <a:tailEnd type="none" w="med" len="med"/>
          </a:ln>
        </p:spPr>
      </p:sp>
      <p:sp>
        <p:nvSpPr>
          <p:cNvPr id="59511" name="Line 122"/>
          <p:cNvSpPr/>
          <p:nvPr/>
        </p:nvSpPr>
        <p:spPr>
          <a:xfrm>
            <a:off x="6629400" y="4808538"/>
            <a:ext cx="533400" cy="0"/>
          </a:xfrm>
          <a:prstGeom prst="line">
            <a:avLst/>
          </a:prstGeom>
          <a:ln w="19050" cap="flat" cmpd="sng">
            <a:solidFill>
              <a:srgbClr val="33CCFF"/>
            </a:solidFill>
            <a:prstDash val="dash"/>
            <a:round/>
            <a:headEnd type="none" w="med" len="med"/>
            <a:tailEnd type="none" w="med" len="med"/>
          </a:ln>
        </p:spPr>
      </p:sp>
      <p:sp>
        <p:nvSpPr>
          <p:cNvPr id="59512" name="Line 123"/>
          <p:cNvSpPr/>
          <p:nvPr/>
        </p:nvSpPr>
        <p:spPr>
          <a:xfrm>
            <a:off x="6629400" y="5181600"/>
            <a:ext cx="533400" cy="0"/>
          </a:xfrm>
          <a:prstGeom prst="line">
            <a:avLst/>
          </a:prstGeom>
          <a:ln w="19050" cap="flat" cmpd="sng">
            <a:solidFill>
              <a:srgbClr val="33CCFF"/>
            </a:solidFill>
            <a:prstDash val="dash"/>
            <a:round/>
            <a:headEnd type="none" w="med" len="med"/>
            <a:tailEnd type="none" w="med" len="med"/>
          </a:ln>
        </p:spPr>
      </p:sp>
      <p:sp>
        <p:nvSpPr>
          <p:cNvPr id="59513" name="Line 124"/>
          <p:cNvSpPr/>
          <p:nvPr/>
        </p:nvSpPr>
        <p:spPr>
          <a:xfrm>
            <a:off x="6629400" y="5867400"/>
            <a:ext cx="533400" cy="373063"/>
          </a:xfrm>
          <a:prstGeom prst="line">
            <a:avLst/>
          </a:prstGeom>
          <a:ln w="19050" cap="flat" cmpd="sng">
            <a:solidFill>
              <a:srgbClr val="FF3300"/>
            </a:solidFill>
            <a:prstDash val="dash"/>
            <a:round/>
            <a:headEnd type="none" w="med" len="med"/>
            <a:tailEnd type="none" w="med" len="med"/>
          </a:ln>
        </p:spPr>
      </p:sp>
      <p:sp>
        <p:nvSpPr>
          <p:cNvPr id="59514" name="Line 125"/>
          <p:cNvSpPr/>
          <p:nvPr/>
        </p:nvSpPr>
        <p:spPr>
          <a:xfrm flipV="1">
            <a:off x="6629400" y="5864225"/>
            <a:ext cx="533400" cy="11113"/>
          </a:xfrm>
          <a:prstGeom prst="line">
            <a:avLst/>
          </a:prstGeom>
          <a:ln w="19050" cap="flat" cmpd="sng">
            <a:solidFill>
              <a:srgbClr val="FF3300"/>
            </a:solidFill>
            <a:prstDash val="dash"/>
            <a:round/>
            <a:headEnd type="none" w="med" len="med"/>
            <a:tailEnd type="none" w="med" len="med"/>
          </a:ln>
        </p:spPr>
      </p:sp>
      <p:sp>
        <p:nvSpPr>
          <p:cNvPr id="59515" name="Line 126"/>
          <p:cNvSpPr/>
          <p:nvPr/>
        </p:nvSpPr>
        <p:spPr>
          <a:xfrm>
            <a:off x="4648200" y="5180013"/>
            <a:ext cx="533400" cy="1587"/>
          </a:xfrm>
          <a:prstGeom prst="line">
            <a:avLst/>
          </a:prstGeom>
          <a:ln w="19050" cap="flat" cmpd="sng">
            <a:solidFill>
              <a:srgbClr val="FF3300"/>
            </a:solidFill>
            <a:prstDash val="dash"/>
            <a:round/>
            <a:headEnd type="none" w="med" len="med"/>
            <a:tailEnd type="none" w="med" len="med"/>
          </a:ln>
        </p:spPr>
      </p:sp>
      <p:sp>
        <p:nvSpPr>
          <p:cNvPr id="59516" name="Rectangle 127"/>
          <p:cNvSpPr/>
          <p:nvPr/>
        </p:nvSpPr>
        <p:spPr>
          <a:xfrm>
            <a:off x="3200400" y="3046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F</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517" name="Rectangle 128"/>
          <p:cNvSpPr/>
          <p:nvPr/>
        </p:nvSpPr>
        <p:spPr>
          <a:xfrm>
            <a:off x="3200400" y="63214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G</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518" name="Rectangle 129"/>
          <p:cNvSpPr/>
          <p:nvPr/>
        </p:nvSpPr>
        <p:spPr>
          <a:xfrm>
            <a:off x="5181600" y="52546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H</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519" name="Rectangle 130"/>
          <p:cNvSpPr/>
          <p:nvPr/>
        </p:nvSpPr>
        <p:spPr>
          <a:xfrm>
            <a:off x="7162800" y="6323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J</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59520" name="Rectangle 131"/>
          <p:cNvSpPr/>
          <p:nvPr/>
        </p:nvSpPr>
        <p:spPr>
          <a:xfrm>
            <a:off x="7162800" y="29718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I</a:t>
            </a:r>
            <a:endParaRPr lang="en-US" altLang="zh-CN" dirty="0">
              <a:solidFill>
                <a:srgbClr val="3366CC"/>
              </a:solidFill>
              <a:latin typeface="Times New Roman" panose="02020603050405020304" pitchFamily="18" charset="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p:nvPr/>
        </p:nvSpPr>
        <p:spPr>
          <a:xfrm>
            <a:off x="152400" y="1371600"/>
            <a:ext cx="8763000" cy="2743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tx2"/>
                </a:solidFill>
                <a:latin typeface="Times New Roman" panose="02020603050405020304" pitchFamily="18" charset="0"/>
                <a:ea typeface="楷体_GB2312" pitchFamily="49" charset="-122"/>
              </a:rPr>
              <a:t>	Ω</a:t>
            </a:r>
            <a:r>
              <a:rPr lang="zh-CN" altLang="en-US" sz="3200" dirty="0">
                <a:solidFill>
                  <a:schemeClr val="tx2"/>
                </a:solidFill>
                <a:latin typeface="Times New Roman" panose="02020603050405020304" pitchFamily="18" charset="0"/>
                <a:ea typeface="楷体_GB2312" pitchFamily="49" charset="-122"/>
              </a:rPr>
              <a:t>网的特点</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a:t>
            </a:r>
          </a:p>
          <a:p>
            <a:pPr marL="742950" lvl="1" indent="-285750" eaLnBrk="1" hangingPunct="1">
              <a:lnSpc>
                <a:spcPct val="150000"/>
              </a:lnSpc>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并不是所有的置换在</a:t>
            </a:r>
            <a:r>
              <a:rPr lang="en-US" altLang="zh-CN" sz="3200" dirty="0">
                <a:solidFill>
                  <a:srgbClr val="33CCFF"/>
                </a:solidFill>
                <a:latin typeface="Times New Roman" panose="02020603050405020304" pitchFamily="18" charset="0"/>
                <a:ea typeface="楷体_GB2312" pitchFamily="49" charset="-122"/>
              </a:rPr>
              <a:t>Ω</a:t>
            </a:r>
            <a:r>
              <a:rPr lang="zh-CN" altLang="en-US" sz="3200" dirty="0">
                <a:latin typeface="Times New Roman" panose="02020603050405020304" pitchFamily="18" charset="0"/>
                <a:ea typeface="楷体_GB2312" pitchFamily="49" charset="-122"/>
              </a:rPr>
              <a:t>网中一次通过便可以实现。</a:t>
            </a:r>
          </a:p>
          <a:p>
            <a:pPr marL="742950" lvl="1" indent="-285750" eaLnBrk="1" hangingPunct="1">
              <a:lnSpc>
                <a:spcPct val="150000"/>
              </a:lnSpc>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Ω</a:t>
            </a:r>
            <a:r>
              <a:rPr lang="zh-CN" altLang="en-US" sz="3200" dirty="0">
                <a:latin typeface="Times New Roman" panose="02020603050405020304" pitchFamily="18" charset="0"/>
                <a:ea typeface="楷体_GB2312" pitchFamily="49" charset="-122"/>
              </a:rPr>
              <a:t>网是阻塞网络：出现冲突时，可以采用几次通过的方法来解决冲突。</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p:nvPr/>
        </p:nvSpPr>
        <p:spPr>
          <a:xfrm>
            <a:off x="26670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2" name="Rectangle 3"/>
          <p:cNvSpPr/>
          <p:nvPr/>
        </p:nvSpPr>
        <p:spPr>
          <a:xfrm>
            <a:off x="2667000" y="35814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3" name="Rectangle 4"/>
          <p:cNvSpPr/>
          <p:nvPr/>
        </p:nvSpPr>
        <p:spPr>
          <a:xfrm>
            <a:off x="26670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4" name="Rectangle 5"/>
          <p:cNvSpPr/>
          <p:nvPr/>
        </p:nvSpPr>
        <p:spPr>
          <a:xfrm>
            <a:off x="26670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5" name="Rectangle 6"/>
          <p:cNvSpPr/>
          <p:nvPr/>
        </p:nvSpPr>
        <p:spPr>
          <a:xfrm>
            <a:off x="46482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6" name="Rectangle 7"/>
          <p:cNvSpPr/>
          <p:nvPr/>
        </p:nvSpPr>
        <p:spPr>
          <a:xfrm>
            <a:off x="46482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7" name="Rectangle 8"/>
          <p:cNvSpPr/>
          <p:nvPr/>
        </p:nvSpPr>
        <p:spPr>
          <a:xfrm>
            <a:off x="46482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8" name="Rectangle 9"/>
          <p:cNvSpPr/>
          <p:nvPr/>
        </p:nvSpPr>
        <p:spPr>
          <a:xfrm>
            <a:off x="46482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49" name="Rectangle 10"/>
          <p:cNvSpPr/>
          <p:nvPr/>
        </p:nvSpPr>
        <p:spPr>
          <a:xfrm>
            <a:off x="6629400" y="25114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50" name="Rectangle 11"/>
          <p:cNvSpPr/>
          <p:nvPr/>
        </p:nvSpPr>
        <p:spPr>
          <a:xfrm>
            <a:off x="6629400" y="3578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51" name="Rectangle 12"/>
          <p:cNvSpPr/>
          <p:nvPr/>
        </p:nvSpPr>
        <p:spPr>
          <a:xfrm>
            <a:off x="6629400" y="47212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52" name="Rectangle 13"/>
          <p:cNvSpPr/>
          <p:nvPr/>
        </p:nvSpPr>
        <p:spPr>
          <a:xfrm>
            <a:off x="6629400" y="5788025"/>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1453" name="Rectangle 14"/>
          <p:cNvSpPr/>
          <p:nvPr/>
        </p:nvSpPr>
        <p:spPr>
          <a:xfrm>
            <a:off x="914400" y="2433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54" name="Line 15"/>
          <p:cNvSpPr/>
          <p:nvPr/>
        </p:nvSpPr>
        <p:spPr>
          <a:xfrm>
            <a:off x="1219200" y="2587625"/>
            <a:ext cx="1447800" cy="1588"/>
          </a:xfrm>
          <a:prstGeom prst="line">
            <a:avLst/>
          </a:prstGeom>
          <a:ln w="19050" cap="flat" cmpd="sng">
            <a:solidFill>
              <a:srgbClr val="00CC00"/>
            </a:solidFill>
            <a:prstDash val="solid"/>
            <a:round/>
            <a:headEnd type="none" w="med" len="med"/>
            <a:tailEnd type="none" w="med" len="med"/>
          </a:ln>
        </p:spPr>
      </p:sp>
      <p:sp>
        <p:nvSpPr>
          <p:cNvPr id="61455" name="Line 16"/>
          <p:cNvSpPr/>
          <p:nvPr/>
        </p:nvSpPr>
        <p:spPr>
          <a:xfrm>
            <a:off x="1219200" y="2967038"/>
            <a:ext cx="304800" cy="0"/>
          </a:xfrm>
          <a:prstGeom prst="line">
            <a:avLst/>
          </a:prstGeom>
          <a:ln w="19050" cap="flat" cmpd="sng">
            <a:solidFill>
              <a:srgbClr val="00CC00"/>
            </a:solidFill>
            <a:prstDash val="solid"/>
            <a:round/>
            <a:headEnd type="none" w="med" len="med"/>
            <a:tailEnd type="none" w="med" len="med"/>
          </a:ln>
        </p:spPr>
      </p:sp>
      <p:sp>
        <p:nvSpPr>
          <p:cNvPr id="61456" name="Rectangle 17"/>
          <p:cNvSpPr/>
          <p:nvPr/>
        </p:nvSpPr>
        <p:spPr>
          <a:xfrm>
            <a:off x="914400" y="2814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57" name="Line 18"/>
          <p:cNvSpPr/>
          <p:nvPr/>
        </p:nvSpPr>
        <p:spPr>
          <a:xfrm>
            <a:off x="2362200" y="2967038"/>
            <a:ext cx="304800" cy="0"/>
          </a:xfrm>
          <a:prstGeom prst="line">
            <a:avLst/>
          </a:prstGeom>
          <a:ln w="19050" cap="flat" cmpd="sng">
            <a:solidFill>
              <a:srgbClr val="00CC00"/>
            </a:solidFill>
            <a:prstDash val="solid"/>
            <a:round/>
            <a:headEnd type="none" w="med" len="med"/>
            <a:tailEnd type="none" w="med" len="med"/>
          </a:ln>
        </p:spPr>
      </p:sp>
      <p:sp>
        <p:nvSpPr>
          <p:cNvPr id="61458" name="Rectangle 19"/>
          <p:cNvSpPr/>
          <p:nvPr/>
        </p:nvSpPr>
        <p:spPr>
          <a:xfrm>
            <a:off x="914400" y="3500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59" name="Line 20"/>
          <p:cNvSpPr/>
          <p:nvPr/>
        </p:nvSpPr>
        <p:spPr>
          <a:xfrm>
            <a:off x="1219200" y="3654425"/>
            <a:ext cx="304800" cy="1588"/>
          </a:xfrm>
          <a:prstGeom prst="line">
            <a:avLst/>
          </a:prstGeom>
          <a:ln w="19050" cap="flat" cmpd="sng">
            <a:solidFill>
              <a:srgbClr val="00CC00"/>
            </a:solidFill>
            <a:prstDash val="solid"/>
            <a:round/>
            <a:headEnd type="none" w="med" len="med"/>
            <a:tailEnd type="none" w="med" len="med"/>
          </a:ln>
        </p:spPr>
      </p:sp>
      <p:sp>
        <p:nvSpPr>
          <p:cNvPr id="61460" name="Line 21"/>
          <p:cNvSpPr/>
          <p:nvPr/>
        </p:nvSpPr>
        <p:spPr>
          <a:xfrm>
            <a:off x="1219200" y="4033838"/>
            <a:ext cx="304800" cy="0"/>
          </a:xfrm>
          <a:prstGeom prst="line">
            <a:avLst/>
          </a:prstGeom>
          <a:ln w="19050" cap="flat" cmpd="sng">
            <a:solidFill>
              <a:srgbClr val="00CC00"/>
            </a:solidFill>
            <a:prstDash val="solid"/>
            <a:round/>
            <a:headEnd type="none" w="med" len="med"/>
            <a:tailEnd type="none" w="med" len="med"/>
          </a:ln>
        </p:spPr>
      </p:sp>
      <p:sp>
        <p:nvSpPr>
          <p:cNvPr id="61461" name="Rectangle 22"/>
          <p:cNvSpPr/>
          <p:nvPr/>
        </p:nvSpPr>
        <p:spPr>
          <a:xfrm>
            <a:off x="914400" y="3881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62" name="Line 23"/>
          <p:cNvSpPr/>
          <p:nvPr/>
        </p:nvSpPr>
        <p:spPr>
          <a:xfrm>
            <a:off x="2362200" y="3654425"/>
            <a:ext cx="304800" cy="1588"/>
          </a:xfrm>
          <a:prstGeom prst="line">
            <a:avLst/>
          </a:prstGeom>
          <a:ln w="19050" cap="flat" cmpd="sng">
            <a:solidFill>
              <a:srgbClr val="00CC00"/>
            </a:solidFill>
            <a:prstDash val="solid"/>
            <a:round/>
            <a:headEnd type="none" w="med" len="med"/>
            <a:tailEnd type="none" w="med" len="med"/>
          </a:ln>
        </p:spPr>
      </p:sp>
      <p:sp>
        <p:nvSpPr>
          <p:cNvPr id="61463" name="Line 24"/>
          <p:cNvSpPr/>
          <p:nvPr/>
        </p:nvSpPr>
        <p:spPr>
          <a:xfrm>
            <a:off x="2362200" y="4033838"/>
            <a:ext cx="304800" cy="0"/>
          </a:xfrm>
          <a:prstGeom prst="line">
            <a:avLst/>
          </a:prstGeom>
          <a:ln w="19050" cap="flat" cmpd="sng">
            <a:solidFill>
              <a:srgbClr val="00CC00"/>
            </a:solidFill>
            <a:prstDash val="solid"/>
            <a:round/>
            <a:headEnd type="none" w="med" len="med"/>
            <a:tailEnd type="none" w="med" len="med"/>
          </a:ln>
        </p:spPr>
      </p:sp>
      <p:sp>
        <p:nvSpPr>
          <p:cNvPr id="61464" name="Rectangle 25"/>
          <p:cNvSpPr/>
          <p:nvPr/>
        </p:nvSpPr>
        <p:spPr>
          <a:xfrm>
            <a:off x="914400" y="4643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65" name="Line 26"/>
          <p:cNvSpPr/>
          <p:nvPr/>
        </p:nvSpPr>
        <p:spPr>
          <a:xfrm>
            <a:off x="1219200" y="4797425"/>
            <a:ext cx="304800" cy="1588"/>
          </a:xfrm>
          <a:prstGeom prst="line">
            <a:avLst/>
          </a:prstGeom>
          <a:ln w="19050" cap="flat" cmpd="sng">
            <a:solidFill>
              <a:srgbClr val="00CC00"/>
            </a:solidFill>
            <a:prstDash val="solid"/>
            <a:round/>
            <a:headEnd type="none" w="med" len="med"/>
            <a:tailEnd type="none" w="med" len="med"/>
          </a:ln>
        </p:spPr>
      </p:sp>
      <p:sp>
        <p:nvSpPr>
          <p:cNvPr id="61466" name="Line 27"/>
          <p:cNvSpPr/>
          <p:nvPr/>
        </p:nvSpPr>
        <p:spPr>
          <a:xfrm>
            <a:off x="1219200" y="5176838"/>
            <a:ext cx="304800" cy="0"/>
          </a:xfrm>
          <a:prstGeom prst="line">
            <a:avLst/>
          </a:prstGeom>
          <a:ln w="19050" cap="flat" cmpd="sng">
            <a:solidFill>
              <a:srgbClr val="00CC00"/>
            </a:solidFill>
            <a:prstDash val="solid"/>
            <a:round/>
            <a:headEnd type="none" w="med" len="med"/>
            <a:tailEnd type="none" w="med" len="med"/>
          </a:ln>
        </p:spPr>
      </p:sp>
      <p:sp>
        <p:nvSpPr>
          <p:cNvPr id="61467" name="Rectangle 28"/>
          <p:cNvSpPr/>
          <p:nvPr/>
        </p:nvSpPr>
        <p:spPr>
          <a:xfrm>
            <a:off x="914400" y="5024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68" name="Line 29"/>
          <p:cNvSpPr/>
          <p:nvPr/>
        </p:nvSpPr>
        <p:spPr>
          <a:xfrm>
            <a:off x="2362200" y="4797425"/>
            <a:ext cx="304800" cy="1588"/>
          </a:xfrm>
          <a:prstGeom prst="line">
            <a:avLst/>
          </a:prstGeom>
          <a:ln w="19050" cap="flat" cmpd="sng">
            <a:solidFill>
              <a:srgbClr val="00CC00"/>
            </a:solidFill>
            <a:prstDash val="solid"/>
            <a:round/>
            <a:headEnd type="none" w="med" len="med"/>
            <a:tailEnd type="none" w="med" len="med"/>
          </a:ln>
        </p:spPr>
      </p:sp>
      <p:sp>
        <p:nvSpPr>
          <p:cNvPr id="61469" name="Line 30"/>
          <p:cNvSpPr/>
          <p:nvPr/>
        </p:nvSpPr>
        <p:spPr>
          <a:xfrm>
            <a:off x="2362200" y="5176838"/>
            <a:ext cx="304800" cy="0"/>
          </a:xfrm>
          <a:prstGeom prst="line">
            <a:avLst/>
          </a:prstGeom>
          <a:ln w="19050" cap="flat" cmpd="sng">
            <a:solidFill>
              <a:srgbClr val="00CC00"/>
            </a:solidFill>
            <a:prstDash val="solid"/>
            <a:round/>
            <a:headEnd type="none" w="med" len="med"/>
            <a:tailEnd type="none" w="med" len="med"/>
          </a:ln>
        </p:spPr>
      </p:sp>
      <p:sp>
        <p:nvSpPr>
          <p:cNvPr id="61470" name="Rectangle 31"/>
          <p:cNvSpPr/>
          <p:nvPr/>
        </p:nvSpPr>
        <p:spPr>
          <a:xfrm>
            <a:off x="914400" y="5711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71" name="Line 32"/>
          <p:cNvSpPr/>
          <p:nvPr/>
        </p:nvSpPr>
        <p:spPr>
          <a:xfrm>
            <a:off x="1219200" y="5865813"/>
            <a:ext cx="304800" cy="1587"/>
          </a:xfrm>
          <a:prstGeom prst="line">
            <a:avLst/>
          </a:prstGeom>
          <a:ln w="19050" cap="flat" cmpd="sng">
            <a:solidFill>
              <a:srgbClr val="00CC00"/>
            </a:solidFill>
            <a:prstDash val="solid"/>
            <a:round/>
            <a:headEnd type="none" w="med" len="med"/>
            <a:tailEnd type="none" w="med" len="med"/>
          </a:ln>
        </p:spPr>
      </p:sp>
      <p:sp>
        <p:nvSpPr>
          <p:cNvPr id="61472" name="Line 33"/>
          <p:cNvSpPr/>
          <p:nvPr/>
        </p:nvSpPr>
        <p:spPr>
          <a:xfrm>
            <a:off x="1219200" y="6245225"/>
            <a:ext cx="1447800" cy="0"/>
          </a:xfrm>
          <a:prstGeom prst="line">
            <a:avLst/>
          </a:prstGeom>
          <a:ln w="19050" cap="flat" cmpd="sng">
            <a:solidFill>
              <a:srgbClr val="00CC00"/>
            </a:solidFill>
            <a:prstDash val="solid"/>
            <a:round/>
            <a:headEnd type="none" w="med" len="med"/>
            <a:tailEnd type="none" w="med" len="med"/>
          </a:ln>
        </p:spPr>
      </p:sp>
      <p:sp>
        <p:nvSpPr>
          <p:cNvPr id="61473" name="Rectangle 34"/>
          <p:cNvSpPr/>
          <p:nvPr/>
        </p:nvSpPr>
        <p:spPr>
          <a:xfrm>
            <a:off x="914400" y="6092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474" name="Line 35"/>
          <p:cNvSpPr/>
          <p:nvPr/>
        </p:nvSpPr>
        <p:spPr>
          <a:xfrm>
            <a:off x="2362200" y="5865813"/>
            <a:ext cx="304800" cy="1587"/>
          </a:xfrm>
          <a:prstGeom prst="line">
            <a:avLst/>
          </a:prstGeom>
          <a:ln w="19050" cap="flat" cmpd="sng">
            <a:solidFill>
              <a:srgbClr val="00CC00"/>
            </a:solidFill>
            <a:prstDash val="solid"/>
            <a:round/>
            <a:headEnd type="none" w="med" len="med"/>
            <a:tailEnd type="none" w="med" len="med"/>
          </a:ln>
        </p:spPr>
      </p:sp>
      <p:sp>
        <p:nvSpPr>
          <p:cNvPr id="61475" name="Line 36"/>
          <p:cNvSpPr/>
          <p:nvPr/>
        </p:nvSpPr>
        <p:spPr>
          <a:xfrm>
            <a:off x="1524000" y="2968625"/>
            <a:ext cx="838200" cy="685800"/>
          </a:xfrm>
          <a:prstGeom prst="line">
            <a:avLst/>
          </a:prstGeom>
          <a:ln w="19050" cap="flat" cmpd="sng">
            <a:solidFill>
              <a:srgbClr val="00CC00"/>
            </a:solidFill>
            <a:prstDash val="solid"/>
            <a:round/>
            <a:headEnd type="none" w="med" len="med"/>
            <a:tailEnd type="none" w="med" len="med"/>
          </a:ln>
        </p:spPr>
      </p:sp>
      <p:sp>
        <p:nvSpPr>
          <p:cNvPr id="61476" name="Line 37"/>
          <p:cNvSpPr/>
          <p:nvPr/>
        </p:nvSpPr>
        <p:spPr>
          <a:xfrm>
            <a:off x="1524000" y="3654425"/>
            <a:ext cx="838200" cy="1144588"/>
          </a:xfrm>
          <a:prstGeom prst="line">
            <a:avLst/>
          </a:prstGeom>
          <a:ln w="19050" cap="flat" cmpd="sng">
            <a:solidFill>
              <a:srgbClr val="00CC00"/>
            </a:solidFill>
            <a:prstDash val="solid"/>
            <a:round/>
            <a:headEnd type="none" w="med" len="med"/>
            <a:tailEnd type="none" w="med" len="med"/>
          </a:ln>
        </p:spPr>
      </p:sp>
      <p:sp>
        <p:nvSpPr>
          <p:cNvPr id="61477" name="Line 38"/>
          <p:cNvSpPr/>
          <p:nvPr/>
        </p:nvSpPr>
        <p:spPr>
          <a:xfrm>
            <a:off x="1524000" y="4035425"/>
            <a:ext cx="838200" cy="1831975"/>
          </a:xfrm>
          <a:prstGeom prst="line">
            <a:avLst/>
          </a:prstGeom>
          <a:ln w="19050" cap="flat" cmpd="sng">
            <a:solidFill>
              <a:srgbClr val="00CC00"/>
            </a:solidFill>
            <a:prstDash val="solid"/>
            <a:round/>
            <a:headEnd type="none" w="med" len="med"/>
            <a:tailEnd type="none" w="med" len="med"/>
          </a:ln>
        </p:spPr>
      </p:sp>
      <p:sp>
        <p:nvSpPr>
          <p:cNvPr id="61478" name="Line 39"/>
          <p:cNvSpPr/>
          <p:nvPr/>
        </p:nvSpPr>
        <p:spPr>
          <a:xfrm flipV="1">
            <a:off x="1524000" y="2967038"/>
            <a:ext cx="838200" cy="1830387"/>
          </a:xfrm>
          <a:prstGeom prst="line">
            <a:avLst/>
          </a:prstGeom>
          <a:ln w="19050" cap="flat" cmpd="sng">
            <a:solidFill>
              <a:srgbClr val="00CC00"/>
            </a:solidFill>
            <a:prstDash val="solid"/>
            <a:round/>
            <a:headEnd type="none" w="med" len="med"/>
            <a:tailEnd type="none" w="med" len="med"/>
          </a:ln>
        </p:spPr>
      </p:sp>
      <p:sp>
        <p:nvSpPr>
          <p:cNvPr id="61479" name="Line 40"/>
          <p:cNvSpPr/>
          <p:nvPr/>
        </p:nvSpPr>
        <p:spPr>
          <a:xfrm flipV="1">
            <a:off x="1524000" y="4033838"/>
            <a:ext cx="838200" cy="1144587"/>
          </a:xfrm>
          <a:prstGeom prst="line">
            <a:avLst/>
          </a:prstGeom>
          <a:ln w="19050" cap="flat" cmpd="sng">
            <a:solidFill>
              <a:srgbClr val="00CC00"/>
            </a:solidFill>
            <a:prstDash val="solid"/>
            <a:round/>
            <a:headEnd type="none" w="med" len="med"/>
            <a:tailEnd type="none" w="med" len="med"/>
          </a:ln>
        </p:spPr>
      </p:sp>
      <p:sp>
        <p:nvSpPr>
          <p:cNvPr id="61480" name="Line 41"/>
          <p:cNvSpPr/>
          <p:nvPr/>
        </p:nvSpPr>
        <p:spPr>
          <a:xfrm flipV="1">
            <a:off x="1524000" y="5178425"/>
            <a:ext cx="838200" cy="685800"/>
          </a:xfrm>
          <a:prstGeom prst="line">
            <a:avLst/>
          </a:prstGeom>
          <a:ln w="19050" cap="flat" cmpd="sng">
            <a:solidFill>
              <a:srgbClr val="00CC00"/>
            </a:solidFill>
            <a:prstDash val="solid"/>
            <a:round/>
            <a:headEnd type="none" w="med" len="med"/>
            <a:tailEnd type="none" w="med" len="med"/>
          </a:ln>
        </p:spPr>
      </p:sp>
      <p:sp>
        <p:nvSpPr>
          <p:cNvPr id="61481" name="Line 42"/>
          <p:cNvSpPr/>
          <p:nvPr/>
        </p:nvSpPr>
        <p:spPr>
          <a:xfrm>
            <a:off x="3200400" y="2587625"/>
            <a:ext cx="1447800" cy="1588"/>
          </a:xfrm>
          <a:prstGeom prst="line">
            <a:avLst/>
          </a:prstGeom>
          <a:ln w="19050" cap="flat" cmpd="sng">
            <a:solidFill>
              <a:srgbClr val="00CC00"/>
            </a:solidFill>
            <a:prstDash val="solid"/>
            <a:round/>
            <a:headEnd type="none" w="med" len="med"/>
            <a:tailEnd type="none" w="med" len="med"/>
          </a:ln>
        </p:spPr>
      </p:sp>
      <p:sp>
        <p:nvSpPr>
          <p:cNvPr id="61482" name="Line 43"/>
          <p:cNvSpPr/>
          <p:nvPr/>
        </p:nvSpPr>
        <p:spPr>
          <a:xfrm>
            <a:off x="3200400" y="2967038"/>
            <a:ext cx="304800" cy="0"/>
          </a:xfrm>
          <a:prstGeom prst="line">
            <a:avLst/>
          </a:prstGeom>
          <a:ln w="19050" cap="flat" cmpd="sng">
            <a:solidFill>
              <a:srgbClr val="00CC00"/>
            </a:solidFill>
            <a:prstDash val="solid"/>
            <a:round/>
            <a:headEnd type="none" w="med" len="med"/>
            <a:tailEnd type="none" w="med" len="med"/>
          </a:ln>
        </p:spPr>
      </p:sp>
      <p:sp>
        <p:nvSpPr>
          <p:cNvPr id="61483" name="Line 44"/>
          <p:cNvSpPr/>
          <p:nvPr/>
        </p:nvSpPr>
        <p:spPr>
          <a:xfrm>
            <a:off x="4343400" y="2967038"/>
            <a:ext cx="304800" cy="0"/>
          </a:xfrm>
          <a:prstGeom prst="line">
            <a:avLst/>
          </a:prstGeom>
          <a:ln w="19050" cap="flat" cmpd="sng">
            <a:solidFill>
              <a:srgbClr val="00CC00"/>
            </a:solidFill>
            <a:prstDash val="solid"/>
            <a:round/>
            <a:headEnd type="none" w="med" len="med"/>
            <a:tailEnd type="none" w="med" len="med"/>
          </a:ln>
        </p:spPr>
      </p:sp>
      <p:sp>
        <p:nvSpPr>
          <p:cNvPr id="61484" name="Line 45"/>
          <p:cNvSpPr/>
          <p:nvPr/>
        </p:nvSpPr>
        <p:spPr>
          <a:xfrm>
            <a:off x="3200400" y="3654425"/>
            <a:ext cx="304800" cy="1588"/>
          </a:xfrm>
          <a:prstGeom prst="line">
            <a:avLst/>
          </a:prstGeom>
          <a:ln w="19050" cap="flat" cmpd="sng">
            <a:solidFill>
              <a:srgbClr val="00CC00"/>
            </a:solidFill>
            <a:prstDash val="solid"/>
            <a:round/>
            <a:headEnd type="none" w="med" len="med"/>
            <a:tailEnd type="none" w="med" len="med"/>
          </a:ln>
        </p:spPr>
      </p:sp>
      <p:sp>
        <p:nvSpPr>
          <p:cNvPr id="61485" name="Line 46"/>
          <p:cNvSpPr/>
          <p:nvPr/>
        </p:nvSpPr>
        <p:spPr>
          <a:xfrm>
            <a:off x="3200400" y="4033838"/>
            <a:ext cx="304800" cy="0"/>
          </a:xfrm>
          <a:prstGeom prst="line">
            <a:avLst/>
          </a:prstGeom>
          <a:ln w="19050" cap="flat" cmpd="sng">
            <a:solidFill>
              <a:srgbClr val="00CC00"/>
            </a:solidFill>
            <a:prstDash val="solid"/>
            <a:round/>
            <a:headEnd type="none" w="med" len="med"/>
            <a:tailEnd type="none" w="med" len="med"/>
          </a:ln>
        </p:spPr>
      </p:sp>
      <p:sp>
        <p:nvSpPr>
          <p:cNvPr id="61486" name="Line 47"/>
          <p:cNvSpPr/>
          <p:nvPr/>
        </p:nvSpPr>
        <p:spPr>
          <a:xfrm>
            <a:off x="4343400" y="3654425"/>
            <a:ext cx="304800" cy="1588"/>
          </a:xfrm>
          <a:prstGeom prst="line">
            <a:avLst/>
          </a:prstGeom>
          <a:ln w="19050" cap="flat" cmpd="sng">
            <a:solidFill>
              <a:srgbClr val="00CC00"/>
            </a:solidFill>
            <a:prstDash val="solid"/>
            <a:round/>
            <a:headEnd type="none" w="med" len="med"/>
            <a:tailEnd type="none" w="med" len="med"/>
          </a:ln>
        </p:spPr>
      </p:sp>
      <p:sp>
        <p:nvSpPr>
          <p:cNvPr id="61487" name="Line 48"/>
          <p:cNvSpPr/>
          <p:nvPr/>
        </p:nvSpPr>
        <p:spPr>
          <a:xfrm>
            <a:off x="4343400" y="4033838"/>
            <a:ext cx="304800" cy="0"/>
          </a:xfrm>
          <a:prstGeom prst="line">
            <a:avLst/>
          </a:prstGeom>
          <a:ln w="19050" cap="flat" cmpd="sng">
            <a:solidFill>
              <a:srgbClr val="00CC00"/>
            </a:solidFill>
            <a:prstDash val="solid"/>
            <a:round/>
            <a:headEnd type="none" w="med" len="med"/>
            <a:tailEnd type="none" w="med" len="med"/>
          </a:ln>
        </p:spPr>
      </p:sp>
      <p:sp>
        <p:nvSpPr>
          <p:cNvPr id="61488" name="Line 49"/>
          <p:cNvSpPr/>
          <p:nvPr/>
        </p:nvSpPr>
        <p:spPr>
          <a:xfrm>
            <a:off x="3200400" y="4797425"/>
            <a:ext cx="304800" cy="1588"/>
          </a:xfrm>
          <a:prstGeom prst="line">
            <a:avLst/>
          </a:prstGeom>
          <a:ln w="19050" cap="flat" cmpd="sng">
            <a:solidFill>
              <a:srgbClr val="00CC00"/>
            </a:solidFill>
            <a:prstDash val="solid"/>
            <a:round/>
            <a:headEnd type="none" w="med" len="med"/>
            <a:tailEnd type="none" w="med" len="med"/>
          </a:ln>
        </p:spPr>
      </p:sp>
      <p:sp>
        <p:nvSpPr>
          <p:cNvPr id="61489" name="Line 50"/>
          <p:cNvSpPr/>
          <p:nvPr/>
        </p:nvSpPr>
        <p:spPr>
          <a:xfrm>
            <a:off x="3200400" y="5176838"/>
            <a:ext cx="304800" cy="0"/>
          </a:xfrm>
          <a:prstGeom prst="line">
            <a:avLst/>
          </a:prstGeom>
          <a:ln w="19050" cap="flat" cmpd="sng">
            <a:solidFill>
              <a:srgbClr val="00CC00"/>
            </a:solidFill>
            <a:prstDash val="solid"/>
            <a:round/>
            <a:headEnd type="none" w="med" len="med"/>
            <a:tailEnd type="none" w="med" len="med"/>
          </a:ln>
        </p:spPr>
      </p:sp>
      <p:sp>
        <p:nvSpPr>
          <p:cNvPr id="61490" name="Line 51"/>
          <p:cNvSpPr/>
          <p:nvPr/>
        </p:nvSpPr>
        <p:spPr>
          <a:xfrm>
            <a:off x="4343400" y="4797425"/>
            <a:ext cx="304800" cy="1588"/>
          </a:xfrm>
          <a:prstGeom prst="line">
            <a:avLst/>
          </a:prstGeom>
          <a:ln w="19050" cap="flat" cmpd="sng">
            <a:solidFill>
              <a:srgbClr val="00CC00"/>
            </a:solidFill>
            <a:prstDash val="solid"/>
            <a:round/>
            <a:headEnd type="none" w="med" len="med"/>
            <a:tailEnd type="none" w="med" len="med"/>
          </a:ln>
        </p:spPr>
      </p:sp>
      <p:sp>
        <p:nvSpPr>
          <p:cNvPr id="61491" name="Line 52"/>
          <p:cNvSpPr/>
          <p:nvPr/>
        </p:nvSpPr>
        <p:spPr>
          <a:xfrm>
            <a:off x="4343400" y="5176838"/>
            <a:ext cx="304800" cy="0"/>
          </a:xfrm>
          <a:prstGeom prst="line">
            <a:avLst/>
          </a:prstGeom>
          <a:ln w="19050" cap="flat" cmpd="sng">
            <a:solidFill>
              <a:srgbClr val="00CC00"/>
            </a:solidFill>
            <a:prstDash val="solid"/>
            <a:round/>
            <a:headEnd type="none" w="med" len="med"/>
            <a:tailEnd type="none" w="med" len="med"/>
          </a:ln>
        </p:spPr>
      </p:sp>
      <p:sp>
        <p:nvSpPr>
          <p:cNvPr id="61492" name="Line 53"/>
          <p:cNvSpPr/>
          <p:nvPr/>
        </p:nvSpPr>
        <p:spPr>
          <a:xfrm>
            <a:off x="3200400" y="5865813"/>
            <a:ext cx="304800" cy="1587"/>
          </a:xfrm>
          <a:prstGeom prst="line">
            <a:avLst/>
          </a:prstGeom>
          <a:ln w="19050" cap="flat" cmpd="sng">
            <a:solidFill>
              <a:srgbClr val="00CC00"/>
            </a:solidFill>
            <a:prstDash val="solid"/>
            <a:round/>
            <a:headEnd type="none" w="med" len="med"/>
            <a:tailEnd type="none" w="med" len="med"/>
          </a:ln>
        </p:spPr>
      </p:sp>
      <p:sp>
        <p:nvSpPr>
          <p:cNvPr id="61493" name="Line 54"/>
          <p:cNvSpPr/>
          <p:nvPr/>
        </p:nvSpPr>
        <p:spPr>
          <a:xfrm>
            <a:off x="3200400" y="6245225"/>
            <a:ext cx="1447800" cy="0"/>
          </a:xfrm>
          <a:prstGeom prst="line">
            <a:avLst/>
          </a:prstGeom>
          <a:ln w="19050" cap="flat" cmpd="sng">
            <a:solidFill>
              <a:srgbClr val="00CC00"/>
            </a:solidFill>
            <a:prstDash val="solid"/>
            <a:round/>
            <a:headEnd type="none" w="med" len="med"/>
            <a:tailEnd type="none" w="med" len="med"/>
          </a:ln>
        </p:spPr>
      </p:sp>
      <p:sp>
        <p:nvSpPr>
          <p:cNvPr id="61494" name="Line 55"/>
          <p:cNvSpPr/>
          <p:nvPr/>
        </p:nvSpPr>
        <p:spPr>
          <a:xfrm>
            <a:off x="4343400" y="5865813"/>
            <a:ext cx="304800" cy="1587"/>
          </a:xfrm>
          <a:prstGeom prst="line">
            <a:avLst/>
          </a:prstGeom>
          <a:ln w="19050" cap="flat" cmpd="sng">
            <a:solidFill>
              <a:srgbClr val="00CC00"/>
            </a:solidFill>
            <a:prstDash val="solid"/>
            <a:round/>
            <a:headEnd type="none" w="med" len="med"/>
            <a:tailEnd type="none" w="med" len="med"/>
          </a:ln>
        </p:spPr>
      </p:sp>
      <p:sp>
        <p:nvSpPr>
          <p:cNvPr id="61495" name="Line 56"/>
          <p:cNvSpPr/>
          <p:nvPr/>
        </p:nvSpPr>
        <p:spPr>
          <a:xfrm>
            <a:off x="3505200" y="2968625"/>
            <a:ext cx="838200" cy="685800"/>
          </a:xfrm>
          <a:prstGeom prst="line">
            <a:avLst/>
          </a:prstGeom>
          <a:ln w="19050" cap="flat" cmpd="sng">
            <a:solidFill>
              <a:srgbClr val="00CC00"/>
            </a:solidFill>
            <a:prstDash val="solid"/>
            <a:round/>
            <a:headEnd type="none" w="med" len="med"/>
            <a:tailEnd type="none" w="med" len="med"/>
          </a:ln>
        </p:spPr>
      </p:sp>
      <p:sp>
        <p:nvSpPr>
          <p:cNvPr id="61496" name="Line 57"/>
          <p:cNvSpPr/>
          <p:nvPr/>
        </p:nvSpPr>
        <p:spPr>
          <a:xfrm>
            <a:off x="3505200" y="3654425"/>
            <a:ext cx="838200" cy="1144588"/>
          </a:xfrm>
          <a:prstGeom prst="line">
            <a:avLst/>
          </a:prstGeom>
          <a:ln w="19050" cap="flat" cmpd="sng">
            <a:solidFill>
              <a:srgbClr val="00CC00"/>
            </a:solidFill>
            <a:prstDash val="solid"/>
            <a:round/>
            <a:headEnd type="none" w="med" len="med"/>
            <a:tailEnd type="none" w="med" len="med"/>
          </a:ln>
        </p:spPr>
      </p:sp>
      <p:sp>
        <p:nvSpPr>
          <p:cNvPr id="61497" name="Line 58"/>
          <p:cNvSpPr/>
          <p:nvPr/>
        </p:nvSpPr>
        <p:spPr>
          <a:xfrm>
            <a:off x="3505200" y="4035425"/>
            <a:ext cx="838200" cy="1831975"/>
          </a:xfrm>
          <a:prstGeom prst="line">
            <a:avLst/>
          </a:prstGeom>
          <a:ln w="19050" cap="flat" cmpd="sng">
            <a:solidFill>
              <a:srgbClr val="00CC00"/>
            </a:solidFill>
            <a:prstDash val="solid"/>
            <a:round/>
            <a:headEnd type="none" w="med" len="med"/>
            <a:tailEnd type="none" w="med" len="med"/>
          </a:ln>
        </p:spPr>
      </p:sp>
      <p:sp>
        <p:nvSpPr>
          <p:cNvPr id="61498" name="Line 59"/>
          <p:cNvSpPr/>
          <p:nvPr/>
        </p:nvSpPr>
        <p:spPr>
          <a:xfrm flipV="1">
            <a:off x="3505200" y="2967038"/>
            <a:ext cx="838200" cy="1830387"/>
          </a:xfrm>
          <a:prstGeom prst="line">
            <a:avLst/>
          </a:prstGeom>
          <a:ln w="19050" cap="flat" cmpd="sng">
            <a:solidFill>
              <a:srgbClr val="00CC00"/>
            </a:solidFill>
            <a:prstDash val="solid"/>
            <a:round/>
            <a:headEnd type="none" w="med" len="med"/>
            <a:tailEnd type="none" w="med" len="med"/>
          </a:ln>
        </p:spPr>
      </p:sp>
      <p:sp>
        <p:nvSpPr>
          <p:cNvPr id="61499" name="Line 60"/>
          <p:cNvSpPr/>
          <p:nvPr/>
        </p:nvSpPr>
        <p:spPr>
          <a:xfrm flipV="1">
            <a:off x="3505200" y="4033838"/>
            <a:ext cx="838200" cy="1144587"/>
          </a:xfrm>
          <a:prstGeom prst="line">
            <a:avLst/>
          </a:prstGeom>
          <a:ln w="19050" cap="flat" cmpd="sng">
            <a:solidFill>
              <a:srgbClr val="00CC00"/>
            </a:solidFill>
            <a:prstDash val="solid"/>
            <a:round/>
            <a:headEnd type="none" w="med" len="med"/>
            <a:tailEnd type="none" w="med" len="med"/>
          </a:ln>
        </p:spPr>
      </p:sp>
      <p:sp>
        <p:nvSpPr>
          <p:cNvPr id="61500" name="Line 61"/>
          <p:cNvSpPr/>
          <p:nvPr/>
        </p:nvSpPr>
        <p:spPr>
          <a:xfrm flipV="1">
            <a:off x="3505200" y="5178425"/>
            <a:ext cx="838200" cy="685800"/>
          </a:xfrm>
          <a:prstGeom prst="line">
            <a:avLst/>
          </a:prstGeom>
          <a:ln w="19050" cap="flat" cmpd="sng">
            <a:solidFill>
              <a:srgbClr val="00CC00"/>
            </a:solidFill>
            <a:prstDash val="solid"/>
            <a:round/>
            <a:headEnd type="none" w="med" len="med"/>
            <a:tailEnd type="none" w="med" len="med"/>
          </a:ln>
        </p:spPr>
      </p:sp>
      <p:sp>
        <p:nvSpPr>
          <p:cNvPr id="61501" name="Line 62"/>
          <p:cNvSpPr/>
          <p:nvPr/>
        </p:nvSpPr>
        <p:spPr>
          <a:xfrm>
            <a:off x="5181600" y="2587625"/>
            <a:ext cx="1447800" cy="1588"/>
          </a:xfrm>
          <a:prstGeom prst="line">
            <a:avLst/>
          </a:prstGeom>
          <a:ln w="19050" cap="flat" cmpd="sng">
            <a:solidFill>
              <a:srgbClr val="00CC00"/>
            </a:solidFill>
            <a:prstDash val="solid"/>
            <a:round/>
            <a:headEnd type="none" w="med" len="med"/>
            <a:tailEnd type="none" w="med" len="med"/>
          </a:ln>
        </p:spPr>
      </p:sp>
      <p:sp>
        <p:nvSpPr>
          <p:cNvPr id="61502" name="Line 63"/>
          <p:cNvSpPr/>
          <p:nvPr/>
        </p:nvSpPr>
        <p:spPr>
          <a:xfrm>
            <a:off x="5181600" y="2967038"/>
            <a:ext cx="304800" cy="0"/>
          </a:xfrm>
          <a:prstGeom prst="line">
            <a:avLst/>
          </a:prstGeom>
          <a:ln w="19050" cap="flat" cmpd="sng">
            <a:solidFill>
              <a:srgbClr val="00CC00"/>
            </a:solidFill>
            <a:prstDash val="solid"/>
            <a:round/>
            <a:headEnd type="none" w="med" len="med"/>
            <a:tailEnd type="none" w="med" len="med"/>
          </a:ln>
        </p:spPr>
      </p:sp>
      <p:sp>
        <p:nvSpPr>
          <p:cNvPr id="61503" name="Line 64"/>
          <p:cNvSpPr/>
          <p:nvPr/>
        </p:nvSpPr>
        <p:spPr>
          <a:xfrm>
            <a:off x="6324600" y="2967038"/>
            <a:ext cx="304800" cy="0"/>
          </a:xfrm>
          <a:prstGeom prst="line">
            <a:avLst/>
          </a:prstGeom>
          <a:ln w="19050" cap="flat" cmpd="sng">
            <a:solidFill>
              <a:srgbClr val="00CC00"/>
            </a:solidFill>
            <a:prstDash val="solid"/>
            <a:round/>
            <a:headEnd type="none" w="med" len="med"/>
            <a:tailEnd type="none" w="med" len="med"/>
          </a:ln>
        </p:spPr>
      </p:sp>
      <p:sp>
        <p:nvSpPr>
          <p:cNvPr id="61504" name="Line 65"/>
          <p:cNvSpPr/>
          <p:nvPr/>
        </p:nvSpPr>
        <p:spPr>
          <a:xfrm>
            <a:off x="5181600" y="3654425"/>
            <a:ext cx="304800" cy="1588"/>
          </a:xfrm>
          <a:prstGeom prst="line">
            <a:avLst/>
          </a:prstGeom>
          <a:ln w="19050" cap="flat" cmpd="sng">
            <a:solidFill>
              <a:srgbClr val="00CC00"/>
            </a:solidFill>
            <a:prstDash val="solid"/>
            <a:round/>
            <a:headEnd type="none" w="med" len="med"/>
            <a:tailEnd type="none" w="med" len="med"/>
          </a:ln>
        </p:spPr>
      </p:sp>
      <p:sp>
        <p:nvSpPr>
          <p:cNvPr id="61505" name="Line 66"/>
          <p:cNvSpPr/>
          <p:nvPr/>
        </p:nvSpPr>
        <p:spPr>
          <a:xfrm>
            <a:off x="5181600" y="4033838"/>
            <a:ext cx="304800" cy="0"/>
          </a:xfrm>
          <a:prstGeom prst="line">
            <a:avLst/>
          </a:prstGeom>
          <a:ln w="19050" cap="flat" cmpd="sng">
            <a:solidFill>
              <a:srgbClr val="00CC00"/>
            </a:solidFill>
            <a:prstDash val="solid"/>
            <a:round/>
            <a:headEnd type="none" w="med" len="med"/>
            <a:tailEnd type="none" w="med" len="med"/>
          </a:ln>
        </p:spPr>
      </p:sp>
      <p:sp>
        <p:nvSpPr>
          <p:cNvPr id="61506" name="Line 67"/>
          <p:cNvSpPr/>
          <p:nvPr/>
        </p:nvSpPr>
        <p:spPr>
          <a:xfrm>
            <a:off x="6324600" y="3654425"/>
            <a:ext cx="304800" cy="1588"/>
          </a:xfrm>
          <a:prstGeom prst="line">
            <a:avLst/>
          </a:prstGeom>
          <a:ln w="19050" cap="flat" cmpd="sng">
            <a:solidFill>
              <a:srgbClr val="00CC00"/>
            </a:solidFill>
            <a:prstDash val="solid"/>
            <a:round/>
            <a:headEnd type="none" w="med" len="med"/>
            <a:tailEnd type="none" w="med" len="med"/>
          </a:ln>
        </p:spPr>
      </p:sp>
      <p:sp>
        <p:nvSpPr>
          <p:cNvPr id="61507" name="Line 68"/>
          <p:cNvSpPr/>
          <p:nvPr/>
        </p:nvSpPr>
        <p:spPr>
          <a:xfrm>
            <a:off x="6324600" y="4033838"/>
            <a:ext cx="304800" cy="0"/>
          </a:xfrm>
          <a:prstGeom prst="line">
            <a:avLst/>
          </a:prstGeom>
          <a:ln w="19050" cap="flat" cmpd="sng">
            <a:solidFill>
              <a:srgbClr val="00CC00"/>
            </a:solidFill>
            <a:prstDash val="solid"/>
            <a:round/>
            <a:headEnd type="none" w="med" len="med"/>
            <a:tailEnd type="none" w="med" len="med"/>
          </a:ln>
        </p:spPr>
      </p:sp>
      <p:sp>
        <p:nvSpPr>
          <p:cNvPr id="61508" name="Line 69"/>
          <p:cNvSpPr/>
          <p:nvPr/>
        </p:nvSpPr>
        <p:spPr>
          <a:xfrm>
            <a:off x="5181600" y="4797425"/>
            <a:ext cx="304800" cy="1588"/>
          </a:xfrm>
          <a:prstGeom prst="line">
            <a:avLst/>
          </a:prstGeom>
          <a:ln w="19050" cap="flat" cmpd="sng">
            <a:solidFill>
              <a:srgbClr val="00CC00"/>
            </a:solidFill>
            <a:prstDash val="solid"/>
            <a:round/>
            <a:headEnd type="none" w="med" len="med"/>
            <a:tailEnd type="none" w="med" len="med"/>
          </a:ln>
        </p:spPr>
      </p:sp>
      <p:sp>
        <p:nvSpPr>
          <p:cNvPr id="61509" name="Line 70"/>
          <p:cNvSpPr/>
          <p:nvPr/>
        </p:nvSpPr>
        <p:spPr>
          <a:xfrm>
            <a:off x="5181600" y="5176838"/>
            <a:ext cx="304800" cy="0"/>
          </a:xfrm>
          <a:prstGeom prst="line">
            <a:avLst/>
          </a:prstGeom>
          <a:ln w="19050" cap="flat" cmpd="sng">
            <a:solidFill>
              <a:srgbClr val="00CC00"/>
            </a:solidFill>
            <a:prstDash val="solid"/>
            <a:round/>
            <a:headEnd type="none" w="med" len="med"/>
            <a:tailEnd type="none" w="med" len="med"/>
          </a:ln>
        </p:spPr>
      </p:sp>
      <p:sp>
        <p:nvSpPr>
          <p:cNvPr id="61510" name="Line 71"/>
          <p:cNvSpPr/>
          <p:nvPr/>
        </p:nvSpPr>
        <p:spPr>
          <a:xfrm>
            <a:off x="6324600" y="4797425"/>
            <a:ext cx="304800" cy="1588"/>
          </a:xfrm>
          <a:prstGeom prst="line">
            <a:avLst/>
          </a:prstGeom>
          <a:ln w="19050" cap="flat" cmpd="sng">
            <a:solidFill>
              <a:srgbClr val="00CC00"/>
            </a:solidFill>
            <a:prstDash val="solid"/>
            <a:round/>
            <a:headEnd type="none" w="med" len="med"/>
            <a:tailEnd type="none" w="med" len="med"/>
          </a:ln>
        </p:spPr>
      </p:sp>
      <p:sp>
        <p:nvSpPr>
          <p:cNvPr id="61511" name="Line 72"/>
          <p:cNvSpPr/>
          <p:nvPr/>
        </p:nvSpPr>
        <p:spPr>
          <a:xfrm>
            <a:off x="6324600" y="5176838"/>
            <a:ext cx="304800" cy="0"/>
          </a:xfrm>
          <a:prstGeom prst="line">
            <a:avLst/>
          </a:prstGeom>
          <a:ln w="19050" cap="flat" cmpd="sng">
            <a:solidFill>
              <a:srgbClr val="00CC00"/>
            </a:solidFill>
            <a:prstDash val="solid"/>
            <a:round/>
            <a:headEnd type="none" w="med" len="med"/>
            <a:tailEnd type="none" w="med" len="med"/>
          </a:ln>
        </p:spPr>
      </p:sp>
      <p:sp>
        <p:nvSpPr>
          <p:cNvPr id="61512" name="Line 73"/>
          <p:cNvSpPr/>
          <p:nvPr/>
        </p:nvSpPr>
        <p:spPr>
          <a:xfrm>
            <a:off x="5181600" y="5865813"/>
            <a:ext cx="304800" cy="1587"/>
          </a:xfrm>
          <a:prstGeom prst="line">
            <a:avLst/>
          </a:prstGeom>
          <a:ln w="19050" cap="flat" cmpd="sng">
            <a:solidFill>
              <a:srgbClr val="00CC00"/>
            </a:solidFill>
            <a:prstDash val="solid"/>
            <a:round/>
            <a:headEnd type="none" w="med" len="med"/>
            <a:tailEnd type="none" w="med" len="med"/>
          </a:ln>
        </p:spPr>
      </p:sp>
      <p:sp>
        <p:nvSpPr>
          <p:cNvPr id="61513" name="Line 74"/>
          <p:cNvSpPr/>
          <p:nvPr/>
        </p:nvSpPr>
        <p:spPr>
          <a:xfrm>
            <a:off x="5181600" y="6245225"/>
            <a:ext cx="1447800" cy="0"/>
          </a:xfrm>
          <a:prstGeom prst="line">
            <a:avLst/>
          </a:prstGeom>
          <a:ln w="19050" cap="flat" cmpd="sng">
            <a:solidFill>
              <a:srgbClr val="00CC00"/>
            </a:solidFill>
            <a:prstDash val="solid"/>
            <a:round/>
            <a:headEnd type="none" w="med" len="med"/>
            <a:tailEnd type="none" w="med" len="med"/>
          </a:ln>
        </p:spPr>
      </p:sp>
      <p:sp>
        <p:nvSpPr>
          <p:cNvPr id="61514" name="Line 75"/>
          <p:cNvSpPr/>
          <p:nvPr/>
        </p:nvSpPr>
        <p:spPr>
          <a:xfrm>
            <a:off x="6324600" y="5865813"/>
            <a:ext cx="304800" cy="1587"/>
          </a:xfrm>
          <a:prstGeom prst="line">
            <a:avLst/>
          </a:prstGeom>
          <a:ln w="19050" cap="flat" cmpd="sng">
            <a:solidFill>
              <a:srgbClr val="00CC00"/>
            </a:solidFill>
            <a:prstDash val="solid"/>
            <a:round/>
            <a:headEnd type="none" w="med" len="med"/>
            <a:tailEnd type="none" w="med" len="med"/>
          </a:ln>
        </p:spPr>
      </p:sp>
      <p:sp>
        <p:nvSpPr>
          <p:cNvPr id="61515" name="Line 76"/>
          <p:cNvSpPr/>
          <p:nvPr/>
        </p:nvSpPr>
        <p:spPr>
          <a:xfrm>
            <a:off x="5486400" y="2968625"/>
            <a:ext cx="838200" cy="685800"/>
          </a:xfrm>
          <a:prstGeom prst="line">
            <a:avLst/>
          </a:prstGeom>
          <a:ln w="19050" cap="flat" cmpd="sng">
            <a:solidFill>
              <a:srgbClr val="00CC00"/>
            </a:solidFill>
            <a:prstDash val="solid"/>
            <a:round/>
            <a:headEnd type="none" w="med" len="med"/>
            <a:tailEnd type="none" w="med" len="med"/>
          </a:ln>
        </p:spPr>
      </p:sp>
      <p:sp>
        <p:nvSpPr>
          <p:cNvPr id="61516" name="Line 77"/>
          <p:cNvSpPr/>
          <p:nvPr/>
        </p:nvSpPr>
        <p:spPr>
          <a:xfrm>
            <a:off x="5486400" y="3654425"/>
            <a:ext cx="838200" cy="1144588"/>
          </a:xfrm>
          <a:prstGeom prst="line">
            <a:avLst/>
          </a:prstGeom>
          <a:ln w="19050" cap="flat" cmpd="sng">
            <a:solidFill>
              <a:srgbClr val="00CC00"/>
            </a:solidFill>
            <a:prstDash val="solid"/>
            <a:round/>
            <a:headEnd type="none" w="med" len="med"/>
            <a:tailEnd type="none" w="med" len="med"/>
          </a:ln>
        </p:spPr>
      </p:sp>
      <p:sp>
        <p:nvSpPr>
          <p:cNvPr id="61517" name="Line 78"/>
          <p:cNvSpPr/>
          <p:nvPr/>
        </p:nvSpPr>
        <p:spPr>
          <a:xfrm>
            <a:off x="5486400" y="4035425"/>
            <a:ext cx="838200" cy="1831975"/>
          </a:xfrm>
          <a:prstGeom prst="line">
            <a:avLst/>
          </a:prstGeom>
          <a:ln w="19050" cap="flat" cmpd="sng">
            <a:solidFill>
              <a:srgbClr val="00CC00"/>
            </a:solidFill>
            <a:prstDash val="solid"/>
            <a:round/>
            <a:headEnd type="none" w="med" len="med"/>
            <a:tailEnd type="none" w="med" len="med"/>
          </a:ln>
        </p:spPr>
      </p:sp>
      <p:sp>
        <p:nvSpPr>
          <p:cNvPr id="61518" name="Line 79"/>
          <p:cNvSpPr/>
          <p:nvPr/>
        </p:nvSpPr>
        <p:spPr>
          <a:xfrm flipV="1">
            <a:off x="5486400" y="2967038"/>
            <a:ext cx="838200" cy="1830387"/>
          </a:xfrm>
          <a:prstGeom prst="line">
            <a:avLst/>
          </a:prstGeom>
          <a:ln w="19050" cap="flat" cmpd="sng">
            <a:solidFill>
              <a:srgbClr val="00CC00"/>
            </a:solidFill>
            <a:prstDash val="solid"/>
            <a:round/>
            <a:headEnd type="none" w="med" len="med"/>
            <a:tailEnd type="none" w="med" len="med"/>
          </a:ln>
        </p:spPr>
      </p:sp>
      <p:sp>
        <p:nvSpPr>
          <p:cNvPr id="61519" name="Line 80"/>
          <p:cNvSpPr/>
          <p:nvPr/>
        </p:nvSpPr>
        <p:spPr>
          <a:xfrm flipV="1">
            <a:off x="5486400" y="4033838"/>
            <a:ext cx="838200" cy="1144587"/>
          </a:xfrm>
          <a:prstGeom prst="line">
            <a:avLst/>
          </a:prstGeom>
          <a:ln w="19050" cap="flat" cmpd="sng">
            <a:solidFill>
              <a:srgbClr val="00CC00"/>
            </a:solidFill>
            <a:prstDash val="solid"/>
            <a:round/>
            <a:headEnd type="none" w="med" len="med"/>
            <a:tailEnd type="none" w="med" len="med"/>
          </a:ln>
        </p:spPr>
      </p:sp>
      <p:sp>
        <p:nvSpPr>
          <p:cNvPr id="61520" name="Line 81"/>
          <p:cNvSpPr/>
          <p:nvPr/>
        </p:nvSpPr>
        <p:spPr>
          <a:xfrm flipV="1">
            <a:off x="5486400" y="5178425"/>
            <a:ext cx="838200" cy="685800"/>
          </a:xfrm>
          <a:prstGeom prst="line">
            <a:avLst/>
          </a:prstGeom>
          <a:ln w="19050" cap="flat" cmpd="sng">
            <a:solidFill>
              <a:srgbClr val="00CC00"/>
            </a:solidFill>
            <a:prstDash val="solid"/>
            <a:round/>
            <a:headEnd type="none" w="med" len="med"/>
            <a:tailEnd type="none" w="med" len="med"/>
          </a:ln>
        </p:spPr>
      </p:sp>
      <p:sp>
        <p:nvSpPr>
          <p:cNvPr id="61521" name="Line 82"/>
          <p:cNvSpPr/>
          <p:nvPr/>
        </p:nvSpPr>
        <p:spPr>
          <a:xfrm>
            <a:off x="7162800" y="2963863"/>
            <a:ext cx="533400" cy="0"/>
          </a:xfrm>
          <a:prstGeom prst="line">
            <a:avLst/>
          </a:prstGeom>
          <a:ln w="19050" cap="flat" cmpd="sng">
            <a:solidFill>
              <a:srgbClr val="00CC00"/>
            </a:solidFill>
            <a:prstDash val="solid"/>
            <a:round/>
            <a:headEnd type="none" w="med" len="med"/>
            <a:tailEnd type="none" w="med" len="med"/>
          </a:ln>
        </p:spPr>
      </p:sp>
      <p:sp>
        <p:nvSpPr>
          <p:cNvPr id="61522" name="Line 83"/>
          <p:cNvSpPr/>
          <p:nvPr/>
        </p:nvSpPr>
        <p:spPr>
          <a:xfrm>
            <a:off x="7162800" y="3651250"/>
            <a:ext cx="533400" cy="0"/>
          </a:xfrm>
          <a:prstGeom prst="line">
            <a:avLst/>
          </a:prstGeom>
          <a:ln w="19050" cap="flat" cmpd="sng">
            <a:solidFill>
              <a:srgbClr val="00CC00"/>
            </a:solidFill>
            <a:prstDash val="solid"/>
            <a:round/>
            <a:headEnd type="none" w="med" len="med"/>
            <a:tailEnd type="none" w="med" len="med"/>
          </a:ln>
        </p:spPr>
      </p:sp>
      <p:sp>
        <p:nvSpPr>
          <p:cNvPr id="61523" name="Line 84"/>
          <p:cNvSpPr/>
          <p:nvPr/>
        </p:nvSpPr>
        <p:spPr>
          <a:xfrm>
            <a:off x="7162800" y="4030663"/>
            <a:ext cx="533400" cy="0"/>
          </a:xfrm>
          <a:prstGeom prst="line">
            <a:avLst/>
          </a:prstGeom>
          <a:ln w="19050" cap="flat" cmpd="sng">
            <a:solidFill>
              <a:srgbClr val="00CC00"/>
            </a:solidFill>
            <a:prstDash val="solid"/>
            <a:round/>
            <a:headEnd type="none" w="med" len="med"/>
            <a:tailEnd type="none" w="med" len="med"/>
          </a:ln>
        </p:spPr>
      </p:sp>
      <p:sp>
        <p:nvSpPr>
          <p:cNvPr id="61524" name="Line 85"/>
          <p:cNvSpPr/>
          <p:nvPr/>
        </p:nvSpPr>
        <p:spPr>
          <a:xfrm>
            <a:off x="7162800" y="2587625"/>
            <a:ext cx="533400" cy="0"/>
          </a:xfrm>
          <a:prstGeom prst="line">
            <a:avLst/>
          </a:prstGeom>
          <a:ln w="19050" cap="flat" cmpd="sng">
            <a:solidFill>
              <a:srgbClr val="00CC00"/>
            </a:solidFill>
            <a:prstDash val="solid"/>
            <a:round/>
            <a:headEnd type="none" w="med" len="med"/>
            <a:tailEnd type="none" w="med" len="med"/>
          </a:ln>
        </p:spPr>
      </p:sp>
      <p:sp>
        <p:nvSpPr>
          <p:cNvPr id="61525" name="Line 86"/>
          <p:cNvSpPr/>
          <p:nvPr/>
        </p:nvSpPr>
        <p:spPr>
          <a:xfrm>
            <a:off x="7162800" y="5178425"/>
            <a:ext cx="533400" cy="0"/>
          </a:xfrm>
          <a:prstGeom prst="line">
            <a:avLst/>
          </a:prstGeom>
          <a:ln w="19050" cap="flat" cmpd="sng">
            <a:solidFill>
              <a:srgbClr val="00CC00"/>
            </a:solidFill>
            <a:prstDash val="solid"/>
            <a:round/>
            <a:headEnd type="none" w="med" len="med"/>
            <a:tailEnd type="none" w="med" len="med"/>
          </a:ln>
        </p:spPr>
      </p:sp>
      <p:sp>
        <p:nvSpPr>
          <p:cNvPr id="61526" name="Line 87"/>
          <p:cNvSpPr/>
          <p:nvPr/>
        </p:nvSpPr>
        <p:spPr>
          <a:xfrm>
            <a:off x="7162800" y="5865813"/>
            <a:ext cx="533400" cy="0"/>
          </a:xfrm>
          <a:prstGeom prst="line">
            <a:avLst/>
          </a:prstGeom>
          <a:ln w="19050" cap="flat" cmpd="sng">
            <a:solidFill>
              <a:srgbClr val="00CC00"/>
            </a:solidFill>
            <a:prstDash val="solid"/>
            <a:round/>
            <a:headEnd type="none" w="med" len="med"/>
            <a:tailEnd type="none" w="med" len="med"/>
          </a:ln>
        </p:spPr>
      </p:sp>
      <p:sp>
        <p:nvSpPr>
          <p:cNvPr id="61527" name="Line 88"/>
          <p:cNvSpPr/>
          <p:nvPr/>
        </p:nvSpPr>
        <p:spPr>
          <a:xfrm>
            <a:off x="7162800" y="6245225"/>
            <a:ext cx="533400" cy="0"/>
          </a:xfrm>
          <a:prstGeom prst="line">
            <a:avLst/>
          </a:prstGeom>
          <a:ln w="19050" cap="flat" cmpd="sng">
            <a:solidFill>
              <a:srgbClr val="00CC00"/>
            </a:solidFill>
            <a:prstDash val="solid"/>
            <a:round/>
            <a:headEnd type="none" w="med" len="med"/>
            <a:tailEnd type="none" w="med" len="med"/>
          </a:ln>
        </p:spPr>
      </p:sp>
      <p:sp>
        <p:nvSpPr>
          <p:cNvPr id="61528" name="Line 89"/>
          <p:cNvSpPr/>
          <p:nvPr/>
        </p:nvSpPr>
        <p:spPr>
          <a:xfrm>
            <a:off x="7162800" y="4802188"/>
            <a:ext cx="533400" cy="0"/>
          </a:xfrm>
          <a:prstGeom prst="line">
            <a:avLst/>
          </a:prstGeom>
          <a:ln w="19050" cap="flat" cmpd="sng">
            <a:solidFill>
              <a:srgbClr val="00CC00"/>
            </a:solidFill>
            <a:prstDash val="solid"/>
            <a:round/>
            <a:headEnd type="none" w="med" len="med"/>
            <a:tailEnd type="none" w="med" len="med"/>
          </a:ln>
        </p:spPr>
      </p:sp>
      <p:sp>
        <p:nvSpPr>
          <p:cNvPr id="61529" name="Rectangle 90"/>
          <p:cNvSpPr/>
          <p:nvPr/>
        </p:nvSpPr>
        <p:spPr>
          <a:xfrm>
            <a:off x="7696200" y="2435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0" name="Rectangle 91"/>
          <p:cNvSpPr/>
          <p:nvPr/>
        </p:nvSpPr>
        <p:spPr>
          <a:xfrm>
            <a:off x="7696200" y="2816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1" name="Rectangle 92"/>
          <p:cNvSpPr/>
          <p:nvPr/>
        </p:nvSpPr>
        <p:spPr>
          <a:xfrm>
            <a:off x="7696200" y="3502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2" name="Rectangle 93"/>
          <p:cNvSpPr/>
          <p:nvPr/>
        </p:nvSpPr>
        <p:spPr>
          <a:xfrm>
            <a:off x="7696200" y="3883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3" name="Rectangle 94"/>
          <p:cNvSpPr/>
          <p:nvPr/>
        </p:nvSpPr>
        <p:spPr>
          <a:xfrm>
            <a:off x="7696200" y="4645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4" name="Rectangle 95"/>
          <p:cNvSpPr/>
          <p:nvPr/>
        </p:nvSpPr>
        <p:spPr>
          <a:xfrm>
            <a:off x="7696200" y="50260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5" name="Rectangle 96"/>
          <p:cNvSpPr/>
          <p:nvPr/>
        </p:nvSpPr>
        <p:spPr>
          <a:xfrm>
            <a:off x="7696200" y="5713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6" name="Rectangle 97"/>
          <p:cNvSpPr/>
          <p:nvPr/>
        </p:nvSpPr>
        <p:spPr>
          <a:xfrm>
            <a:off x="7696200" y="6094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1537" name="Rectangle 98"/>
          <p:cNvSpPr/>
          <p:nvPr/>
        </p:nvSpPr>
        <p:spPr>
          <a:xfrm>
            <a:off x="25146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1538" name="Rectangle 99"/>
          <p:cNvSpPr/>
          <p:nvPr/>
        </p:nvSpPr>
        <p:spPr>
          <a:xfrm>
            <a:off x="44958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1539" name="Rectangle 100"/>
          <p:cNvSpPr/>
          <p:nvPr/>
        </p:nvSpPr>
        <p:spPr>
          <a:xfrm>
            <a:off x="6477000" y="1978025"/>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2</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1540" name="Rectangle 101"/>
          <p:cNvSpPr/>
          <p:nvPr/>
        </p:nvSpPr>
        <p:spPr>
          <a:xfrm>
            <a:off x="76200" y="304800"/>
            <a:ext cx="8991600" cy="1219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Ω</a:t>
            </a:r>
            <a:r>
              <a:rPr lang="zh-CN" altLang="en-US" sz="3200" dirty="0">
                <a:solidFill>
                  <a:schemeClr val="tx2"/>
                </a:solidFill>
                <a:latin typeface="Times New Roman" panose="02020603050405020304" pitchFamily="18" charset="0"/>
                <a:ea typeface="楷体_GB2312" pitchFamily="49" charset="-122"/>
              </a:rPr>
              <a:t>网的广播功能：</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001</a:t>
            </a:r>
            <a:r>
              <a:rPr lang="en-US" altLang="zh-CN" sz="3200" dirty="0">
                <a:latin typeface="Times New Roman" panose="02020603050405020304" pitchFamily="18" charset="0"/>
                <a:ea typeface="楷体_GB2312" pitchFamily="49" charset="-122"/>
                <a:sym typeface="Symbol" panose="05050102010706020507" pitchFamily="18" charset="2"/>
              </a:rPr>
              <a:t></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8</a:t>
            </a:r>
            <a:r>
              <a:rPr lang="zh-CN" altLang="en-US" sz="3200" dirty="0">
                <a:latin typeface="Times New Roman" panose="02020603050405020304" pitchFamily="18" charset="0"/>
                <a:ea typeface="楷体_GB2312" pitchFamily="49" charset="-122"/>
                <a:sym typeface="Symbol" panose="05050102010706020507" pitchFamily="18" charset="2"/>
              </a:rPr>
              <a:t>个输出端</a:t>
            </a:r>
            <a:endParaRPr lang="zh-CN" altLang="en-US" sz="3200" dirty="0">
              <a:latin typeface="Times New Roman" panose="02020603050405020304" pitchFamily="18" charset="0"/>
              <a:ea typeface="楷体_GB2312" pitchFamily="49" charset="-122"/>
            </a:endParaRPr>
          </a:p>
        </p:txBody>
      </p:sp>
      <p:sp>
        <p:nvSpPr>
          <p:cNvPr id="61541" name="Line 104"/>
          <p:cNvSpPr/>
          <p:nvPr/>
        </p:nvSpPr>
        <p:spPr>
          <a:xfrm>
            <a:off x="2667000" y="3668713"/>
            <a:ext cx="533400" cy="0"/>
          </a:xfrm>
          <a:prstGeom prst="line">
            <a:avLst/>
          </a:prstGeom>
          <a:ln w="19050" cap="flat" cmpd="sng">
            <a:solidFill>
              <a:srgbClr val="33CCFF"/>
            </a:solidFill>
            <a:prstDash val="dash"/>
            <a:round/>
            <a:headEnd type="none" w="med" len="med"/>
            <a:tailEnd type="none" w="med" len="med"/>
          </a:ln>
        </p:spPr>
      </p:sp>
      <p:sp>
        <p:nvSpPr>
          <p:cNvPr id="61542" name="Line 105"/>
          <p:cNvSpPr/>
          <p:nvPr/>
        </p:nvSpPr>
        <p:spPr>
          <a:xfrm>
            <a:off x="2667000" y="3668713"/>
            <a:ext cx="533400" cy="373062"/>
          </a:xfrm>
          <a:prstGeom prst="line">
            <a:avLst/>
          </a:prstGeom>
          <a:ln w="19050" cap="flat" cmpd="sng">
            <a:solidFill>
              <a:srgbClr val="33CCFF"/>
            </a:solidFill>
            <a:prstDash val="dash"/>
            <a:round/>
            <a:headEnd type="none" w="med" len="med"/>
            <a:tailEnd type="none" w="med" len="med"/>
          </a:ln>
        </p:spPr>
      </p:sp>
      <p:sp>
        <p:nvSpPr>
          <p:cNvPr id="61543" name="Line 114"/>
          <p:cNvSpPr/>
          <p:nvPr/>
        </p:nvSpPr>
        <p:spPr>
          <a:xfrm>
            <a:off x="4648200" y="4800600"/>
            <a:ext cx="533400" cy="7938"/>
          </a:xfrm>
          <a:prstGeom prst="line">
            <a:avLst/>
          </a:prstGeom>
          <a:ln w="19050" cap="flat" cmpd="sng">
            <a:solidFill>
              <a:srgbClr val="33CCFF"/>
            </a:solidFill>
            <a:prstDash val="dash"/>
            <a:round/>
            <a:headEnd type="none" w="med" len="med"/>
            <a:tailEnd type="none" w="med" len="med"/>
          </a:ln>
        </p:spPr>
      </p:sp>
      <p:sp>
        <p:nvSpPr>
          <p:cNvPr id="61544" name="Line 115"/>
          <p:cNvSpPr/>
          <p:nvPr/>
        </p:nvSpPr>
        <p:spPr>
          <a:xfrm>
            <a:off x="4648200" y="4808538"/>
            <a:ext cx="533400" cy="368300"/>
          </a:xfrm>
          <a:prstGeom prst="line">
            <a:avLst/>
          </a:prstGeom>
          <a:ln w="19050" cap="flat" cmpd="sng">
            <a:solidFill>
              <a:srgbClr val="33CCFF"/>
            </a:solidFill>
            <a:prstDash val="dash"/>
            <a:round/>
            <a:headEnd type="none" w="med" len="med"/>
            <a:tailEnd type="none" w="med" len="med"/>
          </a:ln>
        </p:spPr>
      </p:sp>
      <p:sp>
        <p:nvSpPr>
          <p:cNvPr id="61545" name="Line 116"/>
          <p:cNvSpPr/>
          <p:nvPr/>
        </p:nvSpPr>
        <p:spPr>
          <a:xfrm>
            <a:off x="4648200" y="5867400"/>
            <a:ext cx="533400" cy="0"/>
          </a:xfrm>
          <a:prstGeom prst="line">
            <a:avLst/>
          </a:prstGeom>
          <a:ln w="19050" cap="flat" cmpd="sng">
            <a:solidFill>
              <a:srgbClr val="33CCFF"/>
            </a:solidFill>
            <a:prstDash val="dash"/>
            <a:round/>
            <a:headEnd type="none" w="med" len="med"/>
            <a:tailEnd type="none" w="med" len="med"/>
          </a:ln>
        </p:spPr>
      </p:sp>
      <p:sp>
        <p:nvSpPr>
          <p:cNvPr id="61546" name="Line 117"/>
          <p:cNvSpPr/>
          <p:nvPr/>
        </p:nvSpPr>
        <p:spPr>
          <a:xfrm>
            <a:off x="4648200" y="5864225"/>
            <a:ext cx="533400" cy="376238"/>
          </a:xfrm>
          <a:prstGeom prst="line">
            <a:avLst/>
          </a:prstGeom>
          <a:ln w="19050" cap="flat" cmpd="sng">
            <a:solidFill>
              <a:srgbClr val="33CCFF"/>
            </a:solidFill>
            <a:prstDash val="dash"/>
            <a:round/>
            <a:headEnd type="none" w="med" len="med"/>
            <a:tailEnd type="none" w="med" len="med"/>
          </a:ln>
        </p:spPr>
      </p:sp>
      <p:sp>
        <p:nvSpPr>
          <p:cNvPr id="61547" name="Line 118"/>
          <p:cNvSpPr/>
          <p:nvPr/>
        </p:nvSpPr>
        <p:spPr>
          <a:xfrm flipV="1">
            <a:off x="6629400" y="2601913"/>
            <a:ext cx="533400" cy="361950"/>
          </a:xfrm>
          <a:prstGeom prst="line">
            <a:avLst/>
          </a:prstGeom>
          <a:ln w="19050" cap="flat" cmpd="sng">
            <a:solidFill>
              <a:srgbClr val="33CCFF"/>
            </a:solidFill>
            <a:prstDash val="dash"/>
            <a:round/>
            <a:headEnd type="none" w="med" len="med"/>
            <a:tailEnd type="none" w="med" len="med"/>
          </a:ln>
        </p:spPr>
      </p:sp>
      <p:sp>
        <p:nvSpPr>
          <p:cNvPr id="61548" name="Line 119"/>
          <p:cNvSpPr/>
          <p:nvPr/>
        </p:nvSpPr>
        <p:spPr>
          <a:xfrm>
            <a:off x="6629400" y="2963863"/>
            <a:ext cx="533400" cy="11112"/>
          </a:xfrm>
          <a:prstGeom prst="line">
            <a:avLst/>
          </a:prstGeom>
          <a:ln w="19050" cap="flat" cmpd="sng">
            <a:solidFill>
              <a:srgbClr val="33CCFF"/>
            </a:solidFill>
            <a:prstDash val="dash"/>
            <a:round/>
            <a:headEnd type="none" w="med" len="med"/>
            <a:tailEnd type="none" w="med" len="med"/>
          </a:ln>
        </p:spPr>
      </p:sp>
      <p:sp>
        <p:nvSpPr>
          <p:cNvPr id="61549" name="Line 120"/>
          <p:cNvSpPr/>
          <p:nvPr/>
        </p:nvSpPr>
        <p:spPr>
          <a:xfrm flipV="1">
            <a:off x="6629400" y="3657600"/>
            <a:ext cx="533400" cy="373063"/>
          </a:xfrm>
          <a:prstGeom prst="line">
            <a:avLst/>
          </a:prstGeom>
          <a:ln w="19050" cap="flat" cmpd="sng">
            <a:solidFill>
              <a:srgbClr val="33CCFF"/>
            </a:solidFill>
            <a:prstDash val="dash"/>
            <a:round/>
            <a:headEnd type="none" w="med" len="med"/>
            <a:tailEnd type="none" w="med" len="med"/>
          </a:ln>
        </p:spPr>
      </p:sp>
      <p:sp>
        <p:nvSpPr>
          <p:cNvPr id="61550" name="Line 121"/>
          <p:cNvSpPr/>
          <p:nvPr/>
        </p:nvSpPr>
        <p:spPr>
          <a:xfrm>
            <a:off x="6629400" y="4038600"/>
            <a:ext cx="533400" cy="0"/>
          </a:xfrm>
          <a:prstGeom prst="line">
            <a:avLst/>
          </a:prstGeom>
          <a:ln w="19050" cap="flat" cmpd="sng">
            <a:solidFill>
              <a:srgbClr val="33CCFF"/>
            </a:solidFill>
            <a:prstDash val="dash"/>
            <a:round/>
            <a:headEnd type="none" w="med" len="med"/>
            <a:tailEnd type="none" w="med" len="med"/>
          </a:ln>
        </p:spPr>
      </p:sp>
      <p:sp>
        <p:nvSpPr>
          <p:cNvPr id="61551" name="Line 122"/>
          <p:cNvSpPr/>
          <p:nvPr/>
        </p:nvSpPr>
        <p:spPr>
          <a:xfrm flipV="1">
            <a:off x="6629400" y="4808538"/>
            <a:ext cx="533400" cy="373062"/>
          </a:xfrm>
          <a:prstGeom prst="line">
            <a:avLst/>
          </a:prstGeom>
          <a:ln w="19050" cap="flat" cmpd="sng">
            <a:solidFill>
              <a:srgbClr val="33CCFF"/>
            </a:solidFill>
            <a:prstDash val="dash"/>
            <a:round/>
            <a:headEnd type="none" w="med" len="med"/>
            <a:tailEnd type="none" w="med" len="med"/>
          </a:ln>
        </p:spPr>
      </p:sp>
      <p:sp>
        <p:nvSpPr>
          <p:cNvPr id="61552" name="Line 123"/>
          <p:cNvSpPr/>
          <p:nvPr/>
        </p:nvSpPr>
        <p:spPr>
          <a:xfrm>
            <a:off x="6629400" y="5181600"/>
            <a:ext cx="533400" cy="0"/>
          </a:xfrm>
          <a:prstGeom prst="line">
            <a:avLst/>
          </a:prstGeom>
          <a:ln w="19050" cap="flat" cmpd="sng">
            <a:solidFill>
              <a:srgbClr val="33CCFF"/>
            </a:solidFill>
            <a:prstDash val="dash"/>
            <a:round/>
            <a:headEnd type="none" w="med" len="med"/>
            <a:tailEnd type="none" w="med" len="med"/>
          </a:ln>
        </p:spPr>
      </p:sp>
      <p:sp>
        <p:nvSpPr>
          <p:cNvPr id="61553" name="Line 124"/>
          <p:cNvSpPr/>
          <p:nvPr/>
        </p:nvSpPr>
        <p:spPr>
          <a:xfrm flipV="1">
            <a:off x="6629400" y="6240463"/>
            <a:ext cx="533400" cy="4762"/>
          </a:xfrm>
          <a:prstGeom prst="line">
            <a:avLst/>
          </a:prstGeom>
          <a:ln w="19050" cap="flat" cmpd="sng">
            <a:solidFill>
              <a:srgbClr val="33CCFF"/>
            </a:solidFill>
            <a:prstDash val="dash"/>
            <a:round/>
            <a:headEnd type="none" w="med" len="med"/>
            <a:tailEnd type="none" w="med" len="med"/>
          </a:ln>
        </p:spPr>
      </p:sp>
      <p:sp>
        <p:nvSpPr>
          <p:cNvPr id="61554" name="Line 125"/>
          <p:cNvSpPr/>
          <p:nvPr/>
        </p:nvSpPr>
        <p:spPr>
          <a:xfrm flipV="1">
            <a:off x="6629400" y="5867400"/>
            <a:ext cx="533400" cy="381000"/>
          </a:xfrm>
          <a:prstGeom prst="line">
            <a:avLst/>
          </a:prstGeom>
          <a:ln w="19050" cap="flat" cmpd="sng">
            <a:solidFill>
              <a:srgbClr val="33CCFF"/>
            </a:solidFill>
            <a:prstDash val="dash"/>
            <a:round/>
            <a:headEnd type="none" w="med" len="med"/>
            <a:tailEnd type="none" w="med" len="med"/>
          </a:ln>
        </p:spPr>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6"/>
          <p:cNvSpPr/>
          <p:nvPr/>
        </p:nvSpPr>
        <p:spPr>
          <a:xfrm>
            <a:off x="6400800" y="19034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466" name="Line 82"/>
          <p:cNvSpPr/>
          <p:nvPr/>
        </p:nvSpPr>
        <p:spPr>
          <a:xfrm>
            <a:off x="7239000" y="2208213"/>
            <a:ext cx="533400" cy="0"/>
          </a:xfrm>
          <a:prstGeom prst="line">
            <a:avLst/>
          </a:prstGeom>
          <a:ln w="19050" cap="flat" cmpd="sng">
            <a:solidFill>
              <a:srgbClr val="00CC00"/>
            </a:solidFill>
            <a:prstDash val="solid"/>
            <a:round/>
            <a:headEnd type="none" w="med" len="med"/>
            <a:tailEnd type="none" w="med" len="med"/>
          </a:ln>
        </p:spPr>
      </p:sp>
      <p:sp>
        <p:nvSpPr>
          <p:cNvPr id="62467" name="Line 85"/>
          <p:cNvSpPr/>
          <p:nvPr/>
        </p:nvSpPr>
        <p:spPr>
          <a:xfrm>
            <a:off x="7239000" y="1979613"/>
            <a:ext cx="533400" cy="0"/>
          </a:xfrm>
          <a:prstGeom prst="line">
            <a:avLst/>
          </a:prstGeom>
          <a:ln w="19050" cap="flat" cmpd="sng">
            <a:solidFill>
              <a:srgbClr val="00CC00"/>
            </a:solidFill>
            <a:prstDash val="solid"/>
            <a:round/>
            <a:headEnd type="none" w="med" len="med"/>
            <a:tailEnd type="none" w="med" len="med"/>
          </a:ln>
        </p:spPr>
      </p:sp>
      <p:sp>
        <p:nvSpPr>
          <p:cNvPr id="62468" name="Rectangle 90"/>
          <p:cNvSpPr/>
          <p:nvPr/>
        </p:nvSpPr>
        <p:spPr>
          <a:xfrm>
            <a:off x="7848600" y="18256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69" name="Rectangle 91"/>
          <p:cNvSpPr/>
          <p:nvPr/>
        </p:nvSpPr>
        <p:spPr>
          <a:xfrm>
            <a:off x="7848600" y="20558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70" name="Rectangle 99"/>
          <p:cNvSpPr/>
          <p:nvPr/>
        </p:nvSpPr>
        <p:spPr>
          <a:xfrm>
            <a:off x="6400800" y="1293813"/>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2471" name="Rectangle 101"/>
          <p:cNvSpPr/>
          <p:nvPr/>
        </p:nvSpPr>
        <p:spPr>
          <a:xfrm>
            <a:off x="76200" y="152400"/>
            <a:ext cx="8991600" cy="1219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tx2"/>
                </a:solidFill>
                <a:latin typeface="Times New Roman" panose="02020603050405020304" pitchFamily="18" charset="0"/>
                <a:ea typeface="楷体_GB2312" pitchFamily="49" charset="-122"/>
              </a:rPr>
              <a:t>4</a:t>
            </a:r>
            <a:r>
              <a:rPr lang="en-US" altLang="zh-CN" sz="3200" dirty="0">
                <a:solidFill>
                  <a:schemeClr val="tx2"/>
                </a:solidFill>
                <a:latin typeface="Times New Roman" panose="02020603050405020304" pitchFamily="18" charset="0"/>
                <a:ea typeface="楷体_GB2312" pitchFamily="49" charset="-122"/>
                <a:sym typeface="Symbol" panose="05050102010706020507" pitchFamily="18" charset="2"/>
              </a:rPr>
              <a:t>4</a:t>
            </a:r>
            <a:r>
              <a:rPr lang="zh-CN" altLang="en-US" sz="3200" dirty="0">
                <a:solidFill>
                  <a:schemeClr val="tx2"/>
                </a:solidFill>
                <a:latin typeface="Times New Roman" panose="02020603050405020304" pitchFamily="18" charset="0"/>
                <a:ea typeface="楷体_GB2312" pitchFamily="49" charset="-122"/>
              </a:rPr>
              <a:t>开关构成的</a:t>
            </a:r>
            <a:r>
              <a:rPr lang="en-US" altLang="zh-CN" sz="3200" dirty="0">
                <a:solidFill>
                  <a:schemeClr val="tx2"/>
                </a:solidFill>
                <a:latin typeface="Times New Roman" panose="02020603050405020304" pitchFamily="18" charset="0"/>
                <a:ea typeface="楷体_GB2312" pitchFamily="49" charset="-122"/>
              </a:rPr>
              <a:t>Ω</a:t>
            </a:r>
            <a:r>
              <a:rPr lang="zh-CN" altLang="en-US" sz="3200" dirty="0">
                <a:solidFill>
                  <a:schemeClr val="tx2"/>
                </a:solidFill>
                <a:latin typeface="Times New Roman" panose="02020603050405020304" pitchFamily="18" charset="0"/>
                <a:ea typeface="楷体_GB2312" pitchFamily="49" charset="-122"/>
              </a:rPr>
              <a:t>网：多路洗牌</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如</a:t>
            </a:r>
            <a:r>
              <a:rPr lang="en-US" altLang="zh-CN" sz="3200" dirty="0">
                <a:solidFill>
                  <a:srgbClr val="33CCFF"/>
                </a:solidFill>
                <a:latin typeface="Times New Roman" panose="02020603050405020304" pitchFamily="18" charset="0"/>
                <a:ea typeface="楷体_GB2312" pitchFamily="49" charset="-122"/>
              </a:rPr>
              <a:t>16</a:t>
            </a:r>
            <a:r>
              <a:rPr lang="zh-CN" altLang="en-US" sz="3200" dirty="0">
                <a:latin typeface="Times New Roman" panose="02020603050405020304" pitchFamily="18" charset="0"/>
                <a:ea typeface="楷体_GB2312" pitchFamily="49" charset="-122"/>
              </a:rPr>
              <a:t>输入</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路洗牌：网路级数为</a:t>
            </a:r>
            <a:r>
              <a:rPr lang="en-US" altLang="zh-CN" sz="3200" dirty="0">
                <a:solidFill>
                  <a:srgbClr val="00B050"/>
                </a:solidFill>
                <a:latin typeface="Times New Roman" panose="02020603050405020304" pitchFamily="18" charset="0"/>
                <a:ea typeface="楷体_GB2312" pitchFamily="49" charset="-122"/>
              </a:rPr>
              <a:t>log</a:t>
            </a:r>
            <a:r>
              <a:rPr lang="en-US" altLang="zh-CN" sz="3200" baseline="-25000" dirty="0">
                <a:solidFill>
                  <a:srgbClr val="00B050"/>
                </a:solidFill>
                <a:latin typeface="Times New Roman" panose="02020603050405020304" pitchFamily="18" charset="0"/>
                <a:ea typeface="楷体_GB2312" pitchFamily="49" charset="-122"/>
              </a:rPr>
              <a:t>4</a:t>
            </a:r>
            <a:r>
              <a:rPr lang="en-US" altLang="zh-CN" sz="3200" dirty="0">
                <a:solidFill>
                  <a:srgbClr val="00B050"/>
                </a:solidFill>
                <a:latin typeface="Times New Roman" panose="02020603050405020304" pitchFamily="18" charset="0"/>
                <a:ea typeface="楷体_GB2312" pitchFamily="49" charset="-122"/>
              </a:rPr>
              <a:t>16 = 2</a:t>
            </a:r>
            <a:r>
              <a:rPr lang="en-US" altLang="zh-CN" sz="3200" dirty="0">
                <a:solidFill>
                  <a:schemeClr val="tx2"/>
                </a:solidFill>
                <a:latin typeface="Times New Roman" panose="02020603050405020304" pitchFamily="18" charset="0"/>
                <a:ea typeface="楷体_GB2312" pitchFamily="49" charset="-122"/>
              </a:rPr>
              <a:t>	</a:t>
            </a:r>
            <a:endParaRPr lang="en-US" altLang="zh-CN" sz="3200" dirty="0">
              <a:latin typeface="Times New Roman" panose="02020603050405020304" pitchFamily="18" charset="0"/>
              <a:ea typeface="楷体_GB2312" pitchFamily="49" charset="-122"/>
              <a:sym typeface="Symbol" panose="05050102010706020507" pitchFamily="18" charset="2"/>
            </a:endParaRPr>
          </a:p>
        </p:txBody>
      </p:sp>
      <p:sp>
        <p:nvSpPr>
          <p:cNvPr id="62472" name="Rectangle 116"/>
          <p:cNvSpPr/>
          <p:nvPr/>
        </p:nvSpPr>
        <p:spPr>
          <a:xfrm>
            <a:off x="6400800" y="32019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473" name="Rectangle 117"/>
          <p:cNvSpPr/>
          <p:nvPr/>
        </p:nvSpPr>
        <p:spPr>
          <a:xfrm>
            <a:off x="6400800" y="44942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474" name="Rectangle 118"/>
          <p:cNvSpPr/>
          <p:nvPr/>
        </p:nvSpPr>
        <p:spPr>
          <a:xfrm>
            <a:off x="6400800" y="57927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475" name="Line 119"/>
          <p:cNvSpPr/>
          <p:nvPr/>
        </p:nvSpPr>
        <p:spPr>
          <a:xfrm>
            <a:off x="7239000" y="2665413"/>
            <a:ext cx="533400" cy="0"/>
          </a:xfrm>
          <a:prstGeom prst="line">
            <a:avLst/>
          </a:prstGeom>
          <a:ln w="19050" cap="flat" cmpd="sng">
            <a:solidFill>
              <a:srgbClr val="00CC00"/>
            </a:solidFill>
            <a:prstDash val="solid"/>
            <a:round/>
            <a:headEnd type="none" w="med" len="med"/>
            <a:tailEnd type="none" w="med" len="med"/>
          </a:ln>
        </p:spPr>
      </p:sp>
      <p:sp>
        <p:nvSpPr>
          <p:cNvPr id="62476" name="Line 120"/>
          <p:cNvSpPr/>
          <p:nvPr/>
        </p:nvSpPr>
        <p:spPr>
          <a:xfrm>
            <a:off x="7239000" y="2436813"/>
            <a:ext cx="533400" cy="0"/>
          </a:xfrm>
          <a:prstGeom prst="line">
            <a:avLst/>
          </a:prstGeom>
          <a:ln w="19050" cap="flat" cmpd="sng">
            <a:solidFill>
              <a:srgbClr val="00CC00"/>
            </a:solidFill>
            <a:prstDash val="solid"/>
            <a:round/>
            <a:headEnd type="none" w="med" len="med"/>
            <a:tailEnd type="none" w="med" len="med"/>
          </a:ln>
        </p:spPr>
      </p:sp>
      <p:sp>
        <p:nvSpPr>
          <p:cNvPr id="62477" name="Rectangle 121"/>
          <p:cNvSpPr/>
          <p:nvPr/>
        </p:nvSpPr>
        <p:spPr>
          <a:xfrm>
            <a:off x="7848600" y="22844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78" name="Rectangle 122"/>
          <p:cNvSpPr/>
          <p:nvPr/>
        </p:nvSpPr>
        <p:spPr>
          <a:xfrm>
            <a:off x="7848600" y="25146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79" name="Line 123"/>
          <p:cNvSpPr/>
          <p:nvPr/>
        </p:nvSpPr>
        <p:spPr>
          <a:xfrm>
            <a:off x="7239000" y="3500438"/>
            <a:ext cx="533400" cy="0"/>
          </a:xfrm>
          <a:prstGeom prst="line">
            <a:avLst/>
          </a:prstGeom>
          <a:ln w="19050" cap="flat" cmpd="sng">
            <a:solidFill>
              <a:srgbClr val="00CC00"/>
            </a:solidFill>
            <a:prstDash val="solid"/>
            <a:round/>
            <a:headEnd type="none" w="med" len="med"/>
            <a:tailEnd type="none" w="med" len="med"/>
          </a:ln>
        </p:spPr>
      </p:sp>
      <p:sp>
        <p:nvSpPr>
          <p:cNvPr id="62480" name="Line 124"/>
          <p:cNvSpPr/>
          <p:nvPr/>
        </p:nvSpPr>
        <p:spPr>
          <a:xfrm>
            <a:off x="7239000" y="3271838"/>
            <a:ext cx="533400" cy="0"/>
          </a:xfrm>
          <a:prstGeom prst="line">
            <a:avLst/>
          </a:prstGeom>
          <a:ln w="19050" cap="flat" cmpd="sng">
            <a:solidFill>
              <a:srgbClr val="00CC00"/>
            </a:solidFill>
            <a:prstDash val="solid"/>
            <a:round/>
            <a:headEnd type="none" w="med" len="med"/>
            <a:tailEnd type="none" w="med" len="med"/>
          </a:ln>
        </p:spPr>
      </p:sp>
      <p:sp>
        <p:nvSpPr>
          <p:cNvPr id="62481" name="Rectangle 125"/>
          <p:cNvSpPr/>
          <p:nvPr/>
        </p:nvSpPr>
        <p:spPr>
          <a:xfrm>
            <a:off x="7848600" y="31178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82" name="Rectangle 126"/>
          <p:cNvSpPr/>
          <p:nvPr/>
        </p:nvSpPr>
        <p:spPr>
          <a:xfrm>
            <a:off x="7848600" y="33480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83" name="Line 127"/>
          <p:cNvSpPr/>
          <p:nvPr/>
        </p:nvSpPr>
        <p:spPr>
          <a:xfrm>
            <a:off x="7239000" y="3957638"/>
            <a:ext cx="533400" cy="0"/>
          </a:xfrm>
          <a:prstGeom prst="line">
            <a:avLst/>
          </a:prstGeom>
          <a:ln w="19050" cap="flat" cmpd="sng">
            <a:solidFill>
              <a:srgbClr val="00CC00"/>
            </a:solidFill>
            <a:prstDash val="solid"/>
            <a:round/>
            <a:headEnd type="none" w="med" len="med"/>
            <a:tailEnd type="none" w="med" len="med"/>
          </a:ln>
        </p:spPr>
      </p:sp>
      <p:sp>
        <p:nvSpPr>
          <p:cNvPr id="62484" name="Line 128"/>
          <p:cNvSpPr/>
          <p:nvPr/>
        </p:nvSpPr>
        <p:spPr>
          <a:xfrm>
            <a:off x="7239000" y="3729038"/>
            <a:ext cx="533400" cy="0"/>
          </a:xfrm>
          <a:prstGeom prst="line">
            <a:avLst/>
          </a:prstGeom>
          <a:ln w="19050" cap="flat" cmpd="sng">
            <a:solidFill>
              <a:srgbClr val="00CC00"/>
            </a:solidFill>
            <a:prstDash val="solid"/>
            <a:round/>
            <a:headEnd type="none" w="med" len="med"/>
            <a:tailEnd type="none" w="med" len="med"/>
          </a:ln>
        </p:spPr>
      </p:sp>
      <p:sp>
        <p:nvSpPr>
          <p:cNvPr id="62485" name="Rectangle 129"/>
          <p:cNvSpPr/>
          <p:nvPr/>
        </p:nvSpPr>
        <p:spPr>
          <a:xfrm>
            <a:off x="7848600" y="3576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86" name="Rectangle 130"/>
          <p:cNvSpPr/>
          <p:nvPr/>
        </p:nvSpPr>
        <p:spPr>
          <a:xfrm>
            <a:off x="7848600" y="3806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87" name="Line 131"/>
          <p:cNvSpPr/>
          <p:nvPr/>
        </p:nvSpPr>
        <p:spPr>
          <a:xfrm>
            <a:off x="7239000" y="4800600"/>
            <a:ext cx="533400" cy="0"/>
          </a:xfrm>
          <a:prstGeom prst="line">
            <a:avLst/>
          </a:prstGeom>
          <a:ln w="19050" cap="flat" cmpd="sng">
            <a:solidFill>
              <a:srgbClr val="00CC00"/>
            </a:solidFill>
            <a:prstDash val="solid"/>
            <a:round/>
            <a:headEnd type="none" w="med" len="med"/>
            <a:tailEnd type="none" w="med" len="med"/>
          </a:ln>
        </p:spPr>
      </p:sp>
      <p:sp>
        <p:nvSpPr>
          <p:cNvPr id="62488" name="Line 132"/>
          <p:cNvSpPr/>
          <p:nvPr/>
        </p:nvSpPr>
        <p:spPr>
          <a:xfrm>
            <a:off x="7239000" y="4572000"/>
            <a:ext cx="533400" cy="0"/>
          </a:xfrm>
          <a:prstGeom prst="line">
            <a:avLst/>
          </a:prstGeom>
          <a:ln w="19050" cap="flat" cmpd="sng">
            <a:solidFill>
              <a:srgbClr val="00CC00"/>
            </a:solidFill>
            <a:prstDash val="solid"/>
            <a:round/>
            <a:headEnd type="none" w="med" len="med"/>
            <a:tailEnd type="none" w="med" len="med"/>
          </a:ln>
        </p:spPr>
      </p:sp>
      <p:sp>
        <p:nvSpPr>
          <p:cNvPr id="62489" name="Rectangle 133"/>
          <p:cNvSpPr/>
          <p:nvPr/>
        </p:nvSpPr>
        <p:spPr>
          <a:xfrm>
            <a:off x="7848600" y="4418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8</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0" name="Rectangle 134"/>
          <p:cNvSpPr/>
          <p:nvPr/>
        </p:nvSpPr>
        <p:spPr>
          <a:xfrm>
            <a:off x="7848600" y="46482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9</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1" name="Line 135"/>
          <p:cNvSpPr/>
          <p:nvPr/>
        </p:nvSpPr>
        <p:spPr>
          <a:xfrm>
            <a:off x="7239000" y="5257800"/>
            <a:ext cx="533400" cy="0"/>
          </a:xfrm>
          <a:prstGeom prst="line">
            <a:avLst/>
          </a:prstGeom>
          <a:ln w="19050" cap="flat" cmpd="sng">
            <a:solidFill>
              <a:srgbClr val="00CC00"/>
            </a:solidFill>
            <a:prstDash val="solid"/>
            <a:round/>
            <a:headEnd type="none" w="med" len="med"/>
            <a:tailEnd type="none" w="med" len="med"/>
          </a:ln>
        </p:spPr>
      </p:sp>
      <p:sp>
        <p:nvSpPr>
          <p:cNvPr id="62492" name="Line 136"/>
          <p:cNvSpPr/>
          <p:nvPr/>
        </p:nvSpPr>
        <p:spPr>
          <a:xfrm>
            <a:off x="7239000" y="5029200"/>
            <a:ext cx="533400" cy="0"/>
          </a:xfrm>
          <a:prstGeom prst="line">
            <a:avLst/>
          </a:prstGeom>
          <a:ln w="19050" cap="flat" cmpd="sng">
            <a:solidFill>
              <a:srgbClr val="00CC00"/>
            </a:solidFill>
            <a:prstDash val="solid"/>
            <a:round/>
            <a:headEnd type="none" w="med" len="med"/>
            <a:tailEnd type="none" w="med" len="med"/>
          </a:ln>
        </p:spPr>
      </p:sp>
      <p:sp>
        <p:nvSpPr>
          <p:cNvPr id="62493" name="Rectangle 137"/>
          <p:cNvSpPr/>
          <p:nvPr/>
        </p:nvSpPr>
        <p:spPr>
          <a:xfrm>
            <a:off x="7848600" y="48768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4" name="Rectangle 138"/>
          <p:cNvSpPr/>
          <p:nvPr/>
        </p:nvSpPr>
        <p:spPr>
          <a:xfrm>
            <a:off x="7848600" y="510698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5" name="Line 139"/>
          <p:cNvSpPr/>
          <p:nvPr/>
        </p:nvSpPr>
        <p:spPr>
          <a:xfrm>
            <a:off x="7239000" y="6091238"/>
            <a:ext cx="533400" cy="0"/>
          </a:xfrm>
          <a:prstGeom prst="line">
            <a:avLst/>
          </a:prstGeom>
          <a:ln w="19050" cap="flat" cmpd="sng">
            <a:solidFill>
              <a:srgbClr val="00CC00"/>
            </a:solidFill>
            <a:prstDash val="solid"/>
            <a:round/>
            <a:headEnd type="none" w="med" len="med"/>
            <a:tailEnd type="none" w="med" len="med"/>
          </a:ln>
        </p:spPr>
      </p:sp>
      <p:sp>
        <p:nvSpPr>
          <p:cNvPr id="62496" name="Line 140"/>
          <p:cNvSpPr/>
          <p:nvPr/>
        </p:nvSpPr>
        <p:spPr>
          <a:xfrm>
            <a:off x="7239000" y="5862638"/>
            <a:ext cx="533400" cy="0"/>
          </a:xfrm>
          <a:prstGeom prst="line">
            <a:avLst/>
          </a:prstGeom>
          <a:ln w="19050" cap="flat" cmpd="sng">
            <a:solidFill>
              <a:srgbClr val="00CC00"/>
            </a:solidFill>
            <a:prstDash val="solid"/>
            <a:round/>
            <a:headEnd type="none" w="med" len="med"/>
            <a:tailEnd type="none" w="med" len="med"/>
          </a:ln>
        </p:spPr>
      </p:sp>
      <p:sp>
        <p:nvSpPr>
          <p:cNvPr id="62497" name="Rectangle 141"/>
          <p:cNvSpPr/>
          <p:nvPr/>
        </p:nvSpPr>
        <p:spPr>
          <a:xfrm>
            <a:off x="7848600" y="57086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8" name="Rectangle 142"/>
          <p:cNvSpPr/>
          <p:nvPr/>
        </p:nvSpPr>
        <p:spPr>
          <a:xfrm>
            <a:off x="7848600" y="59388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499" name="Line 143"/>
          <p:cNvSpPr/>
          <p:nvPr/>
        </p:nvSpPr>
        <p:spPr>
          <a:xfrm>
            <a:off x="7239000" y="6548438"/>
            <a:ext cx="533400" cy="0"/>
          </a:xfrm>
          <a:prstGeom prst="line">
            <a:avLst/>
          </a:prstGeom>
          <a:ln w="19050" cap="flat" cmpd="sng">
            <a:solidFill>
              <a:srgbClr val="00CC00"/>
            </a:solidFill>
            <a:prstDash val="solid"/>
            <a:round/>
            <a:headEnd type="none" w="med" len="med"/>
            <a:tailEnd type="none" w="med" len="med"/>
          </a:ln>
        </p:spPr>
      </p:sp>
      <p:sp>
        <p:nvSpPr>
          <p:cNvPr id="62500" name="Line 144"/>
          <p:cNvSpPr/>
          <p:nvPr/>
        </p:nvSpPr>
        <p:spPr>
          <a:xfrm>
            <a:off x="7239000" y="6319838"/>
            <a:ext cx="533400" cy="0"/>
          </a:xfrm>
          <a:prstGeom prst="line">
            <a:avLst/>
          </a:prstGeom>
          <a:ln w="19050" cap="flat" cmpd="sng">
            <a:solidFill>
              <a:srgbClr val="00CC00"/>
            </a:solidFill>
            <a:prstDash val="solid"/>
            <a:round/>
            <a:headEnd type="none" w="med" len="med"/>
            <a:tailEnd type="none" w="med" len="med"/>
          </a:ln>
        </p:spPr>
      </p:sp>
      <p:sp>
        <p:nvSpPr>
          <p:cNvPr id="62501" name="Rectangle 145"/>
          <p:cNvSpPr/>
          <p:nvPr/>
        </p:nvSpPr>
        <p:spPr>
          <a:xfrm>
            <a:off x="7848600" y="61674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2" name="Rectangle 146"/>
          <p:cNvSpPr/>
          <p:nvPr/>
        </p:nvSpPr>
        <p:spPr>
          <a:xfrm>
            <a:off x="7848600" y="63992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3" name="Rectangle 147"/>
          <p:cNvSpPr/>
          <p:nvPr/>
        </p:nvSpPr>
        <p:spPr>
          <a:xfrm>
            <a:off x="1066800" y="18240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4" name="Rectangle 148"/>
          <p:cNvSpPr/>
          <p:nvPr/>
        </p:nvSpPr>
        <p:spPr>
          <a:xfrm>
            <a:off x="1066800" y="20542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5" name="Rectangle 149"/>
          <p:cNvSpPr/>
          <p:nvPr/>
        </p:nvSpPr>
        <p:spPr>
          <a:xfrm>
            <a:off x="1066800" y="22828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6" name="Rectangle 150"/>
          <p:cNvSpPr/>
          <p:nvPr/>
        </p:nvSpPr>
        <p:spPr>
          <a:xfrm>
            <a:off x="1066800" y="25130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7" name="Rectangle 151"/>
          <p:cNvSpPr/>
          <p:nvPr/>
        </p:nvSpPr>
        <p:spPr>
          <a:xfrm>
            <a:off x="1066800" y="311626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8" name="Rectangle 152"/>
          <p:cNvSpPr/>
          <p:nvPr/>
        </p:nvSpPr>
        <p:spPr>
          <a:xfrm>
            <a:off x="1066800" y="33464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09" name="Rectangle 153"/>
          <p:cNvSpPr/>
          <p:nvPr/>
        </p:nvSpPr>
        <p:spPr>
          <a:xfrm>
            <a:off x="1066800" y="35750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0" name="Rectangle 154"/>
          <p:cNvSpPr/>
          <p:nvPr/>
        </p:nvSpPr>
        <p:spPr>
          <a:xfrm>
            <a:off x="1066800" y="38052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1" name="Rectangle 155"/>
          <p:cNvSpPr/>
          <p:nvPr/>
        </p:nvSpPr>
        <p:spPr>
          <a:xfrm>
            <a:off x="1066800" y="44164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8</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2" name="Rectangle 156"/>
          <p:cNvSpPr/>
          <p:nvPr/>
        </p:nvSpPr>
        <p:spPr>
          <a:xfrm>
            <a:off x="1066800" y="46466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9</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3" name="Rectangle 157"/>
          <p:cNvSpPr/>
          <p:nvPr/>
        </p:nvSpPr>
        <p:spPr>
          <a:xfrm>
            <a:off x="1066800" y="48752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4" name="Rectangle 158"/>
          <p:cNvSpPr/>
          <p:nvPr/>
        </p:nvSpPr>
        <p:spPr>
          <a:xfrm>
            <a:off x="1066800" y="51054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5" name="Rectangle 159"/>
          <p:cNvSpPr/>
          <p:nvPr/>
        </p:nvSpPr>
        <p:spPr>
          <a:xfrm>
            <a:off x="1066800" y="570706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6" name="Rectangle 160"/>
          <p:cNvSpPr/>
          <p:nvPr/>
        </p:nvSpPr>
        <p:spPr>
          <a:xfrm>
            <a:off x="1066800" y="59372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7" name="Rectangle 161"/>
          <p:cNvSpPr/>
          <p:nvPr/>
        </p:nvSpPr>
        <p:spPr>
          <a:xfrm>
            <a:off x="1066800" y="616585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8" name="Rectangle 162"/>
          <p:cNvSpPr/>
          <p:nvPr/>
        </p:nvSpPr>
        <p:spPr>
          <a:xfrm>
            <a:off x="1066800" y="639762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2519" name="Line 163"/>
          <p:cNvSpPr/>
          <p:nvPr/>
        </p:nvSpPr>
        <p:spPr>
          <a:xfrm>
            <a:off x="1447800" y="2208213"/>
            <a:ext cx="533400" cy="0"/>
          </a:xfrm>
          <a:prstGeom prst="line">
            <a:avLst/>
          </a:prstGeom>
          <a:ln w="19050" cap="flat" cmpd="sng">
            <a:solidFill>
              <a:srgbClr val="00CC00"/>
            </a:solidFill>
            <a:prstDash val="solid"/>
            <a:round/>
            <a:headEnd type="none" w="med" len="med"/>
            <a:tailEnd type="none" w="med" len="med"/>
          </a:ln>
        </p:spPr>
      </p:sp>
      <p:sp>
        <p:nvSpPr>
          <p:cNvPr id="62520" name="Line 164"/>
          <p:cNvSpPr/>
          <p:nvPr/>
        </p:nvSpPr>
        <p:spPr>
          <a:xfrm>
            <a:off x="1447800" y="1979613"/>
            <a:ext cx="2057400" cy="0"/>
          </a:xfrm>
          <a:prstGeom prst="line">
            <a:avLst/>
          </a:prstGeom>
          <a:ln w="19050" cap="flat" cmpd="sng">
            <a:solidFill>
              <a:srgbClr val="00CC00"/>
            </a:solidFill>
            <a:prstDash val="solid"/>
            <a:round/>
            <a:headEnd type="none" w="med" len="med"/>
            <a:tailEnd type="none" w="med" len="med"/>
          </a:ln>
        </p:spPr>
      </p:sp>
      <p:sp>
        <p:nvSpPr>
          <p:cNvPr id="62521" name="Line 165"/>
          <p:cNvSpPr/>
          <p:nvPr/>
        </p:nvSpPr>
        <p:spPr>
          <a:xfrm>
            <a:off x="1447800" y="2665413"/>
            <a:ext cx="533400" cy="0"/>
          </a:xfrm>
          <a:prstGeom prst="line">
            <a:avLst/>
          </a:prstGeom>
          <a:ln w="19050" cap="flat" cmpd="sng">
            <a:solidFill>
              <a:srgbClr val="00CC00"/>
            </a:solidFill>
            <a:prstDash val="solid"/>
            <a:round/>
            <a:headEnd type="none" w="med" len="med"/>
            <a:tailEnd type="none" w="med" len="med"/>
          </a:ln>
        </p:spPr>
      </p:sp>
      <p:sp>
        <p:nvSpPr>
          <p:cNvPr id="62522" name="Line 166"/>
          <p:cNvSpPr/>
          <p:nvPr/>
        </p:nvSpPr>
        <p:spPr>
          <a:xfrm>
            <a:off x="1447800" y="2436813"/>
            <a:ext cx="533400" cy="0"/>
          </a:xfrm>
          <a:prstGeom prst="line">
            <a:avLst/>
          </a:prstGeom>
          <a:ln w="19050" cap="flat" cmpd="sng">
            <a:solidFill>
              <a:srgbClr val="00CC00"/>
            </a:solidFill>
            <a:prstDash val="solid"/>
            <a:round/>
            <a:headEnd type="none" w="med" len="med"/>
            <a:tailEnd type="none" w="med" len="med"/>
          </a:ln>
        </p:spPr>
      </p:sp>
      <p:sp>
        <p:nvSpPr>
          <p:cNvPr id="62523" name="Line 167"/>
          <p:cNvSpPr/>
          <p:nvPr/>
        </p:nvSpPr>
        <p:spPr>
          <a:xfrm>
            <a:off x="1447800" y="3500438"/>
            <a:ext cx="2057400" cy="0"/>
          </a:xfrm>
          <a:prstGeom prst="line">
            <a:avLst/>
          </a:prstGeom>
          <a:ln w="19050" cap="flat" cmpd="sng">
            <a:solidFill>
              <a:srgbClr val="00CC00"/>
            </a:solidFill>
            <a:prstDash val="solid"/>
            <a:round/>
            <a:headEnd type="none" w="med" len="med"/>
            <a:tailEnd type="none" w="med" len="med"/>
          </a:ln>
        </p:spPr>
      </p:sp>
      <p:sp>
        <p:nvSpPr>
          <p:cNvPr id="62524" name="Line 168"/>
          <p:cNvSpPr/>
          <p:nvPr/>
        </p:nvSpPr>
        <p:spPr>
          <a:xfrm>
            <a:off x="1447800" y="3271838"/>
            <a:ext cx="533400" cy="0"/>
          </a:xfrm>
          <a:prstGeom prst="line">
            <a:avLst/>
          </a:prstGeom>
          <a:ln w="19050" cap="flat" cmpd="sng">
            <a:solidFill>
              <a:srgbClr val="00CC00"/>
            </a:solidFill>
            <a:prstDash val="solid"/>
            <a:round/>
            <a:headEnd type="none" w="med" len="med"/>
            <a:tailEnd type="none" w="med" len="med"/>
          </a:ln>
        </p:spPr>
      </p:sp>
      <p:sp>
        <p:nvSpPr>
          <p:cNvPr id="62525" name="Line 169"/>
          <p:cNvSpPr/>
          <p:nvPr/>
        </p:nvSpPr>
        <p:spPr>
          <a:xfrm>
            <a:off x="1447800" y="3957638"/>
            <a:ext cx="533400" cy="0"/>
          </a:xfrm>
          <a:prstGeom prst="line">
            <a:avLst/>
          </a:prstGeom>
          <a:ln w="19050" cap="flat" cmpd="sng">
            <a:solidFill>
              <a:srgbClr val="00CC00"/>
            </a:solidFill>
            <a:prstDash val="solid"/>
            <a:round/>
            <a:headEnd type="none" w="med" len="med"/>
            <a:tailEnd type="none" w="med" len="med"/>
          </a:ln>
        </p:spPr>
      </p:sp>
      <p:sp>
        <p:nvSpPr>
          <p:cNvPr id="62526" name="Line 170"/>
          <p:cNvSpPr/>
          <p:nvPr/>
        </p:nvSpPr>
        <p:spPr>
          <a:xfrm>
            <a:off x="1447800" y="3729038"/>
            <a:ext cx="533400" cy="0"/>
          </a:xfrm>
          <a:prstGeom prst="line">
            <a:avLst/>
          </a:prstGeom>
          <a:ln w="19050" cap="flat" cmpd="sng">
            <a:solidFill>
              <a:srgbClr val="00CC00"/>
            </a:solidFill>
            <a:prstDash val="solid"/>
            <a:round/>
            <a:headEnd type="none" w="med" len="med"/>
            <a:tailEnd type="none" w="med" len="med"/>
          </a:ln>
        </p:spPr>
      </p:sp>
      <p:sp>
        <p:nvSpPr>
          <p:cNvPr id="62527" name="Line 171"/>
          <p:cNvSpPr/>
          <p:nvPr/>
        </p:nvSpPr>
        <p:spPr>
          <a:xfrm>
            <a:off x="1447800" y="4800600"/>
            <a:ext cx="533400" cy="0"/>
          </a:xfrm>
          <a:prstGeom prst="line">
            <a:avLst/>
          </a:prstGeom>
          <a:ln w="19050" cap="flat" cmpd="sng">
            <a:solidFill>
              <a:srgbClr val="00CC00"/>
            </a:solidFill>
            <a:prstDash val="solid"/>
            <a:round/>
            <a:headEnd type="none" w="med" len="med"/>
            <a:tailEnd type="none" w="med" len="med"/>
          </a:ln>
        </p:spPr>
      </p:sp>
      <p:sp>
        <p:nvSpPr>
          <p:cNvPr id="62528" name="Line 172"/>
          <p:cNvSpPr/>
          <p:nvPr/>
        </p:nvSpPr>
        <p:spPr>
          <a:xfrm>
            <a:off x="1447800" y="4572000"/>
            <a:ext cx="533400" cy="0"/>
          </a:xfrm>
          <a:prstGeom prst="line">
            <a:avLst/>
          </a:prstGeom>
          <a:ln w="19050" cap="flat" cmpd="sng">
            <a:solidFill>
              <a:srgbClr val="00CC00"/>
            </a:solidFill>
            <a:prstDash val="solid"/>
            <a:round/>
            <a:headEnd type="none" w="med" len="med"/>
            <a:tailEnd type="none" w="med" len="med"/>
          </a:ln>
        </p:spPr>
      </p:sp>
      <p:sp>
        <p:nvSpPr>
          <p:cNvPr id="62529" name="Line 173"/>
          <p:cNvSpPr/>
          <p:nvPr/>
        </p:nvSpPr>
        <p:spPr>
          <a:xfrm>
            <a:off x="1447800" y="5257800"/>
            <a:ext cx="533400" cy="0"/>
          </a:xfrm>
          <a:prstGeom prst="line">
            <a:avLst/>
          </a:prstGeom>
          <a:ln w="19050" cap="flat" cmpd="sng">
            <a:solidFill>
              <a:srgbClr val="00CC00"/>
            </a:solidFill>
            <a:prstDash val="solid"/>
            <a:round/>
            <a:headEnd type="none" w="med" len="med"/>
            <a:tailEnd type="none" w="med" len="med"/>
          </a:ln>
        </p:spPr>
      </p:sp>
      <p:sp>
        <p:nvSpPr>
          <p:cNvPr id="62530" name="Line 174"/>
          <p:cNvSpPr/>
          <p:nvPr/>
        </p:nvSpPr>
        <p:spPr>
          <a:xfrm>
            <a:off x="1447800" y="5029200"/>
            <a:ext cx="2057400" cy="0"/>
          </a:xfrm>
          <a:prstGeom prst="line">
            <a:avLst/>
          </a:prstGeom>
          <a:ln w="19050" cap="flat" cmpd="sng">
            <a:solidFill>
              <a:srgbClr val="00CC00"/>
            </a:solidFill>
            <a:prstDash val="solid"/>
            <a:round/>
            <a:headEnd type="none" w="med" len="med"/>
            <a:tailEnd type="none" w="med" len="med"/>
          </a:ln>
        </p:spPr>
      </p:sp>
      <p:sp>
        <p:nvSpPr>
          <p:cNvPr id="62531" name="Line 175"/>
          <p:cNvSpPr/>
          <p:nvPr/>
        </p:nvSpPr>
        <p:spPr>
          <a:xfrm>
            <a:off x="1447800" y="6091238"/>
            <a:ext cx="533400" cy="0"/>
          </a:xfrm>
          <a:prstGeom prst="line">
            <a:avLst/>
          </a:prstGeom>
          <a:ln w="19050" cap="flat" cmpd="sng">
            <a:solidFill>
              <a:srgbClr val="00CC00"/>
            </a:solidFill>
            <a:prstDash val="solid"/>
            <a:round/>
            <a:headEnd type="none" w="med" len="med"/>
            <a:tailEnd type="none" w="med" len="med"/>
          </a:ln>
        </p:spPr>
      </p:sp>
      <p:sp>
        <p:nvSpPr>
          <p:cNvPr id="62532" name="Line 176"/>
          <p:cNvSpPr/>
          <p:nvPr/>
        </p:nvSpPr>
        <p:spPr>
          <a:xfrm>
            <a:off x="1447800" y="5862638"/>
            <a:ext cx="533400" cy="0"/>
          </a:xfrm>
          <a:prstGeom prst="line">
            <a:avLst/>
          </a:prstGeom>
          <a:ln w="19050" cap="flat" cmpd="sng">
            <a:solidFill>
              <a:srgbClr val="00CC00"/>
            </a:solidFill>
            <a:prstDash val="solid"/>
            <a:round/>
            <a:headEnd type="none" w="med" len="med"/>
            <a:tailEnd type="none" w="med" len="med"/>
          </a:ln>
        </p:spPr>
      </p:sp>
      <p:sp>
        <p:nvSpPr>
          <p:cNvPr id="62533" name="Line 177"/>
          <p:cNvSpPr/>
          <p:nvPr/>
        </p:nvSpPr>
        <p:spPr>
          <a:xfrm>
            <a:off x="1447800" y="6548438"/>
            <a:ext cx="2057400" cy="0"/>
          </a:xfrm>
          <a:prstGeom prst="line">
            <a:avLst/>
          </a:prstGeom>
          <a:ln w="19050" cap="flat" cmpd="sng">
            <a:solidFill>
              <a:srgbClr val="00CC00"/>
            </a:solidFill>
            <a:prstDash val="solid"/>
            <a:round/>
            <a:headEnd type="none" w="med" len="med"/>
            <a:tailEnd type="none" w="med" len="med"/>
          </a:ln>
        </p:spPr>
      </p:sp>
      <p:sp>
        <p:nvSpPr>
          <p:cNvPr id="62534" name="Line 178"/>
          <p:cNvSpPr/>
          <p:nvPr/>
        </p:nvSpPr>
        <p:spPr>
          <a:xfrm>
            <a:off x="1447800" y="6319838"/>
            <a:ext cx="533400" cy="0"/>
          </a:xfrm>
          <a:prstGeom prst="line">
            <a:avLst/>
          </a:prstGeom>
          <a:ln w="19050" cap="flat" cmpd="sng">
            <a:solidFill>
              <a:srgbClr val="00CC00"/>
            </a:solidFill>
            <a:prstDash val="solid"/>
            <a:round/>
            <a:headEnd type="none" w="med" len="med"/>
            <a:tailEnd type="none" w="med" len="med"/>
          </a:ln>
        </p:spPr>
      </p:sp>
      <p:sp>
        <p:nvSpPr>
          <p:cNvPr id="62535" name="Rectangle 179"/>
          <p:cNvSpPr/>
          <p:nvPr/>
        </p:nvSpPr>
        <p:spPr>
          <a:xfrm>
            <a:off x="3505200" y="19034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536" name="Rectangle 180"/>
          <p:cNvSpPr/>
          <p:nvPr/>
        </p:nvSpPr>
        <p:spPr>
          <a:xfrm>
            <a:off x="3505200" y="1293813"/>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2537" name="Rectangle 181"/>
          <p:cNvSpPr/>
          <p:nvPr/>
        </p:nvSpPr>
        <p:spPr>
          <a:xfrm>
            <a:off x="3505200" y="32019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538" name="Rectangle 182"/>
          <p:cNvSpPr/>
          <p:nvPr/>
        </p:nvSpPr>
        <p:spPr>
          <a:xfrm>
            <a:off x="3505200" y="44942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539" name="Rectangle 183"/>
          <p:cNvSpPr/>
          <p:nvPr/>
        </p:nvSpPr>
        <p:spPr>
          <a:xfrm>
            <a:off x="3505200" y="57927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rgbClr val="3366CC"/>
              </a:solidFill>
              <a:latin typeface="Times New Roman" panose="02020603050405020304" pitchFamily="18" charset="0"/>
              <a:ea typeface="宋体" panose="02010600030101010101" pitchFamily="2" charset="-122"/>
            </a:endParaRPr>
          </a:p>
        </p:txBody>
      </p:sp>
      <p:sp>
        <p:nvSpPr>
          <p:cNvPr id="62540" name="Line 184"/>
          <p:cNvSpPr/>
          <p:nvPr/>
        </p:nvSpPr>
        <p:spPr>
          <a:xfrm>
            <a:off x="2971800" y="2208213"/>
            <a:ext cx="533400" cy="0"/>
          </a:xfrm>
          <a:prstGeom prst="line">
            <a:avLst/>
          </a:prstGeom>
          <a:ln w="19050" cap="flat" cmpd="sng">
            <a:solidFill>
              <a:srgbClr val="00CC00"/>
            </a:solidFill>
            <a:prstDash val="solid"/>
            <a:round/>
            <a:headEnd type="none" w="med" len="med"/>
            <a:tailEnd type="none" w="med" len="med"/>
          </a:ln>
        </p:spPr>
      </p:sp>
      <p:sp>
        <p:nvSpPr>
          <p:cNvPr id="62541" name="Line 186"/>
          <p:cNvSpPr/>
          <p:nvPr/>
        </p:nvSpPr>
        <p:spPr>
          <a:xfrm>
            <a:off x="2971800" y="2665413"/>
            <a:ext cx="533400" cy="0"/>
          </a:xfrm>
          <a:prstGeom prst="line">
            <a:avLst/>
          </a:prstGeom>
          <a:ln w="19050" cap="flat" cmpd="sng">
            <a:solidFill>
              <a:srgbClr val="00CC00"/>
            </a:solidFill>
            <a:prstDash val="solid"/>
            <a:round/>
            <a:headEnd type="none" w="med" len="med"/>
            <a:tailEnd type="none" w="med" len="med"/>
          </a:ln>
        </p:spPr>
      </p:sp>
      <p:sp>
        <p:nvSpPr>
          <p:cNvPr id="62542" name="Line 187"/>
          <p:cNvSpPr/>
          <p:nvPr/>
        </p:nvSpPr>
        <p:spPr>
          <a:xfrm>
            <a:off x="2971800" y="2436813"/>
            <a:ext cx="533400" cy="0"/>
          </a:xfrm>
          <a:prstGeom prst="line">
            <a:avLst/>
          </a:prstGeom>
          <a:ln w="19050" cap="flat" cmpd="sng">
            <a:solidFill>
              <a:srgbClr val="00CC00"/>
            </a:solidFill>
            <a:prstDash val="solid"/>
            <a:round/>
            <a:headEnd type="none" w="med" len="med"/>
            <a:tailEnd type="none" w="med" len="med"/>
          </a:ln>
        </p:spPr>
      </p:sp>
      <p:sp>
        <p:nvSpPr>
          <p:cNvPr id="62543" name="Line 189"/>
          <p:cNvSpPr/>
          <p:nvPr/>
        </p:nvSpPr>
        <p:spPr>
          <a:xfrm>
            <a:off x="2971800" y="3271838"/>
            <a:ext cx="533400" cy="0"/>
          </a:xfrm>
          <a:prstGeom prst="line">
            <a:avLst/>
          </a:prstGeom>
          <a:ln w="19050" cap="flat" cmpd="sng">
            <a:solidFill>
              <a:srgbClr val="00CC00"/>
            </a:solidFill>
            <a:prstDash val="solid"/>
            <a:round/>
            <a:headEnd type="none" w="med" len="med"/>
            <a:tailEnd type="none" w="med" len="med"/>
          </a:ln>
        </p:spPr>
      </p:sp>
      <p:sp>
        <p:nvSpPr>
          <p:cNvPr id="62544" name="Line 190"/>
          <p:cNvSpPr/>
          <p:nvPr/>
        </p:nvSpPr>
        <p:spPr>
          <a:xfrm>
            <a:off x="2971800" y="3957638"/>
            <a:ext cx="533400" cy="0"/>
          </a:xfrm>
          <a:prstGeom prst="line">
            <a:avLst/>
          </a:prstGeom>
          <a:ln w="19050" cap="flat" cmpd="sng">
            <a:solidFill>
              <a:srgbClr val="00CC00"/>
            </a:solidFill>
            <a:prstDash val="solid"/>
            <a:round/>
            <a:headEnd type="none" w="med" len="med"/>
            <a:tailEnd type="none" w="med" len="med"/>
          </a:ln>
        </p:spPr>
      </p:sp>
      <p:sp>
        <p:nvSpPr>
          <p:cNvPr id="62545" name="Line 191"/>
          <p:cNvSpPr/>
          <p:nvPr/>
        </p:nvSpPr>
        <p:spPr>
          <a:xfrm>
            <a:off x="2971800" y="3729038"/>
            <a:ext cx="533400" cy="0"/>
          </a:xfrm>
          <a:prstGeom prst="line">
            <a:avLst/>
          </a:prstGeom>
          <a:ln w="19050" cap="flat" cmpd="sng">
            <a:solidFill>
              <a:srgbClr val="00CC00"/>
            </a:solidFill>
            <a:prstDash val="solid"/>
            <a:round/>
            <a:headEnd type="none" w="med" len="med"/>
            <a:tailEnd type="none" w="med" len="med"/>
          </a:ln>
        </p:spPr>
      </p:sp>
      <p:sp>
        <p:nvSpPr>
          <p:cNvPr id="62546" name="Line 192"/>
          <p:cNvSpPr/>
          <p:nvPr/>
        </p:nvSpPr>
        <p:spPr>
          <a:xfrm>
            <a:off x="2971800" y="4800600"/>
            <a:ext cx="533400" cy="0"/>
          </a:xfrm>
          <a:prstGeom prst="line">
            <a:avLst/>
          </a:prstGeom>
          <a:ln w="19050" cap="flat" cmpd="sng">
            <a:solidFill>
              <a:srgbClr val="00CC00"/>
            </a:solidFill>
            <a:prstDash val="solid"/>
            <a:round/>
            <a:headEnd type="none" w="med" len="med"/>
            <a:tailEnd type="none" w="med" len="med"/>
          </a:ln>
        </p:spPr>
      </p:sp>
      <p:sp>
        <p:nvSpPr>
          <p:cNvPr id="62547" name="Line 193"/>
          <p:cNvSpPr/>
          <p:nvPr/>
        </p:nvSpPr>
        <p:spPr>
          <a:xfrm>
            <a:off x="2971800" y="4572000"/>
            <a:ext cx="533400" cy="0"/>
          </a:xfrm>
          <a:prstGeom prst="line">
            <a:avLst/>
          </a:prstGeom>
          <a:ln w="19050" cap="flat" cmpd="sng">
            <a:solidFill>
              <a:srgbClr val="00CC00"/>
            </a:solidFill>
            <a:prstDash val="solid"/>
            <a:round/>
            <a:headEnd type="none" w="med" len="med"/>
            <a:tailEnd type="none" w="med" len="med"/>
          </a:ln>
        </p:spPr>
      </p:sp>
      <p:sp>
        <p:nvSpPr>
          <p:cNvPr id="62548" name="Line 194"/>
          <p:cNvSpPr/>
          <p:nvPr/>
        </p:nvSpPr>
        <p:spPr>
          <a:xfrm>
            <a:off x="2971800" y="5257800"/>
            <a:ext cx="533400" cy="0"/>
          </a:xfrm>
          <a:prstGeom prst="line">
            <a:avLst/>
          </a:prstGeom>
          <a:ln w="19050" cap="flat" cmpd="sng">
            <a:solidFill>
              <a:srgbClr val="00CC00"/>
            </a:solidFill>
            <a:prstDash val="solid"/>
            <a:round/>
            <a:headEnd type="none" w="med" len="med"/>
            <a:tailEnd type="none" w="med" len="med"/>
          </a:ln>
        </p:spPr>
      </p:sp>
      <p:sp>
        <p:nvSpPr>
          <p:cNvPr id="62549" name="Line 196"/>
          <p:cNvSpPr/>
          <p:nvPr/>
        </p:nvSpPr>
        <p:spPr>
          <a:xfrm>
            <a:off x="2971800" y="6091238"/>
            <a:ext cx="533400" cy="0"/>
          </a:xfrm>
          <a:prstGeom prst="line">
            <a:avLst/>
          </a:prstGeom>
          <a:ln w="19050" cap="flat" cmpd="sng">
            <a:solidFill>
              <a:srgbClr val="00CC00"/>
            </a:solidFill>
            <a:prstDash val="solid"/>
            <a:round/>
            <a:headEnd type="none" w="med" len="med"/>
            <a:tailEnd type="none" w="med" len="med"/>
          </a:ln>
        </p:spPr>
      </p:sp>
      <p:sp>
        <p:nvSpPr>
          <p:cNvPr id="62550" name="Line 197"/>
          <p:cNvSpPr/>
          <p:nvPr/>
        </p:nvSpPr>
        <p:spPr>
          <a:xfrm>
            <a:off x="2971800" y="5862638"/>
            <a:ext cx="533400" cy="0"/>
          </a:xfrm>
          <a:prstGeom prst="line">
            <a:avLst/>
          </a:prstGeom>
          <a:ln w="19050" cap="flat" cmpd="sng">
            <a:solidFill>
              <a:srgbClr val="00CC00"/>
            </a:solidFill>
            <a:prstDash val="solid"/>
            <a:round/>
            <a:headEnd type="none" w="med" len="med"/>
            <a:tailEnd type="none" w="med" len="med"/>
          </a:ln>
        </p:spPr>
      </p:sp>
      <p:sp>
        <p:nvSpPr>
          <p:cNvPr id="62551" name="Line 199"/>
          <p:cNvSpPr/>
          <p:nvPr/>
        </p:nvSpPr>
        <p:spPr>
          <a:xfrm>
            <a:off x="2971800" y="6319838"/>
            <a:ext cx="533400" cy="0"/>
          </a:xfrm>
          <a:prstGeom prst="line">
            <a:avLst/>
          </a:prstGeom>
          <a:ln w="19050" cap="flat" cmpd="sng">
            <a:solidFill>
              <a:srgbClr val="00CC00"/>
            </a:solidFill>
            <a:prstDash val="solid"/>
            <a:round/>
            <a:headEnd type="none" w="med" len="med"/>
            <a:tailEnd type="none" w="med" len="med"/>
          </a:ln>
        </p:spPr>
      </p:sp>
      <p:sp>
        <p:nvSpPr>
          <p:cNvPr id="62552" name="Line 200"/>
          <p:cNvSpPr/>
          <p:nvPr/>
        </p:nvSpPr>
        <p:spPr>
          <a:xfrm>
            <a:off x="1981200" y="2208213"/>
            <a:ext cx="990600" cy="1063625"/>
          </a:xfrm>
          <a:prstGeom prst="line">
            <a:avLst/>
          </a:prstGeom>
          <a:ln w="19050" cap="flat" cmpd="sng">
            <a:solidFill>
              <a:srgbClr val="00CC00"/>
            </a:solidFill>
            <a:prstDash val="solid"/>
            <a:round/>
            <a:headEnd type="none" w="med" len="med"/>
            <a:tailEnd type="none" w="med" len="med"/>
          </a:ln>
        </p:spPr>
      </p:sp>
      <p:sp>
        <p:nvSpPr>
          <p:cNvPr id="62553" name="Line 201"/>
          <p:cNvSpPr/>
          <p:nvPr/>
        </p:nvSpPr>
        <p:spPr>
          <a:xfrm>
            <a:off x="1981200" y="2436813"/>
            <a:ext cx="990600" cy="2135187"/>
          </a:xfrm>
          <a:prstGeom prst="line">
            <a:avLst/>
          </a:prstGeom>
          <a:ln w="19050" cap="flat" cmpd="sng">
            <a:solidFill>
              <a:srgbClr val="00CC00"/>
            </a:solidFill>
            <a:prstDash val="solid"/>
            <a:round/>
            <a:headEnd type="none" w="med" len="med"/>
            <a:tailEnd type="none" w="med" len="med"/>
          </a:ln>
        </p:spPr>
      </p:sp>
      <p:sp>
        <p:nvSpPr>
          <p:cNvPr id="62554" name="Line 202"/>
          <p:cNvSpPr/>
          <p:nvPr/>
        </p:nvSpPr>
        <p:spPr>
          <a:xfrm>
            <a:off x="1981200" y="2665413"/>
            <a:ext cx="990600" cy="3197225"/>
          </a:xfrm>
          <a:prstGeom prst="line">
            <a:avLst/>
          </a:prstGeom>
          <a:ln w="19050" cap="flat" cmpd="sng">
            <a:solidFill>
              <a:srgbClr val="00CC00"/>
            </a:solidFill>
            <a:prstDash val="solid"/>
            <a:round/>
            <a:headEnd type="none" w="med" len="med"/>
            <a:tailEnd type="none" w="med" len="med"/>
          </a:ln>
        </p:spPr>
      </p:sp>
      <p:sp>
        <p:nvSpPr>
          <p:cNvPr id="62555" name="Line 203"/>
          <p:cNvSpPr/>
          <p:nvPr/>
        </p:nvSpPr>
        <p:spPr>
          <a:xfrm>
            <a:off x="1981200" y="3960813"/>
            <a:ext cx="990600" cy="2130425"/>
          </a:xfrm>
          <a:prstGeom prst="line">
            <a:avLst/>
          </a:prstGeom>
          <a:ln w="19050" cap="flat" cmpd="sng">
            <a:solidFill>
              <a:srgbClr val="00CC00"/>
            </a:solidFill>
            <a:prstDash val="solid"/>
            <a:round/>
            <a:headEnd type="none" w="med" len="med"/>
            <a:tailEnd type="none" w="med" len="med"/>
          </a:ln>
        </p:spPr>
      </p:sp>
      <p:sp>
        <p:nvSpPr>
          <p:cNvPr id="62556" name="Line 204"/>
          <p:cNvSpPr/>
          <p:nvPr/>
        </p:nvSpPr>
        <p:spPr>
          <a:xfrm>
            <a:off x="1981200" y="5256213"/>
            <a:ext cx="990600" cy="1063625"/>
          </a:xfrm>
          <a:prstGeom prst="line">
            <a:avLst/>
          </a:prstGeom>
          <a:ln w="19050" cap="flat" cmpd="sng">
            <a:solidFill>
              <a:srgbClr val="00CC00"/>
            </a:solidFill>
            <a:prstDash val="solid"/>
            <a:round/>
            <a:headEnd type="none" w="med" len="med"/>
            <a:tailEnd type="none" w="med" len="med"/>
          </a:ln>
        </p:spPr>
      </p:sp>
      <p:sp>
        <p:nvSpPr>
          <p:cNvPr id="62557" name="Line 205"/>
          <p:cNvSpPr/>
          <p:nvPr/>
        </p:nvSpPr>
        <p:spPr>
          <a:xfrm>
            <a:off x="1981200" y="3732213"/>
            <a:ext cx="990600" cy="1068387"/>
          </a:xfrm>
          <a:prstGeom prst="line">
            <a:avLst/>
          </a:prstGeom>
          <a:ln w="19050" cap="flat" cmpd="sng">
            <a:solidFill>
              <a:srgbClr val="00CC00"/>
            </a:solidFill>
            <a:prstDash val="solid"/>
            <a:round/>
            <a:headEnd type="none" w="med" len="med"/>
            <a:tailEnd type="none" w="med" len="med"/>
          </a:ln>
        </p:spPr>
      </p:sp>
      <p:sp>
        <p:nvSpPr>
          <p:cNvPr id="62558" name="Line 207"/>
          <p:cNvSpPr/>
          <p:nvPr/>
        </p:nvSpPr>
        <p:spPr>
          <a:xfrm flipV="1">
            <a:off x="1981200" y="5257800"/>
            <a:ext cx="990600" cy="1065213"/>
          </a:xfrm>
          <a:prstGeom prst="line">
            <a:avLst/>
          </a:prstGeom>
          <a:ln w="19050" cap="flat" cmpd="sng">
            <a:solidFill>
              <a:srgbClr val="00CC00"/>
            </a:solidFill>
            <a:prstDash val="solid"/>
            <a:round/>
            <a:headEnd type="none" w="med" len="med"/>
            <a:tailEnd type="none" w="med" len="med"/>
          </a:ln>
        </p:spPr>
      </p:sp>
      <p:sp>
        <p:nvSpPr>
          <p:cNvPr id="62559" name="Line 208"/>
          <p:cNvSpPr/>
          <p:nvPr/>
        </p:nvSpPr>
        <p:spPr>
          <a:xfrm flipV="1">
            <a:off x="1981200" y="3957638"/>
            <a:ext cx="990600" cy="2136775"/>
          </a:xfrm>
          <a:prstGeom prst="line">
            <a:avLst/>
          </a:prstGeom>
          <a:ln w="19050" cap="flat" cmpd="sng">
            <a:solidFill>
              <a:srgbClr val="00CC00"/>
            </a:solidFill>
            <a:prstDash val="solid"/>
            <a:round/>
            <a:headEnd type="none" w="med" len="med"/>
            <a:tailEnd type="none" w="med" len="med"/>
          </a:ln>
        </p:spPr>
      </p:sp>
      <p:sp>
        <p:nvSpPr>
          <p:cNvPr id="62560" name="Line 209"/>
          <p:cNvSpPr/>
          <p:nvPr/>
        </p:nvSpPr>
        <p:spPr>
          <a:xfrm flipV="1">
            <a:off x="1981200" y="2665413"/>
            <a:ext cx="990600" cy="3200400"/>
          </a:xfrm>
          <a:prstGeom prst="line">
            <a:avLst/>
          </a:prstGeom>
          <a:ln w="19050" cap="flat" cmpd="sng">
            <a:solidFill>
              <a:srgbClr val="00CC00"/>
            </a:solidFill>
            <a:prstDash val="solid"/>
            <a:round/>
            <a:headEnd type="none" w="med" len="med"/>
            <a:tailEnd type="none" w="med" len="med"/>
          </a:ln>
        </p:spPr>
      </p:sp>
      <p:sp>
        <p:nvSpPr>
          <p:cNvPr id="62561" name="Line 210"/>
          <p:cNvSpPr/>
          <p:nvPr/>
        </p:nvSpPr>
        <p:spPr>
          <a:xfrm flipV="1">
            <a:off x="1981200" y="3729038"/>
            <a:ext cx="990600" cy="1069975"/>
          </a:xfrm>
          <a:prstGeom prst="line">
            <a:avLst/>
          </a:prstGeom>
          <a:ln w="19050" cap="flat" cmpd="sng">
            <a:solidFill>
              <a:srgbClr val="00CC00"/>
            </a:solidFill>
            <a:prstDash val="solid"/>
            <a:round/>
            <a:headEnd type="none" w="med" len="med"/>
            <a:tailEnd type="none" w="med" len="med"/>
          </a:ln>
        </p:spPr>
      </p:sp>
      <p:sp>
        <p:nvSpPr>
          <p:cNvPr id="62562" name="Line 211"/>
          <p:cNvSpPr/>
          <p:nvPr/>
        </p:nvSpPr>
        <p:spPr>
          <a:xfrm flipV="1">
            <a:off x="1981200" y="2436813"/>
            <a:ext cx="990600" cy="2133600"/>
          </a:xfrm>
          <a:prstGeom prst="line">
            <a:avLst/>
          </a:prstGeom>
          <a:ln w="19050" cap="flat" cmpd="sng">
            <a:solidFill>
              <a:srgbClr val="00CC00"/>
            </a:solidFill>
            <a:prstDash val="solid"/>
            <a:round/>
            <a:headEnd type="none" w="med" len="med"/>
            <a:tailEnd type="none" w="med" len="med"/>
          </a:ln>
        </p:spPr>
      </p:sp>
      <p:sp>
        <p:nvSpPr>
          <p:cNvPr id="62563" name="Line 212"/>
          <p:cNvSpPr/>
          <p:nvPr/>
        </p:nvSpPr>
        <p:spPr>
          <a:xfrm flipV="1">
            <a:off x="1981200" y="2208213"/>
            <a:ext cx="990600" cy="1066800"/>
          </a:xfrm>
          <a:prstGeom prst="line">
            <a:avLst/>
          </a:prstGeom>
          <a:ln w="19050" cap="flat" cmpd="sng">
            <a:solidFill>
              <a:srgbClr val="00CC00"/>
            </a:solidFill>
            <a:prstDash val="solid"/>
            <a:round/>
            <a:headEnd type="none" w="med" len="med"/>
            <a:tailEnd type="none" w="med" len="med"/>
          </a:ln>
        </p:spPr>
      </p:sp>
      <p:sp>
        <p:nvSpPr>
          <p:cNvPr id="62564" name="Line 213"/>
          <p:cNvSpPr/>
          <p:nvPr/>
        </p:nvSpPr>
        <p:spPr>
          <a:xfrm>
            <a:off x="4343400" y="2211388"/>
            <a:ext cx="533400" cy="0"/>
          </a:xfrm>
          <a:prstGeom prst="line">
            <a:avLst/>
          </a:prstGeom>
          <a:ln w="19050" cap="flat" cmpd="sng">
            <a:solidFill>
              <a:srgbClr val="00CC00"/>
            </a:solidFill>
            <a:prstDash val="solid"/>
            <a:round/>
            <a:headEnd type="none" w="med" len="med"/>
            <a:tailEnd type="none" w="med" len="med"/>
          </a:ln>
        </p:spPr>
      </p:sp>
      <p:sp>
        <p:nvSpPr>
          <p:cNvPr id="62565" name="Line 214"/>
          <p:cNvSpPr/>
          <p:nvPr/>
        </p:nvSpPr>
        <p:spPr>
          <a:xfrm>
            <a:off x="4343400" y="1982788"/>
            <a:ext cx="2057400" cy="0"/>
          </a:xfrm>
          <a:prstGeom prst="line">
            <a:avLst/>
          </a:prstGeom>
          <a:ln w="19050" cap="flat" cmpd="sng">
            <a:solidFill>
              <a:srgbClr val="00CC00"/>
            </a:solidFill>
            <a:prstDash val="solid"/>
            <a:round/>
            <a:headEnd type="none" w="med" len="med"/>
            <a:tailEnd type="none" w="med" len="med"/>
          </a:ln>
        </p:spPr>
      </p:sp>
      <p:sp>
        <p:nvSpPr>
          <p:cNvPr id="62566" name="Line 215"/>
          <p:cNvSpPr/>
          <p:nvPr/>
        </p:nvSpPr>
        <p:spPr>
          <a:xfrm>
            <a:off x="4343400" y="2668588"/>
            <a:ext cx="533400" cy="0"/>
          </a:xfrm>
          <a:prstGeom prst="line">
            <a:avLst/>
          </a:prstGeom>
          <a:ln w="19050" cap="flat" cmpd="sng">
            <a:solidFill>
              <a:srgbClr val="00CC00"/>
            </a:solidFill>
            <a:prstDash val="solid"/>
            <a:round/>
            <a:headEnd type="none" w="med" len="med"/>
            <a:tailEnd type="none" w="med" len="med"/>
          </a:ln>
        </p:spPr>
      </p:sp>
      <p:sp>
        <p:nvSpPr>
          <p:cNvPr id="62567" name="Line 216"/>
          <p:cNvSpPr/>
          <p:nvPr/>
        </p:nvSpPr>
        <p:spPr>
          <a:xfrm>
            <a:off x="4343400" y="2439988"/>
            <a:ext cx="533400" cy="0"/>
          </a:xfrm>
          <a:prstGeom prst="line">
            <a:avLst/>
          </a:prstGeom>
          <a:ln w="19050" cap="flat" cmpd="sng">
            <a:solidFill>
              <a:srgbClr val="00CC00"/>
            </a:solidFill>
            <a:prstDash val="solid"/>
            <a:round/>
            <a:headEnd type="none" w="med" len="med"/>
            <a:tailEnd type="none" w="med" len="med"/>
          </a:ln>
        </p:spPr>
      </p:sp>
      <p:sp>
        <p:nvSpPr>
          <p:cNvPr id="62568" name="Line 217"/>
          <p:cNvSpPr/>
          <p:nvPr/>
        </p:nvSpPr>
        <p:spPr>
          <a:xfrm>
            <a:off x="4343400" y="3503613"/>
            <a:ext cx="2057400" cy="0"/>
          </a:xfrm>
          <a:prstGeom prst="line">
            <a:avLst/>
          </a:prstGeom>
          <a:ln w="19050" cap="flat" cmpd="sng">
            <a:solidFill>
              <a:srgbClr val="00CC00"/>
            </a:solidFill>
            <a:prstDash val="solid"/>
            <a:round/>
            <a:headEnd type="none" w="med" len="med"/>
            <a:tailEnd type="none" w="med" len="med"/>
          </a:ln>
        </p:spPr>
      </p:sp>
      <p:sp>
        <p:nvSpPr>
          <p:cNvPr id="62569" name="Line 218"/>
          <p:cNvSpPr/>
          <p:nvPr/>
        </p:nvSpPr>
        <p:spPr>
          <a:xfrm>
            <a:off x="4343400" y="3275013"/>
            <a:ext cx="533400" cy="0"/>
          </a:xfrm>
          <a:prstGeom prst="line">
            <a:avLst/>
          </a:prstGeom>
          <a:ln w="19050" cap="flat" cmpd="sng">
            <a:solidFill>
              <a:srgbClr val="00CC00"/>
            </a:solidFill>
            <a:prstDash val="solid"/>
            <a:round/>
            <a:headEnd type="none" w="med" len="med"/>
            <a:tailEnd type="none" w="med" len="med"/>
          </a:ln>
        </p:spPr>
      </p:sp>
      <p:sp>
        <p:nvSpPr>
          <p:cNvPr id="62570" name="Line 219"/>
          <p:cNvSpPr/>
          <p:nvPr/>
        </p:nvSpPr>
        <p:spPr>
          <a:xfrm>
            <a:off x="4343400" y="3960813"/>
            <a:ext cx="533400" cy="0"/>
          </a:xfrm>
          <a:prstGeom prst="line">
            <a:avLst/>
          </a:prstGeom>
          <a:ln w="19050" cap="flat" cmpd="sng">
            <a:solidFill>
              <a:srgbClr val="00CC00"/>
            </a:solidFill>
            <a:prstDash val="solid"/>
            <a:round/>
            <a:headEnd type="none" w="med" len="med"/>
            <a:tailEnd type="none" w="med" len="med"/>
          </a:ln>
        </p:spPr>
      </p:sp>
      <p:sp>
        <p:nvSpPr>
          <p:cNvPr id="62571" name="Line 220"/>
          <p:cNvSpPr/>
          <p:nvPr/>
        </p:nvSpPr>
        <p:spPr>
          <a:xfrm>
            <a:off x="4343400" y="3732213"/>
            <a:ext cx="533400" cy="0"/>
          </a:xfrm>
          <a:prstGeom prst="line">
            <a:avLst/>
          </a:prstGeom>
          <a:ln w="19050" cap="flat" cmpd="sng">
            <a:solidFill>
              <a:srgbClr val="00CC00"/>
            </a:solidFill>
            <a:prstDash val="solid"/>
            <a:round/>
            <a:headEnd type="none" w="med" len="med"/>
            <a:tailEnd type="none" w="med" len="med"/>
          </a:ln>
        </p:spPr>
      </p:sp>
      <p:sp>
        <p:nvSpPr>
          <p:cNvPr id="62572" name="Line 221"/>
          <p:cNvSpPr/>
          <p:nvPr/>
        </p:nvSpPr>
        <p:spPr>
          <a:xfrm>
            <a:off x="4343400" y="4803775"/>
            <a:ext cx="533400" cy="0"/>
          </a:xfrm>
          <a:prstGeom prst="line">
            <a:avLst/>
          </a:prstGeom>
          <a:ln w="19050" cap="flat" cmpd="sng">
            <a:solidFill>
              <a:srgbClr val="00CC00"/>
            </a:solidFill>
            <a:prstDash val="solid"/>
            <a:round/>
            <a:headEnd type="none" w="med" len="med"/>
            <a:tailEnd type="none" w="med" len="med"/>
          </a:ln>
        </p:spPr>
      </p:sp>
      <p:sp>
        <p:nvSpPr>
          <p:cNvPr id="62573" name="Line 222"/>
          <p:cNvSpPr/>
          <p:nvPr/>
        </p:nvSpPr>
        <p:spPr>
          <a:xfrm>
            <a:off x="4343400" y="4575175"/>
            <a:ext cx="533400" cy="0"/>
          </a:xfrm>
          <a:prstGeom prst="line">
            <a:avLst/>
          </a:prstGeom>
          <a:ln w="19050" cap="flat" cmpd="sng">
            <a:solidFill>
              <a:srgbClr val="00CC00"/>
            </a:solidFill>
            <a:prstDash val="solid"/>
            <a:round/>
            <a:headEnd type="none" w="med" len="med"/>
            <a:tailEnd type="none" w="med" len="med"/>
          </a:ln>
        </p:spPr>
      </p:sp>
      <p:sp>
        <p:nvSpPr>
          <p:cNvPr id="62574" name="Line 223"/>
          <p:cNvSpPr/>
          <p:nvPr/>
        </p:nvSpPr>
        <p:spPr>
          <a:xfrm>
            <a:off x="4343400" y="5260975"/>
            <a:ext cx="533400" cy="0"/>
          </a:xfrm>
          <a:prstGeom prst="line">
            <a:avLst/>
          </a:prstGeom>
          <a:ln w="19050" cap="flat" cmpd="sng">
            <a:solidFill>
              <a:srgbClr val="00CC00"/>
            </a:solidFill>
            <a:prstDash val="solid"/>
            <a:round/>
            <a:headEnd type="none" w="med" len="med"/>
            <a:tailEnd type="none" w="med" len="med"/>
          </a:ln>
        </p:spPr>
      </p:sp>
      <p:sp>
        <p:nvSpPr>
          <p:cNvPr id="62575" name="Line 224"/>
          <p:cNvSpPr/>
          <p:nvPr/>
        </p:nvSpPr>
        <p:spPr>
          <a:xfrm>
            <a:off x="4343400" y="5032375"/>
            <a:ext cx="2057400" cy="0"/>
          </a:xfrm>
          <a:prstGeom prst="line">
            <a:avLst/>
          </a:prstGeom>
          <a:ln w="19050" cap="flat" cmpd="sng">
            <a:solidFill>
              <a:srgbClr val="00CC00"/>
            </a:solidFill>
            <a:prstDash val="solid"/>
            <a:round/>
            <a:headEnd type="none" w="med" len="med"/>
            <a:tailEnd type="none" w="med" len="med"/>
          </a:ln>
        </p:spPr>
      </p:sp>
      <p:sp>
        <p:nvSpPr>
          <p:cNvPr id="62576" name="Line 225"/>
          <p:cNvSpPr/>
          <p:nvPr/>
        </p:nvSpPr>
        <p:spPr>
          <a:xfrm>
            <a:off x="4343400" y="6094413"/>
            <a:ext cx="533400" cy="0"/>
          </a:xfrm>
          <a:prstGeom prst="line">
            <a:avLst/>
          </a:prstGeom>
          <a:ln w="19050" cap="flat" cmpd="sng">
            <a:solidFill>
              <a:srgbClr val="00CC00"/>
            </a:solidFill>
            <a:prstDash val="solid"/>
            <a:round/>
            <a:headEnd type="none" w="med" len="med"/>
            <a:tailEnd type="none" w="med" len="med"/>
          </a:ln>
        </p:spPr>
      </p:sp>
      <p:sp>
        <p:nvSpPr>
          <p:cNvPr id="62577" name="Line 226"/>
          <p:cNvSpPr/>
          <p:nvPr/>
        </p:nvSpPr>
        <p:spPr>
          <a:xfrm>
            <a:off x="4343400" y="5865813"/>
            <a:ext cx="533400" cy="0"/>
          </a:xfrm>
          <a:prstGeom prst="line">
            <a:avLst/>
          </a:prstGeom>
          <a:ln w="19050" cap="flat" cmpd="sng">
            <a:solidFill>
              <a:srgbClr val="00CC00"/>
            </a:solidFill>
            <a:prstDash val="solid"/>
            <a:round/>
            <a:headEnd type="none" w="med" len="med"/>
            <a:tailEnd type="none" w="med" len="med"/>
          </a:ln>
        </p:spPr>
      </p:sp>
      <p:sp>
        <p:nvSpPr>
          <p:cNvPr id="62578" name="Line 227"/>
          <p:cNvSpPr/>
          <p:nvPr/>
        </p:nvSpPr>
        <p:spPr>
          <a:xfrm>
            <a:off x="4343400" y="6551613"/>
            <a:ext cx="2057400" cy="0"/>
          </a:xfrm>
          <a:prstGeom prst="line">
            <a:avLst/>
          </a:prstGeom>
          <a:ln w="19050" cap="flat" cmpd="sng">
            <a:solidFill>
              <a:srgbClr val="00CC00"/>
            </a:solidFill>
            <a:prstDash val="solid"/>
            <a:round/>
            <a:headEnd type="none" w="med" len="med"/>
            <a:tailEnd type="none" w="med" len="med"/>
          </a:ln>
        </p:spPr>
      </p:sp>
      <p:sp>
        <p:nvSpPr>
          <p:cNvPr id="62579" name="Line 228"/>
          <p:cNvSpPr/>
          <p:nvPr/>
        </p:nvSpPr>
        <p:spPr>
          <a:xfrm>
            <a:off x="4343400" y="6323013"/>
            <a:ext cx="533400" cy="0"/>
          </a:xfrm>
          <a:prstGeom prst="line">
            <a:avLst/>
          </a:prstGeom>
          <a:ln w="19050" cap="flat" cmpd="sng">
            <a:solidFill>
              <a:srgbClr val="00CC00"/>
            </a:solidFill>
            <a:prstDash val="solid"/>
            <a:round/>
            <a:headEnd type="none" w="med" len="med"/>
            <a:tailEnd type="none" w="med" len="med"/>
          </a:ln>
        </p:spPr>
      </p:sp>
      <p:sp>
        <p:nvSpPr>
          <p:cNvPr id="62580" name="Line 229"/>
          <p:cNvSpPr/>
          <p:nvPr/>
        </p:nvSpPr>
        <p:spPr>
          <a:xfrm>
            <a:off x="5867400" y="2211388"/>
            <a:ext cx="533400" cy="0"/>
          </a:xfrm>
          <a:prstGeom prst="line">
            <a:avLst/>
          </a:prstGeom>
          <a:ln w="19050" cap="flat" cmpd="sng">
            <a:solidFill>
              <a:srgbClr val="00CC00"/>
            </a:solidFill>
            <a:prstDash val="solid"/>
            <a:round/>
            <a:headEnd type="none" w="med" len="med"/>
            <a:tailEnd type="none" w="med" len="med"/>
          </a:ln>
        </p:spPr>
      </p:sp>
      <p:sp>
        <p:nvSpPr>
          <p:cNvPr id="62581" name="Line 230"/>
          <p:cNvSpPr/>
          <p:nvPr/>
        </p:nvSpPr>
        <p:spPr>
          <a:xfrm>
            <a:off x="5867400" y="2668588"/>
            <a:ext cx="533400" cy="0"/>
          </a:xfrm>
          <a:prstGeom prst="line">
            <a:avLst/>
          </a:prstGeom>
          <a:ln w="19050" cap="flat" cmpd="sng">
            <a:solidFill>
              <a:srgbClr val="00CC00"/>
            </a:solidFill>
            <a:prstDash val="solid"/>
            <a:round/>
            <a:headEnd type="none" w="med" len="med"/>
            <a:tailEnd type="none" w="med" len="med"/>
          </a:ln>
        </p:spPr>
      </p:sp>
      <p:sp>
        <p:nvSpPr>
          <p:cNvPr id="62582" name="Line 231"/>
          <p:cNvSpPr/>
          <p:nvPr/>
        </p:nvSpPr>
        <p:spPr>
          <a:xfrm>
            <a:off x="5867400" y="2439988"/>
            <a:ext cx="533400" cy="0"/>
          </a:xfrm>
          <a:prstGeom prst="line">
            <a:avLst/>
          </a:prstGeom>
          <a:ln w="19050" cap="flat" cmpd="sng">
            <a:solidFill>
              <a:srgbClr val="00CC00"/>
            </a:solidFill>
            <a:prstDash val="solid"/>
            <a:round/>
            <a:headEnd type="none" w="med" len="med"/>
            <a:tailEnd type="none" w="med" len="med"/>
          </a:ln>
        </p:spPr>
      </p:sp>
      <p:sp>
        <p:nvSpPr>
          <p:cNvPr id="62583" name="Line 232"/>
          <p:cNvSpPr/>
          <p:nvPr/>
        </p:nvSpPr>
        <p:spPr>
          <a:xfrm>
            <a:off x="5867400" y="3275013"/>
            <a:ext cx="533400" cy="0"/>
          </a:xfrm>
          <a:prstGeom prst="line">
            <a:avLst/>
          </a:prstGeom>
          <a:ln w="19050" cap="flat" cmpd="sng">
            <a:solidFill>
              <a:srgbClr val="00CC00"/>
            </a:solidFill>
            <a:prstDash val="solid"/>
            <a:round/>
            <a:headEnd type="none" w="med" len="med"/>
            <a:tailEnd type="none" w="med" len="med"/>
          </a:ln>
        </p:spPr>
      </p:sp>
      <p:sp>
        <p:nvSpPr>
          <p:cNvPr id="62584" name="Line 233"/>
          <p:cNvSpPr/>
          <p:nvPr/>
        </p:nvSpPr>
        <p:spPr>
          <a:xfrm>
            <a:off x="5867400" y="3960813"/>
            <a:ext cx="533400" cy="0"/>
          </a:xfrm>
          <a:prstGeom prst="line">
            <a:avLst/>
          </a:prstGeom>
          <a:ln w="19050" cap="flat" cmpd="sng">
            <a:solidFill>
              <a:srgbClr val="00CC00"/>
            </a:solidFill>
            <a:prstDash val="solid"/>
            <a:round/>
            <a:headEnd type="none" w="med" len="med"/>
            <a:tailEnd type="none" w="med" len="med"/>
          </a:ln>
        </p:spPr>
      </p:sp>
      <p:sp>
        <p:nvSpPr>
          <p:cNvPr id="62585" name="Line 234"/>
          <p:cNvSpPr/>
          <p:nvPr/>
        </p:nvSpPr>
        <p:spPr>
          <a:xfrm>
            <a:off x="5867400" y="3732213"/>
            <a:ext cx="533400" cy="0"/>
          </a:xfrm>
          <a:prstGeom prst="line">
            <a:avLst/>
          </a:prstGeom>
          <a:ln w="19050" cap="flat" cmpd="sng">
            <a:solidFill>
              <a:srgbClr val="00CC00"/>
            </a:solidFill>
            <a:prstDash val="solid"/>
            <a:round/>
            <a:headEnd type="none" w="med" len="med"/>
            <a:tailEnd type="none" w="med" len="med"/>
          </a:ln>
        </p:spPr>
      </p:sp>
      <p:sp>
        <p:nvSpPr>
          <p:cNvPr id="62586" name="Line 235"/>
          <p:cNvSpPr/>
          <p:nvPr/>
        </p:nvSpPr>
        <p:spPr>
          <a:xfrm>
            <a:off x="5867400" y="4803775"/>
            <a:ext cx="533400" cy="0"/>
          </a:xfrm>
          <a:prstGeom prst="line">
            <a:avLst/>
          </a:prstGeom>
          <a:ln w="19050" cap="flat" cmpd="sng">
            <a:solidFill>
              <a:srgbClr val="00CC00"/>
            </a:solidFill>
            <a:prstDash val="solid"/>
            <a:round/>
            <a:headEnd type="none" w="med" len="med"/>
            <a:tailEnd type="none" w="med" len="med"/>
          </a:ln>
        </p:spPr>
      </p:sp>
      <p:sp>
        <p:nvSpPr>
          <p:cNvPr id="62587" name="Line 236"/>
          <p:cNvSpPr/>
          <p:nvPr/>
        </p:nvSpPr>
        <p:spPr>
          <a:xfrm>
            <a:off x="5867400" y="4575175"/>
            <a:ext cx="533400" cy="0"/>
          </a:xfrm>
          <a:prstGeom prst="line">
            <a:avLst/>
          </a:prstGeom>
          <a:ln w="19050" cap="flat" cmpd="sng">
            <a:solidFill>
              <a:srgbClr val="00CC00"/>
            </a:solidFill>
            <a:prstDash val="solid"/>
            <a:round/>
            <a:headEnd type="none" w="med" len="med"/>
            <a:tailEnd type="none" w="med" len="med"/>
          </a:ln>
        </p:spPr>
      </p:sp>
      <p:sp>
        <p:nvSpPr>
          <p:cNvPr id="62588" name="Line 237"/>
          <p:cNvSpPr/>
          <p:nvPr/>
        </p:nvSpPr>
        <p:spPr>
          <a:xfrm>
            <a:off x="5867400" y="5260975"/>
            <a:ext cx="533400" cy="0"/>
          </a:xfrm>
          <a:prstGeom prst="line">
            <a:avLst/>
          </a:prstGeom>
          <a:ln w="19050" cap="flat" cmpd="sng">
            <a:solidFill>
              <a:srgbClr val="00CC00"/>
            </a:solidFill>
            <a:prstDash val="solid"/>
            <a:round/>
            <a:headEnd type="none" w="med" len="med"/>
            <a:tailEnd type="none" w="med" len="med"/>
          </a:ln>
        </p:spPr>
      </p:sp>
      <p:sp>
        <p:nvSpPr>
          <p:cNvPr id="62589" name="Line 238"/>
          <p:cNvSpPr/>
          <p:nvPr/>
        </p:nvSpPr>
        <p:spPr>
          <a:xfrm>
            <a:off x="5867400" y="6094413"/>
            <a:ext cx="533400" cy="0"/>
          </a:xfrm>
          <a:prstGeom prst="line">
            <a:avLst/>
          </a:prstGeom>
          <a:ln w="19050" cap="flat" cmpd="sng">
            <a:solidFill>
              <a:srgbClr val="00CC00"/>
            </a:solidFill>
            <a:prstDash val="solid"/>
            <a:round/>
            <a:headEnd type="none" w="med" len="med"/>
            <a:tailEnd type="none" w="med" len="med"/>
          </a:ln>
        </p:spPr>
      </p:sp>
      <p:sp>
        <p:nvSpPr>
          <p:cNvPr id="62590" name="Line 239"/>
          <p:cNvSpPr/>
          <p:nvPr/>
        </p:nvSpPr>
        <p:spPr>
          <a:xfrm>
            <a:off x="5867400" y="5865813"/>
            <a:ext cx="533400" cy="0"/>
          </a:xfrm>
          <a:prstGeom prst="line">
            <a:avLst/>
          </a:prstGeom>
          <a:ln w="19050" cap="flat" cmpd="sng">
            <a:solidFill>
              <a:srgbClr val="00CC00"/>
            </a:solidFill>
            <a:prstDash val="solid"/>
            <a:round/>
            <a:headEnd type="none" w="med" len="med"/>
            <a:tailEnd type="none" w="med" len="med"/>
          </a:ln>
        </p:spPr>
      </p:sp>
      <p:sp>
        <p:nvSpPr>
          <p:cNvPr id="62591" name="Line 240"/>
          <p:cNvSpPr/>
          <p:nvPr/>
        </p:nvSpPr>
        <p:spPr>
          <a:xfrm>
            <a:off x="5867400" y="6323013"/>
            <a:ext cx="533400" cy="0"/>
          </a:xfrm>
          <a:prstGeom prst="line">
            <a:avLst/>
          </a:prstGeom>
          <a:ln w="19050" cap="flat" cmpd="sng">
            <a:solidFill>
              <a:srgbClr val="00CC00"/>
            </a:solidFill>
            <a:prstDash val="solid"/>
            <a:round/>
            <a:headEnd type="none" w="med" len="med"/>
            <a:tailEnd type="none" w="med" len="med"/>
          </a:ln>
        </p:spPr>
      </p:sp>
      <p:sp>
        <p:nvSpPr>
          <p:cNvPr id="62592" name="Line 241"/>
          <p:cNvSpPr/>
          <p:nvPr/>
        </p:nvSpPr>
        <p:spPr>
          <a:xfrm>
            <a:off x="4876800" y="2211388"/>
            <a:ext cx="990600" cy="1063625"/>
          </a:xfrm>
          <a:prstGeom prst="line">
            <a:avLst/>
          </a:prstGeom>
          <a:ln w="19050" cap="flat" cmpd="sng">
            <a:solidFill>
              <a:srgbClr val="00CC00"/>
            </a:solidFill>
            <a:prstDash val="solid"/>
            <a:round/>
            <a:headEnd type="none" w="med" len="med"/>
            <a:tailEnd type="none" w="med" len="med"/>
          </a:ln>
        </p:spPr>
      </p:sp>
      <p:sp>
        <p:nvSpPr>
          <p:cNvPr id="62593" name="Line 242"/>
          <p:cNvSpPr/>
          <p:nvPr/>
        </p:nvSpPr>
        <p:spPr>
          <a:xfrm>
            <a:off x="4876800" y="2439988"/>
            <a:ext cx="990600" cy="2135187"/>
          </a:xfrm>
          <a:prstGeom prst="line">
            <a:avLst/>
          </a:prstGeom>
          <a:ln w="19050" cap="flat" cmpd="sng">
            <a:solidFill>
              <a:srgbClr val="00CC00"/>
            </a:solidFill>
            <a:prstDash val="solid"/>
            <a:round/>
            <a:headEnd type="none" w="med" len="med"/>
            <a:tailEnd type="none" w="med" len="med"/>
          </a:ln>
        </p:spPr>
      </p:sp>
      <p:sp>
        <p:nvSpPr>
          <p:cNvPr id="62594" name="Line 243"/>
          <p:cNvSpPr/>
          <p:nvPr/>
        </p:nvSpPr>
        <p:spPr>
          <a:xfrm>
            <a:off x="4876800" y="2668588"/>
            <a:ext cx="990600" cy="3197225"/>
          </a:xfrm>
          <a:prstGeom prst="line">
            <a:avLst/>
          </a:prstGeom>
          <a:ln w="19050" cap="flat" cmpd="sng">
            <a:solidFill>
              <a:srgbClr val="00CC00"/>
            </a:solidFill>
            <a:prstDash val="solid"/>
            <a:round/>
            <a:headEnd type="none" w="med" len="med"/>
            <a:tailEnd type="none" w="med" len="med"/>
          </a:ln>
        </p:spPr>
      </p:sp>
      <p:sp>
        <p:nvSpPr>
          <p:cNvPr id="62595" name="Line 244"/>
          <p:cNvSpPr/>
          <p:nvPr/>
        </p:nvSpPr>
        <p:spPr>
          <a:xfrm>
            <a:off x="4876800" y="3963988"/>
            <a:ext cx="990600" cy="2130425"/>
          </a:xfrm>
          <a:prstGeom prst="line">
            <a:avLst/>
          </a:prstGeom>
          <a:ln w="19050" cap="flat" cmpd="sng">
            <a:solidFill>
              <a:srgbClr val="00CC00"/>
            </a:solidFill>
            <a:prstDash val="solid"/>
            <a:round/>
            <a:headEnd type="none" w="med" len="med"/>
            <a:tailEnd type="none" w="med" len="med"/>
          </a:ln>
        </p:spPr>
      </p:sp>
      <p:sp>
        <p:nvSpPr>
          <p:cNvPr id="62596" name="Line 245"/>
          <p:cNvSpPr/>
          <p:nvPr/>
        </p:nvSpPr>
        <p:spPr>
          <a:xfrm>
            <a:off x="4876800" y="5259388"/>
            <a:ext cx="990600" cy="1063625"/>
          </a:xfrm>
          <a:prstGeom prst="line">
            <a:avLst/>
          </a:prstGeom>
          <a:ln w="19050" cap="flat" cmpd="sng">
            <a:solidFill>
              <a:srgbClr val="00CC00"/>
            </a:solidFill>
            <a:prstDash val="solid"/>
            <a:round/>
            <a:headEnd type="none" w="med" len="med"/>
            <a:tailEnd type="none" w="med" len="med"/>
          </a:ln>
        </p:spPr>
      </p:sp>
      <p:sp>
        <p:nvSpPr>
          <p:cNvPr id="62597" name="Line 246"/>
          <p:cNvSpPr/>
          <p:nvPr/>
        </p:nvSpPr>
        <p:spPr>
          <a:xfrm>
            <a:off x="4876800" y="3735388"/>
            <a:ext cx="990600" cy="1068387"/>
          </a:xfrm>
          <a:prstGeom prst="line">
            <a:avLst/>
          </a:prstGeom>
          <a:ln w="19050" cap="flat" cmpd="sng">
            <a:solidFill>
              <a:srgbClr val="00CC00"/>
            </a:solidFill>
            <a:prstDash val="solid"/>
            <a:round/>
            <a:headEnd type="none" w="med" len="med"/>
            <a:tailEnd type="none" w="med" len="med"/>
          </a:ln>
        </p:spPr>
      </p:sp>
      <p:sp>
        <p:nvSpPr>
          <p:cNvPr id="62598" name="Line 247"/>
          <p:cNvSpPr/>
          <p:nvPr/>
        </p:nvSpPr>
        <p:spPr>
          <a:xfrm flipV="1">
            <a:off x="4876800" y="5260975"/>
            <a:ext cx="990600" cy="1065213"/>
          </a:xfrm>
          <a:prstGeom prst="line">
            <a:avLst/>
          </a:prstGeom>
          <a:ln w="19050" cap="flat" cmpd="sng">
            <a:solidFill>
              <a:srgbClr val="00CC00"/>
            </a:solidFill>
            <a:prstDash val="solid"/>
            <a:round/>
            <a:headEnd type="none" w="med" len="med"/>
            <a:tailEnd type="none" w="med" len="med"/>
          </a:ln>
        </p:spPr>
      </p:sp>
      <p:sp>
        <p:nvSpPr>
          <p:cNvPr id="62599" name="Line 248"/>
          <p:cNvSpPr/>
          <p:nvPr/>
        </p:nvSpPr>
        <p:spPr>
          <a:xfrm flipV="1">
            <a:off x="4876800" y="3960813"/>
            <a:ext cx="990600" cy="2136775"/>
          </a:xfrm>
          <a:prstGeom prst="line">
            <a:avLst/>
          </a:prstGeom>
          <a:ln w="19050" cap="flat" cmpd="sng">
            <a:solidFill>
              <a:srgbClr val="00CC00"/>
            </a:solidFill>
            <a:prstDash val="solid"/>
            <a:round/>
            <a:headEnd type="none" w="med" len="med"/>
            <a:tailEnd type="none" w="med" len="med"/>
          </a:ln>
        </p:spPr>
      </p:sp>
      <p:sp>
        <p:nvSpPr>
          <p:cNvPr id="62600" name="Line 249"/>
          <p:cNvSpPr/>
          <p:nvPr/>
        </p:nvSpPr>
        <p:spPr>
          <a:xfrm flipV="1">
            <a:off x="4876800" y="2668588"/>
            <a:ext cx="990600" cy="3200400"/>
          </a:xfrm>
          <a:prstGeom prst="line">
            <a:avLst/>
          </a:prstGeom>
          <a:ln w="19050" cap="flat" cmpd="sng">
            <a:solidFill>
              <a:srgbClr val="00CC00"/>
            </a:solidFill>
            <a:prstDash val="solid"/>
            <a:round/>
            <a:headEnd type="none" w="med" len="med"/>
            <a:tailEnd type="none" w="med" len="med"/>
          </a:ln>
        </p:spPr>
      </p:sp>
      <p:sp>
        <p:nvSpPr>
          <p:cNvPr id="62601" name="Line 250"/>
          <p:cNvSpPr/>
          <p:nvPr/>
        </p:nvSpPr>
        <p:spPr>
          <a:xfrm flipV="1">
            <a:off x="4876800" y="3732213"/>
            <a:ext cx="990600" cy="1069975"/>
          </a:xfrm>
          <a:prstGeom prst="line">
            <a:avLst/>
          </a:prstGeom>
          <a:ln w="19050" cap="flat" cmpd="sng">
            <a:solidFill>
              <a:srgbClr val="00CC00"/>
            </a:solidFill>
            <a:prstDash val="solid"/>
            <a:round/>
            <a:headEnd type="none" w="med" len="med"/>
            <a:tailEnd type="none" w="med" len="med"/>
          </a:ln>
        </p:spPr>
      </p:sp>
      <p:sp>
        <p:nvSpPr>
          <p:cNvPr id="62602" name="Line 251"/>
          <p:cNvSpPr/>
          <p:nvPr/>
        </p:nvSpPr>
        <p:spPr>
          <a:xfrm flipV="1">
            <a:off x="4876800" y="2439988"/>
            <a:ext cx="990600" cy="2133600"/>
          </a:xfrm>
          <a:prstGeom prst="line">
            <a:avLst/>
          </a:prstGeom>
          <a:ln w="19050" cap="flat" cmpd="sng">
            <a:solidFill>
              <a:srgbClr val="00CC00"/>
            </a:solidFill>
            <a:prstDash val="solid"/>
            <a:round/>
            <a:headEnd type="none" w="med" len="med"/>
            <a:tailEnd type="none" w="med" len="med"/>
          </a:ln>
        </p:spPr>
      </p:sp>
      <p:sp>
        <p:nvSpPr>
          <p:cNvPr id="62603" name="Line 252"/>
          <p:cNvSpPr/>
          <p:nvPr/>
        </p:nvSpPr>
        <p:spPr>
          <a:xfrm flipV="1">
            <a:off x="4876800" y="2211388"/>
            <a:ext cx="990600" cy="1066800"/>
          </a:xfrm>
          <a:prstGeom prst="line">
            <a:avLst/>
          </a:prstGeom>
          <a:ln w="19050" cap="flat" cmpd="sng">
            <a:solidFill>
              <a:srgbClr val="00CC00"/>
            </a:solidFill>
            <a:prstDash val="solid"/>
            <a:round/>
            <a:headEnd type="none" w="med" len="med"/>
            <a:tailEnd type="none" w="med" len="med"/>
          </a:ln>
        </p:spPr>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p:nvPr/>
        </p:nvSpPr>
        <p:spPr>
          <a:xfrm>
            <a:off x="76200" y="1600200"/>
            <a:ext cx="8763000" cy="2362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tx2"/>
                </a:solidFill>
                <a:latin typeface="Times New Roman" panose="02020603050405020304" pitchFamily="18" charset="0"/>
                <a:ea typeface="楷体_GB2312" pitchFamily="49" charset="-122"/>
              </a:rPr>
              <a:t>	Ω</a:t>
            </a:r>
            <a:r>
              <a:rPr lang="zh-CN" altLang="en-US" sz="3200" dirty="0">
                <a:solidFill>
                  <a:schemeClr val="tx2"/>
                </a:solidFill>
                <a:latin typeface="Times New Roman" panose="02020603050405020304" pitchFamily="18" charset="0"/>
                <a:ea typeface="楷体_GB2312" pitchFamily="49" charset="-122"/>
              </a:rPr>
              <a:t>网的特点</a:t>
            </a:r>
            <a:r>
              <a:rPr lang="en-US" altLang="zh-CN" sz="3200" dirty="0">
                <a:solidFill>
                  <a:schemeClr val="tx2"/>
                </a:solidFill>
                <a:latin typeface="Times New Roman" panose="02020603050405020304" pitchFamily="18" charset="0"/>
                <a:ea typeface="楷体_GB2312" pitchFamily="49" charset="-122"/>
              </a:rPr>
              <a:t>(3)</a:t>
            </a:r>
            <a:r>
              <a:rPr lang="zh-CN" altLang="en-US" sz="3200" dirty="0">
                <a:solidFill>
                  <a:schemeClr val="tx2"/>
                </a:solidFill>
                <a:latin typeface="Times New Roman" panose="02020603050405020304" pitchFamily="18" charset="0"/>
                <a:ea typeface="楷体_GB2312" pitchFamily="49" charset="-122"/>
              </a:rPr>
              <a:t>：</a:t>
            </a:r>
          </a:p>
          <a:p>
            <a:pPr marL="742950" lvl="1" indent="-285750" eaLnBrk="1" hangingPunct="1">
              <a:lnSpc>
                <a:spcPct val="200000"/>
              </a:lnSpc>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当采用</a:t>
            </a:r>
            <a:r>
              <a:rPr lang="en-US" altLang="zh-CN" sz="3200" dirty="0">
                <a:solidFill>
                  <a:srgbClr val="00CC00"/>
                </a:solidFill>
                <a:latin typeface="Times New Roman" panose="02020603050405020304" pitchFamily="18" charset="0"/>
                <a:ea typeface="楷体_GB2312" pitchFamily="49" charset="-122"/>
              </a:rPr>
              <a:t>k</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k</a:t>
            </a:r>
            <a:r>
              <a:rPr lang="zh-CN" altLang="en-US" sz="3200" dirty="0">
                <a:latin typeface="Times New Roman" panose="02020603050405020304" pitchFamily="18" charset="0"/>
                <a:ea typeface="楷体_GB2312" pitchFamily="49" charset="-122"/>
              </a:rPr>
              <a:t>开关元件时，则可以定义</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路洗牌函数来构造更大的级数为</a:t>
            </a:r>
            <a:r>
              <a:rPr lang="en-US" altLang="zh-CN" sz="3200" dirty="0">
                <a:solidFill>
                  <a:srgbClr val="00CC00"/>
                </a:solidFill>
                <a:latin typeface="Times New Roman" panose="02020603050405020304" pitchFamily="18" charset="0"/>
                <a:ea typeface="楷体_GB2312" pitchFamily="49" charset="-122"/>
              </a:rPr>
              <a:t>log</a:t>
            </a:r>
            <a:r>
              <a:rPr lang="en-US" altLang="zh-CN" sz="3200" baseline="-25000" dirty="0">
                <a:solidFill>
                  <a:srgbClr val="00CC00"/>
                </a:solidFill>
                <a:latin typeface="Times New Roman" panose="02020603050405020304" pitchFamily="18" charset="0"/>
                <a:ea typeface="楷体_GB2312" pitchFamily="49" charset="-122"/>
              </a:rPr>
              <a:t>k</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的</a:t>
            </a:r>
            <a:r>
              <a:rPr lang="en-US" altLang="zh-CN" sz="3200" dirty="0">
                <a:solidFill>
                  <a:srgbClr val="33CCFF"/>
                </a:solidFill>
                <a:latin typeface="Times New Roman" panose="02020603050405020304" pitchFamily="18" charset="0"/>
                <a:ea typeface="楷体_GB2312" pitchFamily="49" charset="-122"/>
              </a:rPr>
              <a:t>Ω</a:t>
            </a:r>
            <a:r>
              <a:rPr lang="zh-CN" altLang="en-US" sz="3200" dirty="0">
                <a:latin typeface="Times New Roman" panose="02020603050405020304" pitchFamily="18" charset="0"/>
                <a:ea typeface="楷体_GB2312" pitchFamily="49" charset="-122"/>
              </a:rPr>
              <a:t>网络。</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p:nvPr/>
        </p:nvSpPr>
        <p:spPr>
          <a:xfrm>
            <a:off x="152400" y="1447800"/>
            <a:ext cx="8763000" cy="3352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3.2.3. </a:t>
            </a:r>
            <a:r>
              <a:rPr lang="zh-CN" altLang="en-US" sz="3200" dirty="0">
                <a:solidFill>
                  <a:schemeClr val="accent1"/>
                </a:solidFill>
                <a:latin typeface="Times New Roman" panose="02020603050405020304" pitchFamily="18" charset="0"/>
                <a:ea typeface="楷体_GB2312" pitchFamily="49" charset="-122"/>
              </a:rPr>
              <a:t>蝶式网络（</a:t>
            </a:r>
            <a:r>
              <a:rPr lang="en-US" altLang="zh-CN" sz="3200" dirty="0">
                <a:solidFill>
                  <a:schemeClr val="accent1"/>
                </a:solidFill>
                <a:latin typeface="Times New Roman" panose="02020603050405020304" pitchFamily="18" charset="0"/>
                <a:ea typeface="楷体_GB2312" pitchFamily="49" charset="-122"/>
              </a:rPr>
              <a:t>Butterfly switch network</a:t>
            </a:r>
            <a:r>
              <a:rPr lang="zh-CN" altLang="en-US" sz="3200" dirty="0">
                <a:solidFill>
                  <a:schemeClr val="accent1"/>
                </a:solidFill>
                <a:latin typeface="Times New Roman" panose="02020603050405020304" pitchFamily="18" charset="0"/>
                <a:ea typeface="楷体_GB2312" pitchFamily="49" charset="-122"/>
              </a:rPr>
              <a:t>）</a:t>
            </a:r>
          </a:p>
          <a:p>
            <a:pPr marL="742950" lvl="1" indent="-285750" eaLnBrk="1" hangingPunct="1">
              <a:lnSpc>
                <a:spcPct val="150000"/>
              </a:lnSpc>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蝶式网络的开关不允许广播功能，它实际上是</a:t>
            </a:r>
            <a:r>
              <a:rPr lang="en-US" altLang="zh-CN" sz="3200" dirty="0">
                <a:solidFill>
                  <a:srgbClr val="33CCFF"/>
                </a:solidFill>
                <a:latin typeface="Times New Roman" panose="02020603050405020304" pitchFamily="18" charset="0"/>
                <a:ea typeface="楷体_GB2312" pitchFamily="49" charset="-122"/>
              </a:rPr>
              <a:t>Omega</a:t>
            </a:r>
            <a:r>
              <a:rPr lang="zh-CN" altLang="en-US" sz="3200" dirty="0">
                <a:latin typeface="Times New Roman" panose="02020603050405020304" pitchFamily="18" charset="0"/>
                <a:ea typeface="楷体_GB2312" pitchFamily="49" charset="-122"/>
              </a:rPr>
              <a:t>网的一个子集。</a:t>
            </a:r>
          </a:p>
          <a:p>
            <a:pPr marL="742950" lvl="1" indent="-285750" eaLnBrk="1" hangingPunct="1">
              <a:lnSpc>
                <a:spcPct val="150000"/>
              </a:lnSpc>
              <a:spcBef>
                <a:spcPct val="20000"/>
              </a:spcBef>
            </a:pPr>
            <a:r>
              <a:rPr lang="zh-CN" altLang="en-US" sz="3200" dirty="0">
                <a:latin typeface="Times New Roman" panose="02020603050405020304" pitchFamily="18" charset="0"/>
                <a:ea typeface="楷体_GB2312" pitchFamily="49" charset="-122"/>
              </a:rPr>
              <a:t>		    两级</a:t>
            </a:r>
            <a:r>
              <a:rPr lang="en-US" altLang="zh-CN" sz="3200" dirty="0">
                <a:solidFill>
                  <a:srgbClr val="00CC00"/>
                </a:solidFill>
                <a:latin typeface="Times New Roman" panose="02020603050405020304" pitchFamily="18" charset="0"/>
                <a:ea typeface="楷体_GB2312" pitchFamily="49" charset="-122"/>
              </a:rPr>
              <a:t>64 </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 64</a:t>
            </a:r>
            <a:r>
              <a:rPr lang="zh-CN" altLang="en-US" sz="3200" dirty="0">
                <a:latin typeface="Times New Roman" panose="02020603050405020304" pitchFamily="18" charset="0"/>
                <a:ea typeface="楷体_GB2312" pitchFamily="49" charset="-122"/>
                <a:sym typeface="Symbol" panose="05050102010706020507" pitchFamily="18" charset="2"/>
              </a:rPr>
              <a:t>的蝶式网络如下图所示：它采用</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16</a:t>
            </a:r>
            <a:r>
              <a:rPr lang="zh-CN" altLang="en-US" sz="3200" dirty="0">
                <a:latin typeface="Times New Roman" panose="02020603050405020304" pitchFamily="18" charset="0"/>
                <a:ea typeface="楷体_GB2312" pitchFamily="49" charset="-122"/>
                <a:sym typeface="Symbol" panose="05050102010706020507" pitchFamily="18" charset="2"/>
              </a:rPr>
              <a:t>个</a:t>
            </a:r>
            <a:r>
              <a:rPr lang="en-US" altLang="zh-CN" sz="3200" dirty="0">
                <a:solidFill>
                  <a:srgbClr val="00CC00"/>
                </a:solidFill>
                <a:latin typeface="Times New Roman" panose="02020603050405020304" pitchFamily="18" charset="0"/>
                <a:ea typeface="楷体_GB2312" pitchFamily="49" charset="-122"/>
              </a:rPr>
              <a:t>8 </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 8</a:t>
            </a:r>
            <a:r>
              <a:rPr lang="zh-CN" altLang="en-US" sz="3200" dirty="0">
                <a:latin typeface="Times New Roman" panose="02020603050405020304" pitchFamily="18" charset="0"/>
                <a:ea typeface="楷体_GB2312" pitchFamily="49" charset="-122"/>
                <a:sym typeface="Symbol" panose="05050102010706020507" pitchFamily="18" charset="2"/>
              </a:rPr>
              <a:t>交叉开关构成，两级间采用</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8</a:t>
            </a:r>
            <a:r>
              <a:rPr lang="zh-CN" altLang="en-US" sz="3200" dirty="0">
                <a:latin typeface="Times New Roman" panose="02020603050405020304" pitchFamily="18" charset="0"/>
                <a:ea typeface="楷体_GB2312" pitchFamily="49" charset="-122"/>
                <a:sym typeface="Symbol" panose="05050102010706020507" pitchFamily="18" charset="2"/>
              </a:rPr>
              <a:t>路洗牌连接。</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p:nvPr/>
        </p:nvSpPr>
        <p:spPr>
          <a:xfrm>
            <a:off x="5257800" y="15986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p>
        </p:txBody>
      </p:sp>
      <p:sp>
        <p:nvSpPr>
          <p:cNvPr id="65538" name="Rectangle 7"/>
          <p:cNvSpPr/>
          <p:nvPr/>
        </p:nvSpPr>
        <p:spPr>
          <a:xfrm>
            <a:off x="5257800" y="28971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p>
        </p:txBody>
      </p:sp>
      <p:sp>
        <p:nvSpPr>
          <p:cNvPr id="65539" name="Rectangle 9"/>
          <p:cNvSpPr/>
          <p:nvPr/>
        </p:nvSpPr>
        <p:spPr>
          <a:xfrm>
            <a:off x="5257800" y="54879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p>
        </p:txBody>
      </p:sp>
      <p:sp>
        <p:nvSpPr>
          <p:cNvPr id="65540" name="Rectangle 38"/>
          <p:cNvSpPr/>
          <p:nvPr/>
        </p:nvSpPr>
        <p:spPr>
          <a:xfrm>
            <a:off x="1066800" y="15192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41" name="Rectangle 40"/>
          <p:cNvSpPr/>
          <p:nvPr/>
        </p:nvSpPr>
        <p:spPr>
          <a:xfrm>
            <a:off x="1752600" y="1828800"/>
            <a:ext cx="304800" cy="306388"/>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42" name="Rectangle 41"/>
          <p:cNvSpPr/>
          <p:nvPr/>
        </p:nvSpPr>
        <p:spPr>
          <a:xfrm>
            <a:off x="1066800" y="22082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43" name="Line 55"/>
          <p:cNvSpPr/>
          <p:nvPr/>
        </p:nvSpPr>
        <p:spPr>
          <a:xfrm>
            <a:off x="1447800" y="1674813"/>
            <a:ext cx="914400" cy="0"/>
          </a:xfrm>
          <a:prstGeom prst="line">
            <a:avLst/>
          </a:prstGeom>
          <a:ln w="19050" cap="flat" cmpd="sng">
            <a:solidFill>
              <a:srgbClr val="00CC00"/>
            </a:solidFill>
            <a:prstDash val="solid"/>
            <a:round/>
            <a:headEnd type="none" w="med" len="med"/>
            <a:tailEnd type="none" w="med" len="med"/>
          </a:ln>
        </p:spPr>
      </p:sp>
      <p:sp>
        <p:nvSpPr>
          <p:cNvPr id="65544" name="Line 56"/>
          <p:cNvSpPr/>
          <p:nvPr/>
        </p:nvSpPr>
        <p:spPr>
          <a:xfrm>
            <a:off x="1447800" y="2360613"/>
            <a:ext cx="914400" cy="3175"/>
          </a:xfrm>
          <a:prstGeom prst="line">
            <a:avLst/>
          </a:prstGeom>
          <a:ln w="19050" cap="flat" cmpd="sng">
            <a:solidFill>
              <a:srgbClr val="00CC00"/>
            </a:solidFill>
            <a:prstDash val="solid"/>
            <a:round/>
            <a:headEnd type="none" w="med" len="med"/>
            <a:tailEnd type="none" w="med" len="med"/>
          </a:ln>
        </p:spPr>
      </p:sp>
      <p:sp>
        <p:nvSpPr>
          <p:cNvPr id="65545" name="Rectangle 70"/>
          <p:cNvSpPr/>
          <p:nvPr/>
        </p:nvSpPr>
        <p:spPr>
          <a:xfrm>
            <a:off x="2362200" y="1598613"/>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endParaRPr lang="en-US" altLang="zh-CN" dirty="0">
              <a:solidFill>
                <a:srgbClr val="33CCFF"/>
              </a:solidFill>
              <a:latin typeface="Times New Roman" panose="02020603050405020304" pitchFamily="18" charset="0"/>
              <a:ea typeface="宋体" panose="02010600030101010101" pitchFamily="2" charset="-122"/>
            </a:endParaRPr>
          </a:p>
        </p:txBody>
      </p:sp>
      <p:sp>
        <p:nvSpPr>
          <p:cNvPr id="65546" name="Rectangle 71"/>
          <p:cNvSpPr/>
          <p:nvPr/>
        </p:nvSpPr>
        <p:spPr>
          <a:xfrm>
            <a:off x="2362200" y="28971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p>
        </p:txBody>
      </p:sp>
      <p:sp>
        <p:nvSpPr>
          <p:cNvPr id="65547" name="Rectangle 73"/>
          <p:cNvSpPr/>
          <p:nvPr/>
        </p:nvSpPr>
        <p:spPr>
          <a:xfrm>
            <a:off x="2362200" y="5487988"/>
            <a:ext cx="838200" cy="835025"/>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rgbClr val="33CCFF"/>
                </a:solidFill>
                <a:latin typeface="Times New Roman" panose="02020603050405020304" pitchFamily="18" charset="0"/>
                <a:ea typeface="宋体" panose="02010600030101010101" pitchFamily="2" charset="-122"/>
              </a:rPr>
              <a:t>8</a:t>
            </a:r>
            <a:r>
              <a:rPr lang="en-US" altLang="zh-CN" dirty="0">
                <a:solidFill>
                  <a:srgbClr val="33CCFF"/>
                </a:solidFill>
                <a:latin typeface="Times New Roman" panose="02020603050405020304" pitchFamily="18" charset="0"/>
                <a:ea typeface="宋体" panose="02010600030101010101" pitchFamily="2" charset="-122"/>
                <a:sym typeface="Symbol" panose="05050102010706020507" pitchFamily="18" charset="2"/>
              </a:rPr>
              <a:t>8</a:t>
            </a:r>
          </a:p>
        </p:txBody>
      </p:sp>
      <p:sp>
        <p:nvSpPr>
          <p:cNvPr id="65548" name="Line 98"/>
          <p:cNvSpPr/>
          <p:nvPr/>
        </p:nvSpPr>
        <p:spPr>
          <a:xfrm>
            <a:off x="3200400" y="1906588"/>
            <a:ext cx="533400" cy="0"/>
          </a:xfrm>
          <a:prstGeom prst="line">
            <a:avLst/>
          </a:prstGeom>
          <a:ln w="19050" cap="flat" cmpd="sng">
            <a:solidFill>
              <a:srgbClr val="00CC00"/>
            </a:solidFill>
            <a:prstDash val="solid"/>
            <a:round/>
            <a:headEnd type="none" w="med" len="med"/>
            <a:tailEnd type="none" w="med" len="med"/>
          </a:ln>
        </p:spPr>
      </p:sp>
      <p:sp>
        <p:nvSpPr>
          <p:cNvPr id="65549" name="Line 99"/>
          <p:cNvSpPr/>
          <p:nvPr/>
        </p:nvSpPr>
        <p:spPr>
          <a:xfrm>
            <a:off x="3200400" y="1677988"/>
            <a:ext cx="2057400" cy="0"/>
          </a:xfrm>
          <a:prstGeom prst="line">
            <a:avLst/>
          </a:prstGeom>
          <a:ln w="19050" cap="flat" cmpd="sng">
            <a:solidFill>
              <a:srgbClr val="00CC00"/>
            </a:solidFill>
            <a:prstDash val="solid"/>
            <a:round/>
            <a:headEnd type="none" w="med" len="med"/>
            <a:tailEnd type="none" w="med" len="med"/>
          </a:ln>
        </p:spPr>
      </p:sp>
      <p:sp>
        <p:nvSpPr>
          <p:cNvPr id="65550" name="Line 100"/>
          <p:cNvSpPr/>
          <p:nvPr/>
        </p:nvSpPr>
        <p:spPr>
          <a:xfrm>
            <a:off x="3200400" y="2363788"/>
            <a:ext cx="533400" cy="0"/>
          </a:xfrm>
          <a:prstGeom prst="line">
            <a:avLst/>
          </a:prstGeom>
          <a:ln w="19050" cap="flat" cmpd="sng">
            <a:solidFill>
              <a:srgbClr val="00CC00"/>
            </a:solidFill>
            <a:prstDash val="solid"/>
            <a:round/>
            <a:headEnd type="none" w="med" len="med"/>
            <a:tailEnd type="none" w="med" len="med"/>
          </a:ln>
        </p:spPr>
      </p:sp>
      <p:sp>
        <p:nvSpPr>
          <p:cNvPr id="65551" name="Line 102"/>
          <p:cNvSpPr/>
          <p:nvPr/>
        </p:nvSpPr>
        <p:spPr>
          <a:xfrm>
            <a:off x="3200400" y="3198813"/>
            <a:ext cx="2057400" cy="0"/>
          </a:xfrm>
          <a:prstGeom prst="line">
            <a:avLst/>
          </a:prstGeom>
          <a:ln w="19050" cap="flat" cmpd="sng">
            <a:solidFill>
              <a:srgbClr val="00CC00"/>
            </a:solidFill>
            <a:prstDash val="solid"/>
            <a:round/>
            <a:headEnd type="none" w="med" len="med"/>
            <a:tailEnd type="none" w="med" len="med"/>
          </a:ln>
        </p:spPr>
      </p:sp>
      <p:sp>
        <p:nvSpPr>
          <p:cNvPr id="65552" name="Line 103"/>
          <p:cNvSpPr/>
          <p:nvPr/>
        </p:nvSpPr>
        <p:spPr>
          <a:xfrm>
            <a:off x="3200400" y="2970213"/>
            <a:ext cx="533400" cy="0"/>
          </a:xfrm>
          <a:prstGeom prst="line">
            <a:avLst/>
          </a:prstGeom>
          <a:ln w="19050" cap="flat" cmpd="sng">
            <a:solidFill>
              <a:srgbClr val="00CC00"/>
            </a:solidFill>
            <a:prstDash val="solid"/>
            <a:round/>
            <a:headEnd type="none" w="med" len="med"/>
            <a:tailEnd type="none" w="med" len="med"/>
          </a:ln>
        </p:spPr>
      </p:sp>
      <p:sp>
        <p:nvSpPr>
          <p:cNvPr id="65553" name="Line 104"/>
          <p:cNvSpPr/>
          <p:nvPr/>
        </p:nvSpPr>
        <p:spPr>
          <a:xfrm>
            <a:off x="3200400" y="3656013"/>
            <a:ext cx="533400" cy="0"/>
          </a:xfrm>
          <a:prstGeom prst="line">
            <a:avLst/>
          </a:prstGeom>
          <a:ln w="19050" cap="flat" cmpd="sng">
            <a:solidFill>
              <a:srgbClr val="00CC00"/>
            </a:solidFill>
            <a:prstDash val="solid"/>
            <a:round/>
            <a:headEnd type="none" w="med" len="med"/>
            <a:tailEnd type="none" w="med" len="med"/>
          </a:ln>
        </p:spPr>
      </p:sp>
      <p:sp>
        <p:nvSpPr>
          <p:cNvPr id="65554" name="Line 110"/>
          <p:cNvSpPr/>
          <p:nvPr/>
        </p:nvSpPr>
        <p:spPr>
          <a:xfrm>
            <a:off x="3200400" y="5789613"/>
            <a:ext cx="533400" cy="0"/>
          </a:xfrm>
          <a:prstGeom prst="line">
            <a:avLst/>
          </a:prstGeom>
          <a:ln w="19050" cap="flat" cmpd="sng">
            <a:solidFill>
              <a:srgbClr val="00CC00"/>
            </a:solidFill>
            <a:prstDash val="solid"/>
            <a:round/>
            <a:headEnd type="none" w="med" len="med"/>
            <a:tailEnd type="none" w="med" len="med"/>
          </a:ln>
        </p:spPr>
      </p:sp>
      <p:sp>
        <p:nvSpPr>
          <p:cNvPr id="65555" name="Line 111"/>
          <p:cNvSpPr/>
          <p:nvPr/>
        </p:nvSpPr>
        <p:spPr>
          <a:xfrm>
            <a:off x="3200400" y="5561013"/>
            <a:ext cx="533400" cy="0"/>
          </a:xfrm>
          <a:prstGeom prst="line">
            <a:avLst/>
          </a:prstGeom>
          <a:ln w="19050" cap="flat" cmpd="sng">
            <a:solidFill>
              <a:srgbClr val="00CC00"/>
            </a:solidFill>
            <a:prstDash val="solid"/>
            <a:round/>
            <a:headEnd type="none" w="med" len="med"/>
            <a:tailEnd type="none" w="med" len="med"/>
          </a:ln>
        </p:spPr>
      </p:sp>
      <p:sp>
        <p:nvSpPr>
          <p:cNvPr id="65556" name="Line 112"/>
          <p:cNvSpPr/>
          <p:nvPr/>
        </p:nvSpPr>
        <p:spPr>
          <a:xfrm>
            <a:off x="3200400" y="6246813"/>
            <a:ext cx="2057400" cy="0"/>
          </a:xfrm>
          <a:prstGeom prst="line">
            <a:avLst/>
          </a:prstGeom>
          <a:ln w="19050" cap="flat" cmpd="sng">
            <a:solidFill>
              <a:srgbClr val="00CC00"/>
            </a:solidFill>
            <a:prstDash val="solid"/>
            <a:round/>
            <a:headEnd type="none" w="med" len="med"/>
            <a:tailEnd type="none" w="med" len="med"/>
          </a:ln>
        </p:spPr>
      </p:sp>
      <p:sp>
        <p:nvSpPr>
          <p:cNvPr id="65557" name="Line 114"/>
          <p:cNvSpPr/>
          <p:nvPr/>
        </p:nvSpPr>
        <p:spPr>
          <a:xfrm>
            <a:off x="4724400" y="1906588"/>
            <a:ext cx="533400" cy="0"/>
          </a:xfrm>
          <a:prstGeom prst="line">
            <a:avLst/>
          </a:prstGeom>
          <a:ln w="19050" cap="flat" cmpd="sng">
            <a:solidFill>
              <a:srgbClr val="00CC00"/>
            </a:solidFill>
            <a:prstDash val="solid"/>
            <a:round/>
            <a:headEnd type="none" w="med" len="med"/>
            <a:tailEnd type="none" w="med" len="med"/>
          </a:ln>
        </p:spPr>
      </p:sp>
      <p:sp>
        <p:nvSpPr>
          <p:cNvPr id="65558" name="Line 115"/>
          <p:cNvSpPr/>
          <p:nvPr/>
        </p:nvSpPr>
        <p:spPr>
          <a:xfrm>
            <a:off x="4724400" y="2363788"/>
            <a:ext cx="533400" cy="0"/>
          </a:xfrm>
          <a:prstGeom prst="line">
            <a:avLst/>
          </a:prstGeom>
          <a:ln w="19050" cap="flat" cmpd="sng">
            <a:solidFill>
              <a:srgbClr val="00CC00"/>
            </a:solidFill>
            <a:prstDash val="solid"/>
            <a:round/>
            <a:headEnd type="none" w="med" len="med"/>
            <a:tailEnd type="none" w="med" len="med"/>
          </a:ln>
        </p:spPr>
      </p:sp>
      <p:sp>
        <p:nvSpPr>
          <p:cNvPr id="65559" name="Line 117"/>
          <p:cNvSpPr/>
          <p:nvPr/>
        </p:nvSpPr>
        <p:spPr>
          <a:xfrm>
            <a:off x="4724400" y="2970213"/>
            <a:ext cx="533400" cy="0"/>
          </a:xfrm>
          <a:prstGeom prst="line">
            <a:avLst/>
          </a:prstGeom>
          <a:ln w="19050" cap="flat" cmpd="sng">
            <a:solidFill>
              <a:srgbClr val="00CC00"/>
            </a:solidFill>
            <a:prstDash val="solid"/>
            <a:round/>
            <a:headEnd type="none" w="med" len="med"/>
            <a:tailEnd type="none" w="med" len="med"/>
          </a:ln>
        </p:spPr>
      </p:sp>
      <p:sp>
        <p:nvSpPr>
          <p:cNvPr id="65560" name="Line 118"/>
          <p:cNvSpPr/>
          <p:nvPr/>
        </p:nvSpPr>
        <p:spPr>
          <a:xfrm>
            <a:off x="4724400" y="3656013"/>
            <a:ext cx="533400" cy="0"/>
          </a:xfrm>
          <a:prstGeom prst="line">
            <a:avLst/>
          </a:prstGeom>
          <a:ln w="19050" cap="flat" cmpd="sng">
            <a:solidFill>
              <a:srgbClr val="00CC00"/>
            </a:solidFill>
            <a:prstDash val="solid"/>
            <a:round/>
            <a:headEnd type="none" w="med" len="med"/>
            <a:tailEnd type="none" w="med" len="med"/>
          </a:ln>
        </p:spPr>
      </p:sp>
      <p:sp>
        <p:nvSpPr>
          <p:cNvPr id="65561" name="Line 123"/>
          <p:cNvSpPr/>
          <p:nvPr/>
        </p:nvSpPr>
        <p:spPr>
          <a:xfrm>
            <a:off x="4724400" y="5789613"/>
            <a:ext cx="533400" cy="0"/>
          </a:xfrm>
          <a:prstGeom prst="line">
            <a:avLst/>
          </a:prstGeom>
          <a:ln w="19050" cap="flat" cmpd="sng">
            <a:solidFill>
              <a:srgbClr val="00CC00"/>
            </a:solidFill>
            <a:prstDash val="solid"/>
            <a:round/>
            <a:headEnd type="none" w="med" len="med"/>
            <a:tailEnd type="none" w="med" len="med"/>
          </a:ln>
        </p:spPr>
      </p:sp>
      <p:sp>
        <p:nvSpPr>
          <p:cNvPr id="65562" name="Line 124"/>
          <p:cNvSpPr/>
          <p:nvPr/>
        </p:nvSpPr>
        <p:spPr>
          <a:xfrm>
            <a:off x="4724400" y="5561013"/>
            <a:ext cx="533400" cy="0"/>
          </a:xfrm>
          <a:prstGeom prst="line">
            <a:avLst/>
          </a:prstGeom>
          <a:ln w="19050" cap="flat" cmpd="sng">
            <a:solidFill>
              <a:srgbClr val="00CC00"/>
            </a:solidFill>
            <a:prstDash val="solid"/>
            <a:round/>
            <a:headEnd type="none" w="med" len="med"/>
            <a:tailEnd type="none" w="med" len="med"/>
          </a:ln>
        </p:spPr>
      </p:sp>
      <p:sp>
        <p:nvSpPr>
          <p:cNvPr id="65563" name="Line 126"/>
          <p:cNvSpPr/>
          <p:nvPr/>
        </p:nvSpPr>
        <p:spPr>
          <a:xfrm>
            <a:off x="3733800" y="1906588"/>
            <a:ext cx="990600" cy="1063625"/>
          </a:xfrm>
          <a:prstGeom prst="line">
            <a:avLst/>
          </a:prstGeom>
          <a:ln w="19050" cap="flat" cmpd="sng">
            <a:solidFill>
              <a:srgbClr val="00CC00"/>
            </a:solidFill>
            <a:prstDash val="solid"/>
            <a:round/>
            <a:headEnd type="none" w="med" len="med"/>
            <a:tailEnd type="none" w="med" len="med"/>
          </a:ln>
        </p:spPr>
      </p:sp>
      <p:sp>
        <p:nvSpPr>
          <p:cNvPr id="65564" name="Line 128"/>
          <p:cNvSpPr/>
          <p:nvPr/>
        </p:nvSpPr>
        <p:spPr>
          <a:xfrm>
            <a:off x="3733800" y="2363788"/>
            <a:ext cx="990600" cy="3197225"/>
          </a:xfrm>
          <a:prstGeom prst="line">
            <a:avLst/>
          </a:prstGeom>
          <a:ln w="19050" cap="flat" cmpd="sng">
            <a:solidFill>
              <a:srgbClr val="00CC00"/>
            </a:solidFill>
            <a:prstDash val="solid"/>
            <a:round/>
            <a:headEnd type="none" w="med" len="med"/>
            <a:tailEnd type="none" w="med" len="med"/>
          </a:ln>
        </p:spPr>
      </p:sp>
      <p:sp>
        <p:nvSpPr>
          <p:cNvPr id="65565" name="Line 129"/>
          <p:cNvSpPr/>
          <p:nvPr/>
        </p:nvSpPr>
        <p:spPr>
          <a:xfrm>
            <a:off x="3733800" y="3659188"/>
            <a:ext cx="990600" cy="2130425"/>
          </a:xfrm>
          <a:prstGeom prst="line">
            <a:avLst/>
          </a:prstGeom>
          <a:ln w="19050" cap="flat" cmpd="sng">
            <a:solidFill>
              <a:srgbClr val="00CC00"/>
            </a:solidFill>
            <a:prstDash val="solid"/>
            <a:round/>
            <a:headEnd type="none" w="med" len="med"/>
            <a:tailEnd type="none" w="med" len="med"/>
          </a:ln>
        </p:spPr>
      </p:sp>
      <p:sp>
        <p:nvSpPr>
          <p:cNvPr id="65566" name="Line 133"/>
          <p:cNvSpPr/>
          <p:nvPr/>
        </p:nvSpPr>
        <p:spPr>
          <a:xfrm flipV="1">
            <a:off x="3733800" y="3656013"/>
            <a:ext cx="990600" cy="2136775"/>
          </a:xfrm>
          <a:prstGeom prst="line">
            <a:avLst/>
          </a:prstGeom>
          <a:ln w="19050" cap="flat" cmpd="sng">
            <a:solidFill>
              <a:srgbClr val="00CC00"/>
            </a:solidFill>
            <a:prstDash val="solid"/>
            <a:round/>
            <a:headEnd type="none" w="med" len="med"/>
            <a:tailEnd type="none" w="med" len="med"/>
          </a:ln>
        </p:spPr>
      </p:sp>
      <p:sp>
        <p:nvSpPr>
          <p:cNvPr id="65567" name="Line 134"/>
          <p:cNvSpPr/>
          <p:nvPr/>
        </p:nvSpPr>
        <p:spPr>
          <a:xfrm flipV="1">
            <a:off x="3733800" y="2363788"/>
            <a:ext cx="990600" cy="3200400"/>
          </a:xfrm>
          <a:prstGeom prst="line">
            <a:avLst/>
          </a:prstGeom>
          <a:ln w="19050" cap="flat" cmpd="sng">
            <a:solidFill>
              <a:srgbClr val="00CC00"/>
            </a:solidFill>
            <a:prstDash val="solid"/>
            <a:round/>
            <a:headEnd type="none" w="med" len="med"/>
            <a:tailEnd type="none" w="med" len="med"/>
          </a:ln>
        </p:spPr>
      </p:sp>
      <p:sp>
        <p:nvSpPr>
          <p:cNvPr id="65568" name="Line 137"/>
          <p:cNvSpPr/>
          <p:nvPr/>
        </p:nvSpPr>
        <p:spPr>
          <a:xfrm flipV="1">
            <a:off x="3733800" y="1906588"/>
            <a:ext cx="990600" cy="1066800"/>
          </a:xfrm>
          <a:prstGeom prst="line">
            <a:avLst/>
          </a:prstGeom>
          <a:ln w="19050" cap="flat" cmpd="sng">
            <a:solidFill>
              <a:srgbClr val="00CC00"/>
            </a:solidFill>
            <a:prstDash val="solid"/>
            <a:round/>
            <a:headEnd type="none" w="med" len="med"/>
            <a:tailEnd type="none" w="med" len="med"/>
          </a:ln>
        </p:spPr>
      </p:sp>
      <p:sp>
        <p:nvSpPr>
          <p:cNvPr id="65569" name="Rectangle 138"/>
          <p:cNvSpPr/>
          <p:nvPr/>
        </p:nvSpPr>
        <p:spPr>
          <a:xfrm>
            <a:off x="5257800" y="9906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1</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5570" name="Rectangle 139"/>
          <p:cNvSpPr/>
          <p:nvPr/>
        </p:nvSpPr>
        <p:spPr>
          <a:xfrm>
            <a:off x="2362200" y="990600"/>
            <a:ext cx="838200"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第</a:t>
            </a:r>
            <a:r>
              <a:rPr lang="en-US" altLang="zh-CN" dirty="0">
                <a:solidFill>
                  <a:schemeClr val="folHlink"/>
                </a:solidFill>
                <a:latin typeface="Times New Roman" panose="02020603050405020304" pitchFamily="18" charset="0"/>
                <a:ea typeface="宋体" panose="02010600030101010101" pitchFamily="2" charset="-122"/>
              </a:rPr>
              <a:t>0</a:t>
            </a:r>
            <a:r>
              <a:rPr lang="zh-CN" altLang="en-US" dirty="0">
                <a:solidFill>
                  <a:schemeClr val="folHlink"/>
                </a:solidFill>
                <a:latin typeface="Times New Roman" panose="02020603050405020304" pitchFamily="18" charset="0"/>
                <a:ea typeface="宋体" panose="02010600030101010101" pitchFamily="2" charset="-122"/>
              </a:rPr>
              <a:t>级</a:t>
            </a:r>
            <a:endParaRPr lang="zh-CN" altLang="en-US" dirty="0">
              <a:solidFill>
                <a:srgbClr val="3366CC"/>
              </a:solidFill>
              <a:latin typeface="Times New Roman" panose="02020603050405020304" pitchFamily="18" charset="0"/>
              <a:ea typeface="宋体" panose="02010600030101010101" pitchFamily="2" charset="-122"/>
            </a:endParaRPr>
          </a:p>
        </p:txBody>
      </p:sp>
      <p:sp>
        <p:nvSpPr>
          <p:cNvPr id="65571" name="Rectangle 140"/>
          <p:cNvSpPr/>
          <p:nvPr/>
        </p:nvSpPr>
        <p:spPr>
          <a:xfrm>
            <a:off x="1066800" y="28146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8</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72" name="Rectangle 141"/>
          <p:cNvSpPr/>
          <p:nvPr/>
        </p:nvSpPr>
        <p:spPr>
          <a:xfrm>
            <a:off x="1752600" y="3124200"/>
            <a:ext cx="304800" cy="306388"/>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73" name="Rectangle 142"/>
          <p:cNvSpPr/>
          <p:nvPr/>
        </p:nvSpPr>
        <p:spPr>
          <a:xfrm>
            <a:off x="1066800" y="350361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74" name="Line 143"/>
          <p:cNvSpPr/>
          <p:nvPr/>
        </p:nvSpPr>
        <p:spPr>
          <a:xfrm>
            <a:off x="1447800" y="2970213"/>
            <a:ext cx="914400" cy="0"/>
          </a:xfrm>
          <a:prstGeom prst="line">
            <a:avLst/>
          </a:prstGeom>
          <a:ln w="19050" cap="flat" cmpd="sng">
            <a:solidFill>
              <a:srgbClr val="00CC00"/>
            </a:solidFill>
            <a:prstDash val="solid"/>
            <a:round/>
            <a:headEnd type="none" w="med" len="med"/>
            <a:tailEnd type="none" w="med" len="med"/>
          </a:ln>
        </p:spPr>
      </p:sp>
      <p:sp>
        <p:nvSpPr>
          <p:cNvPr id="65575" name="Line 144"/>
          <p:cNvSpPr/>
          <p:nvPr/>
        </p:nvSpPr>
        <p:spPr>
          <a:xfrm>
            <a:off x="1447800" y="3656013"/>
            <a:ext cx="914400" cy="3175"/>
          </a:xfrm>
          <a:prstGeom prst="line">
            <a:avLst/>
          </a:prstGeom>
          <a:ln w="19050" cap="flat" cmpd="sng">
            <a:solidFill>
              <a:srgbClr val="00CC00"/>
            </a:solidFill>
            <a:prstDash val="solid"/>
            <a:round/>
            <a:headEnd type="none" w="med" len="med"/>
            <a:tailEnd type="none" w="med" len="med"/>
          </a:ln>
        </p:spPr>
      </p:sp>
      <p:sp>
        <p:nvSpPr>
          <p:cNvPr id="65576" name="Rectangle 145"/>
          <p:cNvSpPr/>
          <p:nvPr/>
        </p:nvSpPr>
        <p:spPr>
          <a:xfrm>
            <a:off x="1066800" y="54102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77" name="Rectangle 146"/>
          <p:cNvSpPr/>
          <p:nvPr/>
        </p:nvSpPr>
        <p:spPr>
          <a:xfrm>
            <a:off x="1752600" y="5719763"/>
            <a:ext cx="304800" cy="306387"/>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78" name="Rectangle 147"/>
          <p:cNvSpPr/>
          <p:nvPr/>
        </p:nvSpPr>
        <p:spPr>
          <a:xfrm>
            <a:off x="1066800" y="609917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79" name="Line 148"/>
          <p:cNvSpPr/>
          <p:nvPr/>
        </p:nvSpPr>
        <p:spPr>
          <a:xfrm>
            <a:off x="1447800" y="5565775"/>
            <a:ext cx="914400" cy="0"/>
          </a:xfrm>
          <a:prstGeom prst="line">
            <a:avLst/>
          </a:prstGeom>
          <a:ln w="19050" cap="flat" cmpd="sng">
            <a:solidFill>
              <a:srgbClr val="00CC00"/>
            </a:solidFill>
            <a:prstDash val="solid"/>
            <a:round/>
            <a:headEnd type="none" w="med" len="med"/>
            <a:tailEnd type="none" w="med" len="med"/>
          </a:ln>
        </p:spPr>
      </p:sp>
      <p:sp>
        <p:nvSpPr>
          <p:cNvPr id="65580" name="Line 149"/>
          <p:cNvSpPr/>
          <p:nvPr/>
        </p:nvSpPr>
        <p:spPr>
          <a:xfrm>
            <a:off x="1447800" y="6251575"/>
            <a:ext cx="914400" cy="3175"/>
          </a:xfrm>
          <a:prstGeom prst="line">
            <a:avLst/>
          </a:prstGeom>
          <a:ln w="19050" cap="flat" cmpd="sng">
            <a:solidFill>
              <a:srgbClr val="00CC00"/>
            </a:solidFill>
            <a:prstDash val="solid"/>
            <a:round/>
            <a:headEnd type="none" w="med" len="med"/>
            <a:tailEnd type="none" w="med" len="med"/>
          </a:ln>
        </p:spPr>
      </p:sp>
      <p:sp>
        <p:nvSpPr>
          <p:cNvPr id="65581" name="Rectangle 150"/>
          <p:cNvSpPr/>
          <p:nvPr/>
        </p:nvSpPr>
        <p:spPr>
          <a:xfrm>
            <a:off x="6400800" y="1830388"/>
            <a:ext cx="304800" cy="306387"/>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82" name="Line 151"/>
          <p:cNvSpPr/>
          <p:nvPr/>
        </p:nvSpPr>
        <p:spPr>
          <a:xfrm>
            <a:off x="6096000" y="1676400"/>
            <a:ext cx="914400" cy="0"/>
          </a:xfrm>
          <a:prstGeom prst="line">
            <a:avLst/>
          </a:prstGeom>
          <a:ln w="19050" cap="flat" cmpd="sng">
            <a:solidFill>
              <a:srgbClr val="00CC00"/>
            </a:solidFill>
            <a:prstDash val="solid"/>
            <a:round/>
            <a:headEnd type="none" w="med" len="med"/>
            <a:tailEnd type="none" w="med" len="med"/>
          </a:ln>
        </p:spPr>
      </p:sp>
      <p:sp>
        <p:nvSpPr>
          <p:cNvPr id="65583" name="Line 152"/>
          <p:cNvSpPr/>
          <p:nvPr/>
        </p:nvSpPr>
        <p:spPr>
          <a:xfrm>
            <a:off x="6096000" y="2362200"/>
            <a:ext cx="914400" cy="3175"/>
          </a:xfrm>
          <a:prstGeom prst="line">
            <a:avLst/>
          </a:prstGeom>
          <a:ln w="19050" cap="flat" cmpd="sng">
            <a:solidFill>
              <a:srgbClr val="00CC00"/>
            </a:solidFill>
            <a:prstDash val="solid"/>
            <a:round/>
            <a:headEnd type="none" w="med" len="med"/>
            <a:tailEnd type="none" w="med" len="med"/>
          </a:ln>
        </p:spPr>
      </p:sp>
      <p:sp>
        <p:nvSpPr>
          <p:cNvPr id="65584" name="Rectangle 153"/>
          <p:cNvSpPr/>
          <p:nvPr/>
        </p:nvSpPr>
        <p:spPr>
          <a:xfrm>
            <a:off x="6400800" y="3125788"/>
            <a:ext cx="304800" cy="306387"/>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85" name="Line 154"/>
          <p:cNvSpPr/>
          <p:nvPr/>
        </p:nvSpPr>
        <p:spPr>
          <a:xfrm>
            <a:off x="6096000" y="2971800"/>
            <a:ext cx="914400" cy="0"/>
          </a:xfrm>
          <a:prstGeom prst="line">
            <a:avLst/>
          </a:prstGeom>
          <a:ln w="19050" cap="flat" cmpd="sng">
            <a:solidFill>
              <a:srgbClr val="00CC00"/>
            </a:solidFill>
            <a:prstDash val="solid"/>
            <a:round/>
            <a:headEnd type="none" w="med" len="med"/>
            <a:tailEnd type="none" w="med" len="med"/>
          </a:ln>
        </p:spPr>
      </p:sp>
      <p:sp>
        <p:nvSpPr>
          <p:cNvPr id="65586" name="Line 155"/>
          <p:cNvSpPr/>
          <p:nvPr/>
        </p:nvSpPr>
        <p:spPr>
          <a:xfrm>
            <a:off x="6096000" y="3657600"/>
            <a:ext cx="914400" cy="3175"/>
          </a:xfrm>
          <a:prstGeom prst="line">
            <a:avLst/>
          </a:prstGeom>
          <a:ln w="19050" cap="flat" cmpd="sng">
            <a:solidFill>
              <a:srgbClr val="00CC00"/>
            </a:solidFill>
            <a:prstDash val="solid"/>
            <a:round/>
            <a:headEnd type="none" w="med" len="med"/>
            <a:tailEnd type="none" w="med" len="med"/>
          </a:ln>
        </p:spPr>
      </p:sp>
      <p:sp>
        <p:nvSpPr>
          <p:cNvPr id="65587" name="Rectangle 156"/>
          <p:cNvSpPr/>
          <p:nvPr/>
        </p:nvSpPr>
        <p:spPr>
          <a:xfrm>
            <a:off x="6400800" y="5721350"/>
            <a:ext cx="304800" cy="306388"/>
          </a:xfrm>
          <a:prstGeom prst="rect">
            <a:avLst/>
          </a:prstGeom>
          <a:noFill/>
          <a:ln w="9525">
            <a:noFill/>
          </a:ln>
        </p:spPr>
        <p:txBody>
          <a:bodyPr wrap="none" lIns="0" tIns="0" rIns="0" bIns="0" anchor="ctr"/>
          <a:lstStyle/>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p>
          <a:p>
            <a:pPr algn="ct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88" name="Line 157"/>
          <p:cNvSpPr/>
          <p:nvPr/>
        </p:nvSpPr>
        <p:spPr>
          <a:xfrm>
            <a:off x="6096000" y="5567363"/>
            <a:ext cx="914400" cy="0"/>
          </a:xfrm>
          <a:prstGeom prst="line">
            <a:avLst/>
          </a:prstGeom>
          <a:ln w="19050" cap="flat" cmpd="sng">
            <a:solidFill>
              <a:srgbClr val="00CC00"/>
            </a:solidFill>
            <a:prstDash val="solid"/>
            <a:round/>
            <a:headEnd type="none" w="med" len="med"/>
            <a:tailEnd type="none" w="med" len="med"/>
          </a:ln>
        </p:spPr>
      </p:sp>
      <p:sp>
        <p:nvSpPr>
          <p:cNvPr id="65589" name="Line 158"/>
          <p:cNvSpPr/>
          <p:nvPr/>
        </p:nvSpPr>
        <p:spPr>
          <a:xfrm>
            <a:off x="6096000" y="6253163"/>
            <a:ext cx="914400" cy="3175"/>
          </a:xfrm>
          <a:prstGeom prst="line">
            <a:avLst/>
          </a:prstGeom>
          <a:ln w="19050" cap="flat" cmpd="sng">
            <a:solidFill>
              <a:srgbClr val="00CC00"/>
            </a:solidFill>
            <a:prstDash val="solid"/>
            <a:round/>
            <a:headEnd type="none" w="med" len="med"/>
            <a:tailEnd type="none" w="med" len="med"/>
          </a:ln>
        </p:spPr>
      </p:sp>
      <p:sp>
        <p:nvSpPr>
          <p:cNvPr id="65590" name="Rectangle 159"/>
          <p:cNvSpPr/>
          <p:nvPr/>
        </p:nvSpPr>
        <p:spPr>
          <a:xfrm>
            <a:off x="7162800" y="15240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1" name="Rectangle 160"/>
          <p:cNvSpPr/>
          <p:nvPr/>
        </p:nvSpPr>
        <p:spPr>
          <a:xfrm>
            <a:off x="7162800" y="221297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2" name="Rectangle 161"/>
          <p:cNvSpPr/>
          <p:nvPr/>
        </p:nvSpPr>
        <p:spPr>
          <a:xfrm>
            <a:off x="7162800" y="2819400"/>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8</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3" name="Rectangle 162"/>
          <p:cNvSpPr/>
          <p:nvPr/>
        </p:nvSpPr>
        <p:spPr>
          <a:xfrm>
            <a:off x="7162800" y="3508375"/>
            <a:ext cx="304800" cy="306388"/>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15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4" name="Rectangle 163"/>
          <p:cNvSpPr/>
          <p:nvPr/>
        </p:nvSpPr>
        <p:spPr>
          <a:xfrm>
            <a:off x="7162800" y="5414963"/>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56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5" name="Rectangle 164"/>
          <p:cNvSpPr/>
          <p:nvPr/>
        </p:nvSpPr>
        <p:spPr>
          <a:xfrm>
            <a:off x="7162800" y="6103938"/>
            <a:ext cx="304800" cy="306387"/>
          </a:xfrm>
          <a:prstGeom prst="rect">
            <a:avLst/>
          </a:prstGeom>
          <a:noFill/>
          <a:ln w="9525">
            <a:noFill/>
          </a:ln>
        </p:spPr>
        <p:txBody>
          <a:bodyPr wrap="none" lIns="0" tIns="0" rIns="0" bIns="0" anchor="ctr"/>
          <a:lstStyle/>
          <a:p>
            <a:pPr algn="ctr"/>
            <a:r>
              <a:rPr lang="en-US" altLang="zh-CN" dirty="0">
                <a:solidFill>
                  <a:schemeClr val="folHlink"/>
                </a:solidFill>
                <a:latin typeface="Times New Roman" panose="02020603050405020304" pitchFamily="18" charset="0"/>
                <a:ea typeface="宋体" panose="02010600030101010101" pitchFamily="2" charset="-122"/>
              </a:rPr>
              <a:t>63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65596" name="Rectangle 165"/>
          <p:cNvSpPr/>
          <p:nvPr/>
        </p:nvSpPr>
        <p:spPr>
          <a:xfrm>
            <a:off x="2438400" y="4114800"/>
            <a:ext cx="304800" cy="841375"/>
          </a:xfrm>
          <a:prstGeom prst="rect">
            <a:avLst/>
          </a:prstGeom>
          <a:noFill/>
          <a:ln w="9525">
            <a:noFill/>
          </a:ln>
        </p:spPr>
        <p:txBody>
          <a:bodyPr wrap="none" lIns="0" tIns="0" rIns="0" bIns="0" anchor="ctr"/>
          <a:lstStyle/>
          <a:p>
            <a:pPr algn="ctr"/>
            <a:r>
              <a:rPr lang="en-US" altLang="zh-CN" sz="1800" b="1" dirty="0">
                <a:solidFill>
                  <a:schemeClr val="folHlink"/>
                </a:solidFill>
                <a:latin typeface="Times New Roman" panose="02020603050405020304" pitchFamily="18" charset="0"/>
                <a:ea typeface="宋体" panose="02010600030101010101" pitchFamily="2" charset="-122"/>
              </a:rPr>
              <a:t>.</a:t>
            </a:r>
          </a:p>
          <a:p>
            <a:pPr algn="ctr"/>
            <a:r>
              <a:rPr lang="en-US" altLang="zh-CN" sz="1800" b="1" dirty="0">
                <a:solidFill>
                  <a:schemeClr val="folHlink"/>
                </a:solidFill>
                <a:latin typeface="Times New Roman" panose="02020603050405020304" pitchFamily="18" charset="0"/>
                <a:ea typeface="宋体" panose="02010600030101010101" pitchFamily="2" charset="-122"/>
              </a:rPr>
              <a:t>.</a:t>
            </a:r>
          </a:p>
          <a:p>
            <a:pPr algn="ctr"/>
            <a:r>
              <a:rPr lang="en-US" altLang="zh-CN" sz="18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97" name="Rectangle 166"/>
          <p:cNvSpPr/>
          <p:nvPr/>
        </p:nvSpPr>
        <p:spPr>
          <a:xfrm>
            <a:off x="5791200" y="4038600"/>
            <a:ext cx="304800" cy="841375"/>
          </a:xfrm>
          <a:prstGeom prst="rect">
            <a:avLst/>
          </a:prstGeom>
          <a:noFill/>
          <a:ln w="9525">
            <a:noFill/>
          </a:ln>
        </p:spPr>
        <p:txBody>
          <a:bodyPr wrap="none" lIns="0" tIns="0" rIns="0" bIns="0" anchor="ctr"/>
          <a:lstStyle/>
          <a:p>
            <a:pPr algn="ctr"/>
            <a:r>
              <a:rPr lang="en-US" altLang="zh-CN" sz="1800" b="1" dirty="0">
                <a:solidFill>
                  <a:schemeClr val="folHlink"/>
                </a:solidFill>
                <a:latin typeface="Times New Roman" panose="02020603050405020304" pitchFamily="18" charset="0"/>
                <a:ea typeface="宋体" panose="02010600030101010101" pitchFamily="2" charset="-122"/>
              </a:rPr>
              <a:t>.</a:t>
            </a:r>
          </a:p>
          <a:p>
            <a:pPr algn="ctr"/>
            <a:r>
              <a:rPr lang="en-US" altLang="zh-CN" sz="1800" b="1" dirty="0">
                <a:solidFill>
                  <a:schemeClr val="folHlink"/>
                </a:solidFill>
                <a:latin typeface="Times New Roman" panose="02020603050405020304" pitchFamily="18" charset="0"/>
                <a:ea typeface="宋体" panose="02010600030101010101" pitchFamily="2" charset="-122"/>
              </a:rPr>
              <a:t>.</a:t>
            </a:r>
          </a:p>
          <a:p>
            <a:pPr algn="ctr"/>
            <a:r>
              <a:rPr lang="en-US" altLang="zh-CN" sz="18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98" name="Rectangle 167"/>
          <p:cNvSpPr/>
          <p:nvPr/>
        </p:nvSpPr>
        <p:spPr>
          <a:xfrm>
            <a:off x="3276600" y="1979613"/>
            <a:ext cx="304800" cy="306387"/>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599" name="Rectangle 168"/>
          <p:cNvSpPr/>
          <p:nvPr/>
        </p:nvSpPr>
        <p:spPr>
          <a:xfrm>
            <a:off x="4876800" y="1981200"/>
            <a:ext cx="304800" cy="306388"/>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600" name="Rectangle 169"/>
          <p:cNvSpPr/>
          <p:nvPr/>
        </p:nvSpPr>
        <p:spPr>
          <a:xfrm>
            <a:off x="3276600" y="3273425"/>
            <a:ext cx="304800" cy="306388"/>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601" name="Rectangle 170"/>
          <p:cNvSpPr/>
          <p:nvPr/>
        </p:nvSpPr>
        <p:spPr>
          <a:xfrm>
            <a:off x="4876800" y="3275013"/>
            <a:ext cx="304800" cy="306387"/>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602" name="Rectangle 171"/>
          <p:cNvSpPr/>
          <p:nvPr/>
        </p:nvSpPr>
        <p:spPr>
          <a:xfrm>
            <a:off x="3276600" y="5791200"/>
            <a:ext cx="304800" cy="306388"/>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603" name="Rectangle 172"/>
          <p:cNvSpPr/>
          <p:nvPr/>
        </p:nvSpPr>
        <p:spPr>
          <a:xfrm>
            <a:off x="4876800" y="5792788"/>
            <a:ext cx="304800" cy="306387"/>
          </a:xfrm>
          <a:prstGeom prst="rect">
            <a:avLst/>
          </a:prstGeom>
          <a:noFill/>
          <a:ln w="9525">
            <a:noFill/>
          </a:ln>
        </p:spPr>
        <p:txBody>
          <a:bodyPr wrap="none" lIns="0" tIns="0" rIns="0" bIns="0" anchor="ctr"/>
          <a:lstStyle/>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p>
          <a:p>
            <a:pPr algn="ctr">
              <a:lnSpc>
                <a:spcPct val="50000"/>
              </a:lnSpc>
            </a:pPr>
            <a:r>
              <a:rPr lang="en-US" altLang="zh-CN" sz="1200" b="1" dirty="0">
                <a:solidFill>
                  <a:schemeClr val="folHlink"/>
                </a:solidFill>
                <a:latin typeface="Times New Roman" panose="02020603050405020304" pitchFamily="18" charset="0"/>
                <a:ea typeface="宋体" panose="02010600030101010101" pitchFamily="2" charset="-122"/>
              </a:rPr>
              <a:t>.</a:t>
            </a:r>
            <a:endParaRPr lang="en-US" altLang="zh-CN" sz="1200" b="1" dirty="0">
              <a:solidFill>
                <a:srgbClr val="3366CC"/>
              </a:solidFill>
              <a:latin typeface="Times New Roman" panose="02020603050405020304" pitchFamily="18" charset="0"/>
              <a:ea typeface="宋体" panose="02010600030101010101" pitchFamily="2" charset="-122"/>
            </a:endParaRPr>
          </a:p>
        </p:txBody>
      </p:sp>
      <p:sp>
        <p:nvSpPr>
          <p:cNvPr id="65604" name="Rectangle 173"/>
          <p:cNvSpPr/>
          <p:nvPr/>
        </p:nvSpPr>
        <p:spPr>
          <a:xfrm>
            <a:off x="2286000" y="228600"/>
            <a:ext cx="4419600" cy="533400"/>
          </a:xfrm>
          <a:prstGeom prst="rect">
            <a:avLst/>
          </a:prstGeom>
          <a:noFill/>
          <a:ln w="9525">
            <a:noFill/>
          </a:ln>
        </p:spPr>
        <p:txBody>
          <a:bodyPr wrap="none" anchor="ctr"/>
          <a:lstStyle/>
          <a:p>
            <a:pPr algn="ctr"/>
            <a:r>
              <a:rPr lang="zh-CN" altLang="en-US" sz="2800" dirty="0">
                <a:latin typeface="Times New Roman" panose="02020603050405020304" pitchFamily="18" charset="0"/>
                <a:ea typeface="宋体" panose="02010600030101010101" pitchFamily="2" charset="-122"/>
              </a:rPr>
              <a:t>两级</a:t>
            </a:r>
            <a:r>
              <a:rPr lang="en-US" altLang="zh-CN" sz="2800" dirty="0">
                <a:solidFill>
                  <a:srgbClr val="00CC00"/>
                </a:solidFill>
                <a:latin typeface="Times New Roman" panose="02020603050405020304" pitchFamily="18" charset="0"/>
                <a:ea typeface="宋体" panose="02010600030101010101" pitchFamily="2" charset="-122"/>
              </a:rPr>
              <a:t>64 </a:t>
            </a:r>
            <a:r>
              <a:rPr lang="en-US" altLang="zh-CN" sz="2800" dirty="0">
                <a:solidFill>
                  <a:srgbClr val="00CC00"/>
                </a:solidFill>
                <a:latin typeface="Times New Roman" panose="02020603050405020304" pitchFamily="18" charset="0"/>
                <a:ea typeface="宋体" panose="02010600030101010101" pitchFamily="2" charset="-122"/>
                <a:sym typeface="Symbol" panose="05050102010706020507" pitchFamily="18" charset="2"/>
              </a:rPr>
              <a:t> 64</a:t>
            </a:r>
            <a:r>
              <a:rPr lang="zh-CN" altLang="en-US" sz="2800" dirty="0">
                <a:latin typeface="Times New Roman" panose="02020603050405020304" pitchFamily="18" charset="0"/>
                <a:ea typeface="宋体" panose="02010600030101010101" pitchFamily="2" charset="-122"/>
                <a:sym typeface="Symbol" panose="05050102010706020507" pitchFamily="18" charset="2"/>
              </a:rPr>
              <a:t>的蝶式网络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p:nvPr/>
        </p:nvSpPr>
        <p:spPr>
          <a:xfrm>
            <a:off x="323399" y="-27389"/>
            <a:ext cx="7772400" cy="792088"/>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zh-CN" altLang="en-US" dirty="0" smtClean="0">
                <a:solidFill>
                  <a:srgbClr val="FF0000"/>
                </a:solidFill>
                <a:latin typeface="黑体" panose="02010609060101010101" pitchFamily="49" charset="-122"/>
                <a:ea typeface="黑体" panose="02010609060101010101" pitchFamily="49" charset="-122"/>
              </a:rPr>
              <a:t>高性能计算系统硬件发展</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440690" y="596900"/>
            <a:ext cx="4764405" cy="6175375"/>
          </a:xfrm>
          <a:prstGeom prst="rect">
            <a:avLst/>
          </a:prstGeom>
        </p:spPr>
      </p:pic>
      <p:pic>
        <p:nvPicPr>
          <p:cNvPr id="5" name="图片 4"/>
          <p:cNvPicPr>
            <a:picLocks noChangeAspect="1"/>
          </p:cNvPicPr>
          <p:nvPr/>
        </p:nvPicPr>
        <p:blipFill>
          <a:blip r:embed="rId4"/>
          <a:stretch>
            <a:fillRect/>
          </a:stretch>
        </p:blipFill>
        <p:spPr>
          <a:xfrm>
            <a:off x="5434965" y="1080770"/>
            <a:ext cx="3704590" cy="4933315"/>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a:xfrm>
            <a:off x="342900" y="822960"/>
            <a:ext cx="8458200" cy="685800"/>
          </a:xfrm>
        </p:spPr>
        <p:txBody>
          <a:bodyPr wrap="square" lIns="91440" tIns="45720" rIns="91440" bIns="45720" anchor="ctr"/>
          <a:lstStyle/>
          <a:p>
            <a:pPr eaLnBrk="1" hangingPunct="1"/>
            <a:r>
              <a:rPr lang="zh-CN" altLang="en-US" sz="3600" dirty="0"/>
              <a:t>互连与通信</a:t>
            </a:r>
            <a:endParaRPr lang="zh-CN" altLang="en-US" dirty="0"/>
          </a:p>
        </p:txBody>
      </p:sp>
      <p:sp>
        <p:nvSpPr>
          <p:cNvPr id="66562" name="Rectangle 3"/>
          <p:cNvSpPr>
            <a:spLocks noGrp="1"/>
          </p:cNvSpPr>
          <p:nvPr>
            <p:ph idx="1"/>
          </p:nvPr>
        </p:nvSpPr>
        <p:spPr>
          <a:xfrm>
            <a:off x="228600" y="1647190"/>
            <a:ext cx="8610600" cy="5791200"/>
          </a:xfrm>
        </p:spPr>
        <p:txBody>
          <a:bodyPr wrap="square" lIns="91440" tIns="45720" rIns="91440" bIns="45720" anchor="t"/>
          <a:lstStyle/>
          <a:p>
            <a:pPr lvl="1" eaLnBrk="1" hangingPunct="1">
              <a:buNone/>
            </a:pPr>
            <a:r>
              <a:rPr lang="en-US" altLang="zh-CN" dirty="0"/>
              <a:t>		1 </a:t>
            </a:r>
            <a:r>
              <a:rPr lang="zh-CN" altLang="en-US" dirty="0"/>
              <a:t>互连网络的作用</a:t>
            </a:r>
          </a:p>
          <a:p>
            <a:pPr lvl="1" eaLnBrk="1" hangingPunct="1">
              <a:buNone/>
            </a:pPr>
            <a:r>
              <a:rPr lang="zh-CN" altLang="en-US" dirty="0"/>
              <a:t>		</a:t>
            </a:r>
            <a:r>
              <a:rPr lang="en-US" altLang="zh-CN" dirty="0"/>
              <a:t>2 </a:t>
            </a:r>
            <a:r>
              <a:rPr lang="zh-CN" altLang="en-US" dirty="0"/>
              <a:t>静态网络</a:t>
            </a:r>
          </a:p>
          <a:p>
            <a:pPr lvl="1" eaLnBrk="1" hangingPunct="1">
              <a:buNone/>
            </a:pPr>
            <a:r>
              <a:rPr lang="zh-CN" altLang="en-US" dirty="0"/>
              <a:t>		</a:t>
            </a:r>
            <a:r>
              <a:rPr lang="en-US" altLang="zh-CN" dirty="0"/>
              <a:t>3 </a:t>
            </a:r>
            <a:r>
              <a:rPr lang="zh-CN" altLang="en-US" dirty="0"/>
              <a:t>动态网络</a:t>
            </a:r>
            <a:endParaRPr lang="zh-CN" altLang="en-US" dirty="0">
              <a:solidFill>
                <a:schemeClr val="folHlink"/>
              </a:solidFill>
            </a:endParaRPr>
          </a:p>
          <a:p>
            <a:pPr lvl="1" eaLnBrk="1" hangingPunct="1">
              <a:buNone/>
            </a:pPr>
            <a:r>
              <a:rPr lang="zh-CN" altLang="en-US" dirty="0"/>
              <a:t>		</a:t>
            </a:r>
            <a:r>
              <a:rPr lang="en-US" altLang="zh-CN" dirty="0">
                <a:solidFill>
                  <a:schemeClr val="accent1"/>
                </a:solidFill>
              </a:rPr>
              <a:t>4 </a:t>
            </a:r>
            <a:r>
              <a:rPr lang="zh-CN" altLang="en-US" dirty="0">
                <a:solidFill>
                  <a:schemeClr val="accent1"/>
                </a:solidFill>
              </a:rPr>
              <a:t>通信问题</a:t>
            </a:r>
            <a:endParaRPr lang="zh-CN" altLang="en-US" dirty="0"/>
          </a:p>
          <a:p>
            <a:pPr lvl="2" eaLnBrk="1" hangingPunct="1">
              <a:buNone/>
            </a:pPr>
            <a:r>
              <a:rPr lang="zh-CN" altLang="en-US" dirty="0"/>
              <a:t>		</a:t>
            </a:r>
            <a:r>
              <a:rPr lang="en-US" altLang="zh-CN" dirty="0">
                <a:solidFill>
                  <a:schemeClr val="folHlink"/>
                </a:solidFill>
              </a:rPr>
              <a:t>4.1 </a:t>
            </a:r>
            <a:r>
              <a:rPr lang="zh-CN" altLang="en-US" dirty="0">
                <a:solidFill>
                  <a:schemeClr val="folHlink"/>
                </a:solidFill>
              </a:rPr>
              <a:t>基本术语与性能指标</a:t>
            </a:r>
            <a:endParaRPr lang="zh-CN" altLang="en-US" dirty="0"/>
          </a:p>
          <a:p>
            <a:pPr lvl="2" eaLnBrk="1" hangingPunct="1">
              <a:buNone/>
            </a:pPr>
            <a:r>
              <a:rPr lang="zh-CN" altLang="en-US" dirty="0"/>
              <a:t>		</a:t>
            </a:r>
            <a:r>
              <a:rPr lang="en-US" altLang="zh-CN" dirty="0"/>
              <a:t>4.2 </a:t>
            </a:r>
            <a:r>
              <a:rPr lang="zh-CN" altLang="en-US" dirty="0"/>
              <a:t>寻径算法</a:t>
            </a:r>
          </a:p>
          <a:p>
            <a:pPr lvl="2" eaLnBrk="1" hangingPunct="1">
              <a:buNone/>
            </a:pPr>
            <a:r>
              <a:rPr lang="zh-CN" altLang="en-US" dirty="0"/>
              <a:t>		</a:t>
            </a:r>
            <a:r>
              <a:rPr lang="en-US" altLang="zh-CN" dirty="0"/>
              <a:t>4.3 </a:t>
            </a:r>
            <a:r>
              <a:rPr lang="zh-CN" altLang="en-US" dirty="0"/>
              <a:t>虚拟通道与死锁</a:t>
            </a:r>
          </a:p>
          <a:p>
            <a:pPr lvl="2" eaLnBrk="1" hangingPunct="1">
              <a:buNone/>
            </a:pPr>
            <a:r>
              <a:rPr lang="zh-CN" altLang="en-US" dirty="0"/>
              <a:t>		</a:t>
            </a:r>
            <a:r>
              <a:rPr lang="en-US" altLang="zh-CN" dirty="0"/>
              <a:t>4.4 </a:t>
            </a:r>
            <a:r>
              <a:rPr lang="zh-CN" altLang="en-US" dirty="0"/>
              <a:t>包冲突的解决</a:t>
            </a:r>
            <a:endParaRPr lang="zh-CN" altLang="en-US" dirty="0">
              <a:solidFill>
                <a:schemeClr val="folHlink"/>
              </a:solidFill>
            </a:endParaRPr>
          </a:p>
          <a:p>
            <a:pPr lvl="2" eaLnBrk="1" hangingPunct="1">
              <a:buNone/>
            </a:pPr>
            <a:r>
              <a:rPr lang="zh-CN" altLang="en-US" dirty="0"/>
              <a:t>		</a:t>
            </a:r>
            <a:r>
              <a:rPr lang="en-US" altLang="zh-CN" dirty="0"/>
              <a:t>4.5 </a:t>
            </a:r>
            <a:r>
              <a:rPr lang="zh-CN" altLang="en-US" dirty="0"/>
              <a:t>维序寻径</a:t>
            </a:r>
          </a:p>
          <a:p>
            <a:pPr lvl="2" eaLnBrk="1" hangingPunct="1">
              <a:buNone/>
            </a:pPr>
            <a:r>
              <a:rPr lang="zh-CN" altLang="en-US" dirty="0"/>
              <a:t>		</a:t>
            </a:r>
            <a:r>
              <a:rPr lang="en-US" altLang="zh-CN" dirty="0"/>
              <a:t>4.6 </a:t>
            </a:r>
            <a:r>
              <a:rPr lang="zh-CN" altLang="en-US" dirty="0"/>
              <a:t>通信模式</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p:nvPr/>
        </p:nvSpPr>
        <p:spPr>
          <a:xfrm>
            <a:off x="152400" y="76200"/>
            <a:ext cx="8458200" cy="838200"/>
          </a:xfrm>
          <a:prstGeom prst="rect">
            <a:avLst/>
          </a:prstGeom>
          <a:noFill/>
          <a:ln w="9525">
            <a:noFill/>
          </a:ln>
        </p:spPr>
        <p:txBody>
          <a:bodyPr anchor="ctr"/>
          <a:lstStyle/>
          <a:p>
            <a:r>
              <a:rPr lang="en-US" altLang="zh-CN" sz="4400" dirty="0">
                <a:solidFill>
                  <a:schemeClr val="tx2"/>
                </a:solidFill>
                <a:latin typeface="Times New Roman" panose="02020603050405020304" pitchFamily="18" charset="0"/>
                <a:ea typeface="黑体" panose="02010609060101010101" pitchFamily="49" charset="-122"/>
              </a:rPr>
              <a:t>4 </a:t>
            </a:r>
            <a:r>
              <a:rPr lang="zh-CN" altLang="en-US" sz="4400" dirty="0">
                <a:solidFill>
                  <a:schemeClr val="tx2"/>
                </a:solidFill>
                <a:latin typeface="Times New Roman" panose="02020603050405020304" pitchFamily="18" charset="0"/>
                <a:ea typeface="黑体" panose="02010609060101010101" pitchFamily="49" charset="-122"/>
              </a:rPr>
              <a:t>通信问题</a:t>
            </a:r>
          </a:p>
        </p:txBody>
      </p:sp>
      <p:sp>
        <p:nvSpPr>
          <p:cNvPr id="67586" name="Rectangle 3"/>
          <p:cNvSpPr/>
          <p:nvPr/>
        </p:nvSpPr>
        <p:spPr>
          <a:xfrm>
            <a:off x="152400" y="1066800"/>
            <a:ext cx="8763000" cy="54864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4.1</a:t>
            </a:r>
            <a:r>
              <a:rPr lang="zh-CN" altLang="en-US" sz="3600" dirty="0">
                <a:solidFill>
                  <a:schemeClr val="folHlink"/>
                </a:solidFill>
                <a:latin typeface="Times New Roman" panose="02020603050405020304" pitchFamily="18" charset="0"/>
                <a:ea typeface="黑体" panose="02010609060101010101" pitchFamily="49" charset="-122"/>
              </a:rPr>
              <a:t>基本术语与性能指标</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4.1.1.</a:t>
            </a:r>
            <a:r>
              <a:rPr lang="zh-CN" altLang="en-US" sz="3200" dirty="0">
                <a:solidFill>
                  <a:schemeClr val="accent1"/>
                </a:solidFill>
                <a:latin typeface="Times New Roman" panose="02020603050405020304" pitchFamily="18" charset="0"/>
                <a:ea typeface="楷体_GB2312" pitchFamily="49" charset="-122"/>
              </a:rPr>
              <a:t>消息、包和片</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消息（</a:t>
            </a:r>
            <a:r>
              <a:rPr lang="en-US" altLang="zh-CN" sz="3200" dirty="0">
                <a:solidFill>
                  <a:schemeClr val="tx2"/>
                </a:solidFill>
                <a:latin typeface="Times New Roman" panose="02020603050405020304" pitchFamily="18" charset="0"/>
                <a:ea typeface="楷体_GB2312" pitchFamily="49" charset="-122"/>
              </a:rPr>
              <a:t>Message</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：是在多计算机系统的处理结点之间传递包含数据和同步消息的信息包。它是一种逻辑单位，可由任意数量的包构成。</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包（</a:t>
            </a:r>
            <a:r>
              <a:rPr lang="en-US" altLang="zh-CN" sz="3200" dirty="0">
                <a:solidFill>
                  <a:schemeClr val="tx2"/>
                </a:solidFill>
                <a:latin typeface="Times New Roman" panose="02020603050405020304" pitchFamily="18" charset="0"/>
                <a:ea typeface="楷体_GB2312" pitchFamily="49" charset="-122"/>
              </a:rPr>
              <a:t>Packet</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：包的长度随协议不同而不同，它是信息传送的最小单位，</a:t>
            </a:r>
            <a:r>
              <a:rPr lang="en-US" altLang="zh-CN" sz="3200" dirty="0">
                <a:solidFill>
                  <a:srgbClr val="00B050"/>
                </a:solidFill>
                <a:latin typeface="Times New Roman" panose="02020603050405020304" pitchFamily="18" charset="0"/>
                <a:ea typeface="楷体_GB2312" pitchFamily="49" charset="-122"/>
              </a:rPr>
              <a:t>64-512</a:t>
            </a:r>
            <a:r>
              <a:rPr lang="zh-CN" altLang="en-US" sz="3200" dirty="0">
                <a:latin typeface="Times New Roman" panose="02020603050405020304" pitchFamily="18" charset="0"/>
                <a:ea typeface="楷体_GB2312" pitchFamily="49" charset="-122"/>
              </a:rPr>
              <a:t>位。</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片（</a:t>
            </a:r>
            <a:r>
              <a:rPr lang="en-US" altLang="zh-CN" sz="3200" dirty="0">
                <a:solidFill>
                  <a:schemeClr val="tx2"/>
                </a:solidFill>
                <a:latin typeface="Times New Roman" panose="02020603050405020304" pitchFamily="18" charset="0"/>
                <a:ea typeface="楷体_GB2312" pitchFamily="49" charset="-122"/>
              </a:rPr>
              <a:t>Flit</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：片的长度固定，一般为</a:t>
            </a:r>
            <a:r>
              <a:rPr lang="en-US" altLang="zh-CN" sz="3200" dirty="0">
                <a:solidFill>
                  <a:srgbClr val="00B050"/>
                </a:solidFill>
                <a:latin typeface="Times New Roman" panose="02020603050405020304" pitchFamily="18" charset="0"/>
                <a:ea typeface="楷体_GB2312" pitchFamily="49" charset="-122"/>
              </a:rPr>
              <a:t>8</a:t>
            </a:r>
            <a:r>
              <a:rPr lang="zh-CN" altLang="en-US" sz="3200" dirty="0">
                <a:latin typeface="Times New Roman" panose="02020603050405020304" pitchFamily="18" charset="0"/>
                <a:ea typeface="楷体_GB2312" pitchFamily="49" charset="-122"/>
              </a:rPr>
              <a:t>位。</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它们的相互关系如下图：</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3"/>
          <p:cNvSpPr/>
          <p:nvPr/>
        </p:nvSpPr>
        <p:spPr>
          <a:xfrm>
            <a:off x="2209800" y="1600200"/>
            <a:ext cx="1447800" cy="6096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68610" name="Rectangle 4"/>
          <p:cNvSpPr/>
          <p:nvPr/>
        </p:nvSpPr>
        <p:spPr>
          <a:xfrm>
            <a:off x="5105400" y="1600200"/>
            <a:ext cx="1447800" cy="6096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68611" name="Rectangle 5"/>
          <p:cNvSpPr/>
          <p:nvPr/>
        </p:nvSpPr>
        <p:spPr>
          <a:xfrm>
            <a:off x="6553200" y="1600200"/>
            <a:ext cx="1447800" cy="6096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68612" name="Rectangle 2"/>
          <p:cNvSpPr/>
          <p:nvPr/>
        </p:nvSpPr>
        <p:spPr>
          <a:xfrm>
            <a:off x="3657600" y="1600200"/>
            <a:ext cx="1447800" cy="609600"/>
          </a:xfrm>
          <a:prstGeom prst="rect">
            <a:avLst/>
          </a:prstGeom>
          <a:noFill/>
          <a:ln w="19050" cap="flat" cmpd="sng">
            <a:solidFill>
              <a:schemeClr val="tx2"/>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包</a:t>
            </a:r>
          </a:p>
        </p:txBody>
      </p:sp>
      <p:sp>
        <p:nvSpPr>
          <p:cNvPr id="68613" name="Text Box 28"/>
          <p:cNvSpPr txBox="1"/>
          <p:nvPr/>
        </p:nvSpPr>
        <p:spPr>
          <a:xfrm>
            <a:off x="8153400" y="1371600"/>
            <a:ext cx="914400" cy="457200"/>
          </a:xfrm>
          <a:prstGeom prst="rect">
            <a:avLst/>
          </a:prstGeom>
          <a:noFill/>
          <a:ln w="9525">
            <a:noFill/>
          </a:ln>
        </p:spPr>
        <p:txBody>
          <a:bodyPr anchor="t">
            <a:spAutoFit/>
          </a:bodyPr>
          <a:lstStyle/>
          <a:p>
            <a:pPr>
              <a:spcBef>
                <a:spcPct val="50000"/>
              </a:spcBef>
            </a:pPr>
            <a:r>
              <a:rPr lang="en-US" altLang="zh-CN" b="1" dirty="0">
                <a:solidFill>
                  <a:schemeClr val="folHlink"/>
                </a:solidFill>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68614" name="Text Box 30"/>
          <p:cNvSpPr txBox="1"/>
          <p:nvPr/>
        </p:nvSpPr>
        <p:spPr>
          <a:xfrm>
            <a:off x="533400" y="1676400"/>
            <a:ext cx="914400" cy="457200"/>
          </a:xfrm>
          <a:prstGeom prst="rect">
            <a:avLst/>
          </a:prstGeom>
          <a:noFill/>
          <a:ln w="9525">
            <a:noFill/>
          </a:ln>
        </p:spPr>
        <p:txBody>
          <a:bodyPr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消息</a:t>
            </a:r>
            <a:endParaRPr lang="zh-CN" altLang="en-US" dirty="0">
              <a:latin typeface="Times New Roman" panose="02020603050405020304" pitchFamily="18" charset="0"/>
              <a:ea typeface="宋体" panose="02010600030101010101" pitchFamily="2" charset="-122"/>
            </a:endParaRPr>
          </a:p>
        </p:txBody>
      </p:sp>
      <p:sp>
        <p:nvSpPr>
          <p:cNvPr id="68615" name="Text Box 31"/>
          <p:cNvSpPr txBox="1"/>
          <p:nvPr/>
        </p:nvSpPr>
        <p:spPr>
          <a:xfrm>
            <a:off x="533400" y="2590800"/>
            <a:ext cx="914400" cy="457200"/>
          </a:xfrm>
          <a:prstGeom prst="rect">
            <a:avLst/>
          </a:prstGeom>
          <a:noFill/>
          <a:ln w="9525">
            <a:noFill/>
          </a:ln>
        </p:spPr>
        <p:txBody>
          <a:bodyPr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包</a:t>
            </a:r>
            <a:endParaRPr lang="zh-CN" altLang="en-US" dirty="0">
              <a:latin typeface="Times New Roman" panose="02020603050405020304" pitchFamily="18" charset="0"/>
              <a:ea typeface="宋体" panose="02010600030101010101" pitchFamily="2" charset="-122"/>
            </a:endParaRPr>
          </a:p>
        </p:txBody>
      </p:sp>
      <p:sp>
        <p:nvSpPr>
          <p:cNvPr id="68616" name="Text Box 32"/>
          <p:cNvSpPr txBox="1"/>
          <p:nvPr/>
        </p:nvSpPr>
        <p:spPr>
          <a:xfrm>
            <a:off x="533400" y="3733800"/>
            <a:ext cx="914400" cy="457200"/>
          </a:xfrm>
          <a:prstGeom prst="rect">
            <a:avLst/>
          </a:prstGeom>
          <a:noFill/>
          <a:ln w="9525">
            <a:noFill/>
          </a:ln>
        </p:spPr>
        <p:txBody>
          <a:bodyPr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片</a:t>
            </a:r>
            <a:endParaRPr lang="zh-CN" altLang="en-US" dirty="0">
              <a:latin typeface="Times New Roman" panose="02020603050405020304" pitchFamily="18" charset="0"/>
              <a:ea typeface="宋体" panose="02010600030101010101" pitchFamily="2" charset="-122"/>
            </a:endParaRPr>
          </a:p>
        </p:txBody>
      </p:sp>
      <p:grpSp>
        <p:nvGrpSpPr>
          <p:cNvPr id="2" name="Group 42"/>
          <p:cNvGrpSpPr/>
          <p:nvPr/>
        </p:nvGrpSpPr>
        <p:grpSpPr>
          <a:xfrm>
            <a:off x="2819400" y="2209800"/>
            <a:ext cx="5943600" cy="914400"/>
            <a:chOff x="1776" y="1392"/>
            <a:chExt cx="3744" cy="576"/>
          </a:xfrm>
        </p:grpSpPr>
        <p:sp>
          <p:nvSpPr>
            <p:cNvPr id="68618" name="Line 8"/>
            <p:cNvSpPr/>
            <p:nvPr/>
          </p:nvSpPr>
          <p:spPr>
            <a:xfrm>
              <a:off x="3216" y="1392"/>
              <a:ext cx="2304" cy="276"/>
            </a:xfrm>
            <a:prstGeom prst="line">
              <a:avLst/>
            </a:prstGeom>
            <a:ln w="19050" cap="flat" cmpd="sng">
              <a:solidFill>
                <a:srgbClr val="33CCFF"/>
              </a:solidFill>
              <a:prstDash val="solid"/>
              <a:round/>
              <a:headEnd type="none" w="med" len="med"/>
              <a:tailEnd type="none" w="med" len="med"/>
            </a:ln>
          </p:spPr>
        </p:sp>
        <p:sp>
          <p:nvSpPr>
            <p:cNvPr id="68619" name="Line 9"/>
            <p:cNvSpPr/>
            <p:nvPr/>
          </p:nvSpPr>
          <p:spPr>
            <a:xfrm flipH="1">
              <a:off x="1776" y="1392"/>
              <a:ext cx="528" cy="288"/>
            </a:xfrm>
            <a:prstGeom prst="line">
              <a:avLst/>
            </a:prstGeom>
            <a:ln w="19050" cap="flat" cmpd="sng">
              <a:solidFill>
                <a:srgbClr val="33CCFF"/>
              </a:solidFill>
              <a:prstDash val="solid"/>
              <a:round/>
              <a:headEnd type="none" w="med" len="med"/>
              <a:tailEnd type="none" w="med" len="med"/>
            </a:ln>
          </p:spPr>
        </p:sp>
        <p:sp>
          <p:nvSpPr>
            <p:cNvPr id="68620" name="Rectangle 11"/>
            <p:cNvSpPr/>
            <p:nvPr/>
          </p:nvSpPr>
          <p:spPr>
            <a:xfrm>
              <a:off x="2640" y="1680"/>
              <a:ext cx="432" cy="2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据</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68621" name="Rectangle 12"/>
            <p:cNvSpPr/>
            <p:nvPr/>
          </p:nvSpPr>
          <p:spPr>
            <a:xfrm>
              <a:off x="3072" y="1680"/>
              <a:ext cx="432" cy="2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片</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68622" name="Rectangle 13"/>
            <p:cNvSpPr/>
            <p:nvPr/>
          </p:nvSpPr>
          <p:spPr>
            <a:xfrm>
              <a:off x="1776" y="1680"/>
              <a:ext cx="432" cy="2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头片</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68623" name="Rectangle 15"/>
            <p:cNvSpPr/>
            <p:nvPr/>
          </p:nvSpPr>
          <p:spPr>
            <a:xfrm>
              <a:off x="4656" y="1680"/>
              <a:ext cx="864" cy="2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尾片</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68624" name="Text Box 29"/>
            <p:cNvSpPr txBox="1"/>
            <p:nvPr/>
          </p:nvSpPr>
          <p:spPr>
            <a:xfrm>
              <a:off x="3504" y="1668"/>
              <a:ext cx="528" cy="300"/>
            </a:xfrm>
            <a:prstGeom prst="rect">
              <a:avLst/>
            </a:prstGeom>
            <a:noFill/>
            <a:ln w="19050" cap="flat" cmpd="sng">
              <a:solidFill>
                <a:srgbClr val="00CC00"/>
              </a:solidFill>
              <a:prstDash val="sysDot"/>
              <a:miter/>
              <a:headEnd type="none" w="med" len="med"/>
              <a:tailEnd type="none" w="med" len="med"/>
            </a:ln>
          </p:spPr>
          <p:txBody>
            <a:bodyPr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68625" name="Rectangle 34"/>
            <p:cNvSpPr/>
            <p:nvPr/>
          </p:nvSpPr>
          <p:spPr>
            <a:xfrm>
              <a:off x="4032" y="1680"/>
              <a:ext cx="624" cy="2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顺序号</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68626" name="Rectangle 10"/>
            <p:cNvSpPr/>
            <p:nvPr/>
          </p:nvSpPr>
          <p:spPr>
            <a:xfrm>
              <a:off x="2208" y="1680"/>
              <a:ext cx="432" cy="288"/>
            </a:xfrm>
            <a:prstGeom prst="rect">
              <a:avLst/>
            </a:prstGeom>
            <a:noFill/>
            <a:ln w="19050" cap="flat" cmpd="sng">
              <a:solidFill>
                <a:schemeClr val="tx2"/>
              </a:solidFill>
              <a:prstDash val="solid"/>
              <a:miter/>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楷体_GB2312" pitchFamily="49" charset="-122"/>
                </a:rPr>
                <a:t>数</a:t>
              </a:r>
              <a:endParaRPr lang="zh-CN" altLang="en-US" dirty="0">
                <a:solidFill>
                  <a:schemeClr val="folHlink"/>
                </a:solidFill>
                <a:latin typeface="Times New Roman" panose="02020603050405020304" pitchFamily="18" charset="0"/>
                <a:ea typeface="宋体" panose="02010600030101010101" pitchFamily="2" charset="-122"/>
              </a:endParaRPr>
            </a:p>
          </p:txBody>
        </p:sp>
      </p:grpSp>
      <p:grpSp>
        <p:nvGrpSpPr>
          <p:cNvPr id="3" name="Group 43"/>
          <p:cNvGrpSpPr/>
          <p:nvPr/>
        </p:nvGrpSpPr>
        <p:grpSpPr>
          <a:xfrm>
            <a:off x="3505200" y="3124200"/>
            <a:ext cx="3048000" cy="990600"/>
            <a:chOff x="2208" y="1968"/>
            <a:chExt cx="1920" cy="624"/>
          </a:xfrm>
        </p:grpSpPr>
        <p:sp>
          <p:nvSpPr>
            <p:cNvPr id="68628" name="Line 16"/>
            <p:cNvSpPr/>
            <p:nvPr/>
          </p:nvSpPr>
          <p:spPr>
            <a:xfrm>
              <a:off x="2208" y="1968"/>
              <a:ext cx="0" cy="432"/>
            </a:xfrm>
            <a:prstGeom prst="line">
              <a:avLst/>
            </a:prstGeom>
            <a:ln w="19050" cap="flat" cmpd="sng">
              <a:solidFill>
                <a:srgbClr val="33CCFF"/>
              </a:solidFill>
              <a:prstDash val="solid"/>
              <a:round/>
              <a:headEnd type="none" w="med" len="med"/>
              <a:tailEnd type="none" w="med" len="med"/>
            </a:ln>
          </p:spPr>
        </p:sp>
        <p:sp>
          <p:nvSpPr>
            <p:cNvPr id="68629" name="Line 17"/>
            <p:cNvSpPr/>
            <p:nvPr/>
          </p:nvSpPr>
          <p:spPr>
            <a:xfrm>
              <a:off x="2640" y="1968"/>
              <a:ext cx="1488" cy="432"/>
            </a:xfrm>
            <a:prstGeom prst="line">
              <a:avLst/>
            </a:prstGeom>
            <a:ln w="19050" cap="flat" cmpd="sng">
              <a:solidFill>
                <a:srgbClr val="33CCFF"/>
              </a:solidFill>
              <a:prstDash val="solid"/>
              <a:round/>
              <a:headEnd type="none" w="med" len="med"/>
              <a:tailEnd type="none" w="med" len="med"/>
            </a:ln>
          </p:spPr>
        </p:sp>
        <p:sp>
          <p:nvSpPr>
            <p:cNvPr id="68630" name="Rectangle 21"/>
            <p:cNvSpPr/>
            <p:nvPr/>
          </p:nvSpPr>
          <p:spPr>
            <a:xfrm>
              <a:off x="220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1" name="Rectangle 35"/>
            <p:cNvSpPr/>
            <p:nvPr/>
          </p:nvSpPr>
          <p:spPr>
            <a:xfrm>
              <a:off x="244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2" name="Rectangle 36"/>
            <p:cNvSpPr/>
            <p:nvPr/>
          </p:nvSpPr>
          <p:spPr>
            <a:xfrm>
              <a:off x="268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3" name="Rectangle 37"/>
            <p:cNvSpPr/>
            <p:nvPr/>
          </p:nvSpPr>
          <p:spPr>
            <a:xfrm>
              <a:off x="292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4" name="Rectangle 38"/>
            <p:cNvSpPr/>
            <p:nvPr/>
          </p:nvSpPr>
          <p:spPr>
            <a:xfrm>
              <a:off x="316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5" name="Rectangle 39"/>
            <p:cNvSpPr/>
            <p:nvPr/>
          </p:nvSpPr>
          <p:spPr>
            <a:xfrm>
              <a:off x="340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6" name="Rectangle 40"/>
            <p:cNvSpPr/>
            <p:nvPr/>
          </p:nvSpPr>
          <p:spPr>
            <a:xfrm>
              <a:off x="364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68637" name="Rectangle 41"/>
            <p:cNvSpPr/>
            <p:nvPr/>
          </p:nvSpPr>
          <p:spPr>
            <a:xfrm>
              <a:off x="3888" y="2400"/>
              <a:ext cx="240" cy="192"/>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p:nvPr/>
        </p:nvSpPr>
        <p:spPr>
          <a:xfrm>
            <a:off x="152400" y="1066800"/>
            <a:ext cx="8763000" cy="5486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4.1.2.</a:t>
            </a:r>
            <a:r>
              <a:rPr lang="zh-CN" altLang="en-US" sz="3200" dirty="0">
                <a:solidFill>
                  <a:schemeClr val="accent1"/>
                </a:solidFill>
                <a:latin typeface="Times New Roman" panose="02020603050405020304" pitchFamily="18" charset="0"/>
                <a:ea typeface="楷体_GB2312" pitchFamily="49" charset="-122"/>
              </a:rPr>
              <a:t>互连网络</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互连网络用来在多计算机系统的处理结点之间传递消息。互连网络的描述：</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拓扑（</a:t>
            </a:r>
            <a:r>
              <a:rPr lang="en-US" altLang="zh-CN" sz="3200" dirty="0">
                <a:solidFill>
                  <a:srgbClr val="33CCFF"/>
                </a:solidFill>
                <a:latin typeface="Times New Roman" panose="02020603050405020304" pitchFamily="18" charset="0"/>
                <a:ea typeface="楷体_GB2312" pitchFamily="49" charset="-122"/>
              </a:rPr>
              <a:t>Topology</a:t>
            </a:r>
            <a:r>
              <a:rPr lang="zh-CN" altLang="en-US" sz="3200" dirty="0">
                <a:solidFill>
                  <a:schemeClr val="folHlink"/>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寻径算法（</a:t>
            </a:r>
            <a:r>
              <a:rPr lang="en-US" altLang="zh-CN" sz="3200" dirty="0">
                <a:solidFill>
                  <a:srgbClr val="33CCFF"/>
                </a:solidFill>
                <a:latin typeface="Times New Roman" panose="02020603050405020304" pitchFamily="18" charset="0"/>
                <a:ea typeface="楷体_GB2312" pitchFamily="49" charset="-122"/>
              </a:rPr>
              <a:t>Routing</a:t>
            </a:r>
            <a:r>
              <a:rPr lang="zh-CN" altLang="en-US" sz="3200" dirty="0">
                <a:solidFill>
                  <a:schemeClr val="folHlink"/>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流控制（</a:t>
            </a:r>
            <a:r>
              <a:rPr lang="en-US" altLang="zh-CN" sz="3200" dirty="0">
                <a:solidFill>
                  <a:srgbClr val="33CCFF"/>
                </a:solidFill>
                <a:latin typeface="Times New Roman" panose="02020603050405020304" pitchFamily="18" charset="0"/>
                <a:ea typeface="楷体_GB2312" pitchFamily="49" charset="-122"/>
              </a:rPr>
              <a:t>Flow Control</a:t>
            </a:r>
            <a:r>
              <a:rPr lang="zh-CN" altLang="en-US" sz="3200" dirty="0">
                <a:solidFill>
                  <a:schemeClr val="folHlink"/>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互连网络性能的两个重要指标：</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传输时延（</a:t>
            </a:r>
            <a:r>
              <a:rPr lang="en-US" altLang="zh-CN" sz="3200" dirty="0">
                <a:solidFill>
                  <a:srgbClr val="33CCFF"/>
                </a:solidFill>
                <a:latin typeface="Times New Roman" panose="02020603050405020304" pitchFamily="18" charset="0"/>
                <a:ea typeface="楷体_GB2312" pitchFamily="49" charset="-122"/>
              </a:rPr>
              <a:t>Transmission Latency</a:t>
            </a:r>
            <a:r>
              <a:rPr lang="zh-CN" altLang="en-US" sz="3200" dirty="0">
                <a:solidFill>
                  <a:schemeClr val="folHlink"/>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吞吐量（</a:t>
            </a:r>
            <a:r>
              <a:rPr lang="en-US" altLang="zh-CN" sz="3200" dirty="0">
                <a:solidFill>
                  <a:srgbClr val="33CCFF"/>
                </a:solidFill>
                <a:latin typeface="Times New Roman" panose="02020603050405020304" pitchFamily="18" charset="0"/>
                <a:ea typeface="楷体_GB2312" pitchFamily="49" charset="-122"/>
              </a:rPr>
              <a:t>Throughput</a:t>
            </a:r>
            <a:r>
              <a:rPr lang="zh-CN" altLang="en-US" sz="3200" dirty="0">
                <a:solidFill>
                  <a:schemeClr val="folHlink"/>
                </a:solidFill>
                <a:latin typeface="Times New Roman" panose="02020603050405020304" pitchFamily="18" charset="0"/>
                <a:ea typeface="楷体_GB2312" pitchFamily="49" charset="-122"/>
              </a:rPr>
              <a: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p:nvPr/>
        </p:nvSpPr>
        <p:spPr>
          <a:xfrm>
            <a:off x="152400" y="1066800"/>
            <a:ext cx="8763000" cy="441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4.1.3.</a:t>
            </a:r>
            <a:r>
              <a:rPr lang="zh-CN" altLang="en-US" sz="3200" dirty="0">
                <a:solidFill>
                  <a:schemeClr val="accent1"/>
                </a:solidFill>
                <a:latin typeface="Times New Roman" panose="02020603050405020304" pitchFamily="18" charset="0"/>
                <a:ea typeface="楷体_GB2312" pitchFamily="49" charset="-122"/>
              </a:rPr>
              <a:t>传输时延与吞吐量</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一个消息的传输时延</a:t>
            </a:r>
            <a:r>
              <a:rPr lang="zh-CN" altLang="en-US" sz="3200" dirty="0">
                <a:latin typeface="Times New Roman" panose="02020603050405020304" pitchFamily="18" charset="0"/>
                <a:ea typeface="楷体_GB2312" pitchFamily="49" charset="-122"/>
              </a:rPr>
              <a:t>：从它在源结点进行发送初始化到它在目的结点完整的被接收所耗费的时间。</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一个网络的传输时延</a:t>
            </a:r>
            <a:r>
              <a:rPr lang="zh-CN" altLang="en-US" sz="3200" dirty="0">
                <a:latin typeface="Times New Roman" panose="02020603050405020304" pitchFamily="18" charset="0"/>
                <a:ea typeface="楷体_GB2312" pitchFamily="49" charset="-122"/>
              </a:rPr>
              <a:t>：在一定条件下发送消息的平均时延。</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网络的吞吐量</a:t>
            </a:r>
            <a:r>
              <a:rPr lang="zh-CN" altLang="en-US" sz="3200" dirty="0">
                <a:latin typeface="Times New Roman" panose="02020603050405020304" pitchFamily="18" charset="0"/>
                <a:ea typeface="楷体_GB2312" pitchFamily="49" charset="-122"/>
              </a:rPr>
              <a:t>：单位时间内网络所能传输的消息数目或长度。</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p:nvPr/>
        </p:nvSpPr>
        <p:spPr>
          <a:xfrm>
            <a:off x="152400" y="990600"/>
            <a:ext cx="87630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4.1.4 </a:t>
            </a:r>
            <a:r>
              <a:rPr lang="zh-CN" altLang="en-US" sz="3200" dirty="0">
                <a:solidFill>
                  <a:schemeClr val="accent1"/>
                </a:solidFill>
                <a:latin typeface="Times New Roman" panose="02020603050405020304" pitchFamily="18" charset="0"/>
                <a:ea typeface="楷体_GB2312" pitchFamily="49" charset="-122"/>
              </a:rPr>
              <a:t>传输时延的公式</a:t>
            </a:r>
          </a:p>
        </p:txBody>
      </p:sp>
      <p:sp>
        <p:nvSpPr>
          <p:cNvPr id="71683" name="Rectangle 4"/>
          <p:cNvSpPr/>
          <p:nvPr/>
        </p:nvSpPr>
        <p:spPr>
          <a:xfrm>
            <a:off x="152400" y="3048000"/>
            <a:ext cx="8458200" cy="2133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s</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建立时延</a:t>
            </a:r>
            <a:r>
              <a:rPr lang="zh-CN" altLang="en-US" sz="3200" dirty="0">
                <a:latin typeface="Times New Roman" panose="02020603050405020304" pitchFamily="18" charset="0"/>
                <a:ea typeface="楷体_GB2312" pitchFamily="49" charset="-122"/>
              </a:rPr>
              <a:t>，</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网络时延</a:t>
            </a:r>
            <a:r>
              <a:rPr lang="zh-CN" altLang="en-US" sz="3200" dirty="0">
                <a:latin typeface="Times New Roman" panose="02020603050405020304" pitchFamily="18" charset="0"/>
                <a:ea typeface="楷体_GB2312" pitchFamily="49" charset="-122"/>
              </a:rPr>
              <a:t>，</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阻塞时延</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它们具体定义如下：</a:t>
            </a:r>
            <a:endParaRPr lang="zh-CN" altLang="en-US" sz="3200" baseline="-25000" dirty="0">
              <a:solidFill>
                <a:srgbClr val="00CC00"/>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2705100" y="1903095"/>
            <a:ext cx="3657600" cy="998220"/>
          </a:xfrm>
          <a:prstGeom prst="rect">
            <a:avLst/>
          </a:prstGeom>
          <a:solidFill>
            <a:schemeClr val="accent1"/>
          </a:solid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p:nvPr/>
        </p:nvSpPr>
        <p:spPr>
          <a:xfrm>
            <a:off x="-63500" y="228600"/>
            <a:ext cx="8897938" cy="2057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建立时延</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s</a:t>
            </a:r>
            <a:r>
              <a:rPr lang="zh-CN" altLang="en-US" sz="3200" dirty="0">
                <a:latin typeface="Times New Roman" panose="02020603050405020304" pitchFamily="18" charset="0"/>
                <a:ea typeface="楷体_GB2312" pitchFamily="49" charset="-122"/>
              </a:rPr>
              <a:t>：一个消息在源结点和目的结点上装配和分解、从存储器拷贝到通信缓冲区以及正确性验证等所耗费的时间。它和机器本身的硬件、软件技术有关。</a:t>
            </a:r>
            <a:endParaRPr lang="zh-CN" altLang="en-US" sz="3200" baseline="-25000" dirty="0">
              <a:solidFill>
                <a:srgbClr val="00CC00"/>
              </a:solidFill>
              <a:latin typeface="Times New Roman" panose="02020603050405020304" pitchFamily="18" charset="0"/>
              <a:ea typeface="楷体_GB2312" pitchFamily="49" charset="-122"/>
            </a:endParaRPr>
          </a:p>
        </p:txBody>
      </p:sp>
      <p:sp>
        <p:nvSpPr>
          <p:cNvPr id="72707" name="Rectangle 4"/>
          <p:cNvSpPr/>
          <p:nvPr/>
        </p:nvSpPr>
        <p:spPr>
          <a:xfrm>
            <a:off x="-139700" y="3124200"/>
            <a:ext cx="9207500" cy="3429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ss</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源结点时延</a:t>
            </a:r>
            <a:r>
              <a:rPr lang="zh-CN" altLang="en-US" sz="3200" dirty="0">
                <a:latin typeface="Times New Roman" panose="02020603050405020304" pitchFamily="18" charset="0"/>
                <a:ea typeface="楷体_GB2312" pitchFamily="49" charset="-122"/>
              </a:rPr>
              <a:t>：从发送进程开始消息发送初始化到消息的头部进入网络所经历的时间。</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sd</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目的结点时延</a:t>
            </a:r>
            <a:r>
              <a:rPr lang="zh-CN" altLang="en-US" sz="3200" dirty="0">
                <a:latin typeface="Times New Roman" panose="02020603050405020304" pitchFamily="18" charset="0"/>
                <a:ea typeface="楷体_GB2312" pitchFamily="49" charset="-122"/>
              </a:rPr>
              <a:t>：从消息的尾部到达目的结点到消息完全被接收进程接收所经历的时间。</a:t>
            </a:r>
          </a:p>
        </p:txBody>
      </p:sp>
      <p:pic>
        <p:nvPicPr>
          <p:cNvPr id="3" name="图片 2"/>
          <p:cNvPicPr>
            <a:picLocks noChangeAspect="1"/>
          </p:cNvPicPr>
          <p:nvPr/>
        </p:nvPicPr>
        <p:blipFill>
          <a:blip r:embed="rId2"/>
          <a:stretch>
            <a:fillRect/>
          </a:stretch>
        </p:blipFill>
        <p:spPr>
          <a:xfrm>
            <a:off x="3009900" y="2453640"/>
            <a:ext cx="3124200" cy="769620"/>
          </a:xfrm>
          <a:prstGeom prst="rect">
            <a:avLst/>
          </a:prstGeom>
          <a:solidFill>
            <a:schemeClr val="accent1"/>
          </a:solidFill>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p:nvPr/>
        </p:nvSpPr>
        <p:spPr>
          <a:xfrm>
            <a:off x="76200" y="228600"/>
            <a:ext cx="8897938" cy="1143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网络时延</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：消息头部从源结点进入网络到消息的尾部到达目的结点的时间间隔。</a:t>
            </a:r>
            <a:endParaRPr lang="zh-CN" altLang="en-US" sz="3200" baseline="-25000" dirty="0">
              <a:solidFill>
                <a:srgbClr val="00CC00"/>
              </a:solidFill>
              <a:latin typeface="Times New Roman" panose="02020603050405020304" pitchFamily="18" charset="0"/>
              <a:ea typeface="楷体_GB2312" pitchFamily="49" charset="-122"/>
            </a:endParaRPr>
          </a:p>
        </p:txBody>
      </p:sp>
      <p:sp>
        <p:nvSpPr>
          <p:cNvPr id="73731" name="Rectangle 4"/>
          <p:cNvSpPr/>
          <p:nvPr/>
        </p:nvSpPr>
        <p:spPr>
          <a:xfrm>
            <a:off x="93663" y="2438400"/>
            <a:ext cx="8880475" cy="4038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p</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D</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结点时延</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p</a:t>
            </a:r>
            <a:r>
              <a:rPr lang="zh-CN" altLang="en-US" sz="3200" dirty="0">
                <a:latin typeface="Times New Roman" panose="02020603050405020304" pitchFamily="18" charset="0"/>
                <a:ea typeface="楷体_GB2312" pitchFamily="49" charset="-122"/>
              </a:rPr>
              <a:t>是消息在它所经过的路径上的每个中间结点上的平均时延， </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D</a:t>
            </a:r>
            <a:r>
              <a:rPr lang="zh-CN" altLang="en-US" sz="3200" dirty="0">
                <a:latin typeface="Times New Roman" panose="02020603050405020304" pitchFamily="18" charset="0"/>
                <a:ea typeface="楷体_GB2312" pitchFamily="49" charset="-122"/>
              </a:rPr>
              <a:t>为中间结点或源结点与目的结点之间的距离。	  </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L/B</a:t>
            </a:r>
            <a:r>
              <a:rPr lang="zh-CN" altLang="en-US" sz="3200" dirty="0">
                <a:latin typeface="Times New Roman" panose="02020603050405020304" pitchFamily="18" charset="0"/>
                <a:ea typeface="楷体_GB2312" pitchFamily="49" charset="-122"/>
              </a:rPr>
              <a:t>称为</a:t>
            </a:r>
            <a:r>
              <a:rPr lang="zh-CN" altLang="en-US" sz="3200" dirty="0">
                <a:solidFill>
                  <a:schemeClr val="tx2"/>
                </a:solidFill>
                <a:latin typeface="Times New Roman" panose="02020603050405020304" pitchFamily="18" charset="0"/>
                <a:ea typeface="楷体_GB2312" pitchFamily="49" charset="-122"/>
              </a:rPr>
              <a:t>线路时延</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L</a:t>
            </a:r>
            <a:r>
              <a:rPr lang="zh-CN" altLang="en-US" sz="3200" dirty="0">
                <a:latin typeface="Times New Roman" panose="02020603050405020304" pitchFamily="18" charset="0"/>
                <a:ea typeface="楷体_GB2312" pitchFamily="49" charset="-122"/>
              </a:rPr>
              <a:t>为消息长度， </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为结点之间的通道带宽。</a:t>
            </a:r>
          </a:p>
        </p:txBody>
      </p:sp>
      <p:pic>
        <p:nvPicPr>
          <p:cNvPr id="2" name="图片 1"/>
          <p:cNvPicPr>
            <a:picLocks noChangeAspect="1"/>
          </p:cNvPicPr>
          <p:nvPr/>
        </p:nvPicPr>
        <p:blipFill>
          <a:blip r:embed="rId2"/>
          <a:stretch>
            <a:fillRect/>
          </a:stretch>
        </p:blipFill>
        <p:spPr>
          <a:xfrm>
            <a:off x="3073400" y="1756410"/>
            <a:ext cx="3657600" cy="914400"/>
          </a:xfrm>
          <a:prstGeom prst="rect">
            <a:avLst/>
          </a:prstGeom>
          <a:solidFill>
            <a:schemeClr val="accent1"/>
          </a:solidFill>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p:nvPr/>
        </p:nvSpPr>
        <p:spPr>
          <a:xfrm>
            <a:off x="76200" y="1600200"/>
            <a:ext cx="8897938" cy="1295400"/>
          </a:xfrm>
          <a:prstGeom prst="rect">
            <a:avLst/>
          </a:prstGeom>
          <a:noFill/>
          <a:ln w="9525">
            <a:noFill/>
          </a:ln>
        </p:spPr>
        <p:txBody>
          <a:bodyPr anchor="t"/>
          <a:lstStyle/>
          <a:p>
            <a:pPr marL="742950" lvl="1" indent="-285750" eaLnBrk="1" hangingPunct="1">
              <a:lnSpc>
                <a:spcPct val="200000"/>
              </a:lnSpc>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阻塞时延</a:t>
            </a:r>
            <a:r>
              <a:rPr lang="en-US" altLang="zh-CN" sz="3200" dirty="0">
                <a:solidFill>
                  <a:srgbClr val="00CC00"/>
                </a:solidFill>
                <a:latin typeface="Times New Roman" panose="02020603050405020304" pitchFamily="18" charset="0"/>
                <a:ea typeface="楷体_GB2312" pitchFamily="49" charset="-122"/>
              </a:rPr>
              <a:t>T</a:t>
            </a:r>
            <a:r>
              <a:rPr lang="en-US" altLang="zh-CN" sz="3200" baseline="-250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：消息传递过程中其他所有可能的时延（主要原因是资源冲突）。</a:t>
            </a:r>
            <a:endParaRPr lang="zh-CN" altLang="en-US" sz="3200" baseline="-25000" dirty="0">
              <a:solidFill>
                <a:srgbClr val="00CC00"/>
              </a:solidFill>
              <a:latin typeface="Times New Roman" panose="02020603050405020304" pitchFamily="18" charset="0"/>
              <a:ea typeface="楷体_GB2312" pitchFamily="49"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p:nvPr/>
        </p:nvSpPr>
        <p:spPr>
          <a:xfrm>
            <a:off x="152400" y="1676400"/>
            <a:ext cx="8763000" cy="1752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4.1.5.</a:t>
            </a:r>
            <a:r>
              <a:rPr lang="zh-CN" altLang="en-US" sz="3200" dirty="0">
                <a:solidFill>
                  <a:schemeClr val="accent1"/>
                </a:solidFill>
                <a:latin typeface="Times New Roman" panose="02020603050405020304" pitchFamily="18" charset="0"/>
                <a:ea typeface="楷体_GB2312" pitchFamily="49" charset="-122"/>
              </a:rPr>
              <a:t>网络的拓扑结构</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第一代并行计算机</a:t>
            </a:r>
            <a:r>
              <a:rPr lang="zh-CN" altLang="en-US"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HyperCube</a:t>
            </a:r>
            <a:endParaRPr lang="en-US" altLang="zh-CN" sz="3200" dirty="0">
              <a:latin typeface="Times New Roman" panose="02020603050405020304" pitchFamily="18" charset="0"/>
              <a:ea typeface="楷体_GB2312" pitchFamily="49" charset="-122"/>
            </a:endParaRPr>
          </a:p>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第二代并行计算机</a:t>
            </a:r>
            <a:r>
              <a:rPr lang="zh-CN" altLang="en-US"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n—Mesh</a:t>
            </a:r>
            <a:endParaRPr lang="en-US" altLang="zh-CN" sz="3200" dirty="0">
              <a:latin typeface="Times New Roman" panose="02020603050405020304" pitchFamily="18" charset="0"/>
              <a:ea typeface="楷体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70840" y="824865"/>
            <a:ext cx="3323590" cy="4933315"/>
          </a:xfrm>
          <a:prstGeom prst="rect">
            <a:avLst/>
          </a:prstGeom>
        </p:spPr>
      </p:pic>
      <p:pic>
        <p:nvPicPr>
          <p:cNvPr id="3" name="图片 2"/>
          <p:cNvPicPr>
            <a:picLocks noChangeAspect="1"/>
          </p:cNvPicPr>
          <p:nvPr/>
        </p:nvPicPr>
        <p:blipFill>
          <a:blip r:embed="rId4"/>
          <a:stretch>
            <a:fillRect/>
          </a:stretch>
        </p:blipFill>
        <p:spPr>
          <a:xfrm>
            <a:off x="4232910" y="234950"/>
            <a:ext cx="4130675" cy="6635115"/>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p:nvPr/>
        </p:nvSpPr>
        <p:spPr>
          <a:xfrm>
            <a:off x="76200" y="304800"/>
            <a:ext cx="8991600" cy="6400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4.1.6.</a:t>
            </a:r>
            <a:r>
              <a:rPr lang="zh-CN" altLang="en-US" sz="3200" dirty="0">
                <a:solidFill>
                  <a:schemeClr val="accent1"/>
                </a:solidFill>
                <a:latin typeface="Times New Roman" panose="02020603050405020304" pitchFamily="18" charset="0"/>
                <a:ea typeface="楷体_GB2312" pitchFamily="49" charset="-122"/>
              </a:rPr>
              <a:t>网络的寻径算法</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决定发送一个消息到其目的地所经过的路径。</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可以分为：</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最短路径算法</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非最短路径算法</a:t>
            </a:r>
            <a:endParaRPr lang="zh-CN" altLang="en-US" sz="3200" dirty="0">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或者：</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确定性算法</a:t>
            </a:r>
            <a:r>
              <a:rPr lang="zh-CN" altLang="en-US" sz="3200" dirty="0">
                <a:latin typeface="Times New Roman" panose="02020603050405020304" pitchFamily="18" charset="0"/>
                <a:ea typeface="楷体_GB2312" pitchFamily="49" charset="-122"/>
              </a:rPr>
              <a:t>：路径的选择只依赖于它所发送的消息的源结点和目的结点。</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可适应算法</a:t>
            </a:r>
            <a:r>
              <a:rPr lang="zh-CN" altLang="en-US" sz="3200" dirty="0">
                <a:latin typeface="Times New Roman" panose="02020603050405020304" pitchFamily="18" charset="0"/>
                <a:ea typeface="楷体_GB2312" pitchFamily="49" charset="-122"/>
              </a:rPr>
              <a:t>：消息从结点</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到结点</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可以由几条不同的路径。</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p:nvPr/>
        </p:nvSpPr>
        <p:spPr>
          <a:xfrm>
            <a:off x="152400" y="1676400"/>
            <a:ext cx="8763000" cy="1752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4.1.7.</a:t>
            </a:r>
            <a:r>
              <a:rPr lang="zh-CN" altLang="en-US" sz="3200" dirty="0">
                <a:solidFill>
                  <a:schemeClr val="accent1"/>
                </a:solidFill>
                <a:latin typeface="Times New Roman" panose="02020603050405020304" pitchFamily="18" charset="0"/>
                <a:ea typeface="楷体_GB2312" pitchFamily="49" charset="-122"/>
              </a:rPr>
              <a:t>网络的流控制</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当一个消息在网络中沿着某条路径传送时，互连网络如何来为它分配通道和缓冲器。</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p:nvPr/>
        </p:nvSpPr>
        <p:spPr>
          <a:xfrm>
            <a:off x="152400" y="1295400"/>
            <a:ext cx="8763000" cy="37338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4.2</a:t>
            </a:r>
            <a:r>
              <a:rPr lang="zh-CN" altLang="en-US" sz="3600" dirty="0">
                <a:solidFill>
                  <a:schemeClr val="folHlink"/>
                </a:solidFill>
                <a:latin typeface="Times New Roman" panose="02020603050405020304" pitchFamily="18" charset="0"/>
                <a:ea typeface="黑体" panose="02010609060101010101" pitchFamily="49" charset="-122"/>
              </a:rPr>
              <a:t>寻径算法</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我们介绍四种寻径方式：		</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存储转发（</a:t>
            </a:r>
            <a:r>
              <a:rPr lang="en-US" altLang="zh-CN" sz="3200" dirty="0">
                <a:solidFill>
                  <a:srgbClr val="33CCFF"/>
                </a:solidFill>
                <a:latin typeface="Times New Roman" panose="02020603050405020304" pitchFamily="18" charset="0"/>
                <a:ea typeface="楷体_GB2312" pitchFamily="49" charset="-122"/>
              </a:rPr>
              <a:t>Store-and-Forward</a:t>
            </a:r>
            <a:r>
              <a:rPr lang="zh-CN" altLang="en-US" sz="3200" dirty="0">
                <a:solidFill>
                  <a:schemeClr val="tx2"/>
                </a:solidFill>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虚拟直通（</a:t>
            </a:r>
            <a:r>
              <a:rPr lang="en-US" altLang="zh-CN" sz="3200" dirty="0">
                <a:solidFill>
                  <a:srgbClr val="33CCFF"/>
                </a:solidFill>
                <a:latin typeface="Times New Roman" panose="02020603050405020304" pitchFamily="18" charset="0"/>
                <a:ea typeface="楷体_GB2312" pitchFamily="49" charset="-122"/>
              </a:rPr>
              <a:t>Virtual cut through</a:t>
            </a:r>
            <a:r>
              <a:rPr lang="zh-CN" altLang="en-US" sz="3200" dirty="0">
                <a:solidFill>
                  <a:schemeClr val="tx2"/>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线路交换（</a:t>
            </a:r>
            <a:r>
              <a:rPr lang="en-US" altLang="zh-CN" sz="3200" dirty="0">
                <a:solidFill>
                  <a:srgbClr val="33CCFF"/>
                </a:solidFill>
                <a:latin typeface="Times New Roman" panose="02020603050405020304" pitchFamily="18" charset="0"/>
                <a:ea typeface="楷体_GB2312" pitchFamily="49" charset="-122"/>
              </a:rPr>
              <a:t>Circuit Switching</a:t>
            </a:r>
            <a:r>
              <a:rPr lang="zh-CN" altLang="en-US" sz="3200" dirty="0">
                <a:solidFill>
                  <a:schemeClr val="tx2"/>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Wormhole</a:t>
            </a:r>
            <a:r>
              <a:rPr lang="zh-CN" altLang="en-US" sz="3200" dirty="0">
                <a:solidFill>
                  <a:schemeClr val="tx2"/>
                </a:solidFill>
                <a:latin typeface="Times New Roman" panose="02020603050405020304" pitchFamily="18" charset="0"/>
                <a:ea typeface="楷体_GB2312" pitchFamily="49" charset="-122"/>
              </a:rPr>
              <a:t>交换（</a:t>
            </a:r>
            <a:r>
              <a:rPr lang="en-US" altLang="zh-CN" sz="3200" dirty="0">
                <a:solidFill>
                  <a:srgbClr val="33CCFF"/>
                </a:solidFill>
                <a:latin typeface="Times New Roman" panose="02020603050405020304" pitchFamily="18" charset="0"/>
                <a:ea typeface="楷体_GB2312" pitchFamily="49" charset="-122"/>
              </a:rPr>
              <a:t>Wormhole Switching</a:t>
            </a:r>
            <a:r>
              <a:rPr lang="en-US" altLang="zh-CN" sz="3200" dirty="0">
                <a:solidFill>
                  <a:schemeClr val="tx2"/>
                </a:solidFill>
                <a:latin typeface="Times New Roman" panose="02020603050405020304" pitchFamily="18" charset="0"/>
                <a:ea typeface="楷体_GB2312" pitchFamily="49" charset="-122"/>
              </a:rPr>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p:nvPr/>
        </p:nvSpPr>
        <p:spPr>
          <a:xfrm>
            <a:off x="76200" y="228600"/>
            <a:ext cx="9067800" cy="54102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4.2.1.</a:t>
            </a:r>
            <a:r>
              <a:rPr lang="zh-CN" altLang="en-US" sz="3200" dirty="0">
                <a:solidFill>
                  <a:schemeClr val="accent1"/>
                </a:solidFill>
                <a:latin typeface="Times New Roman" panose="02020603050405020304" pitchFamily="18" charset="0"/>
                <a:ea typeface="楷体_GB2312" pitchFamily="49" charset="-122"/>
              </a:rPr>
              <a:t>存储转发</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当一个消息到达中间结点</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时，</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把整个消息放入其通信缓冲器中，然后在寻径算法的控制下选择下一个相邻结点</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，当从</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到</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的通道空闲并且</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的通信缓冲器可用时，把消息从</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发向</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缺点</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每个结点必须对整个消息进行缓冲，缓冲器较大。</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网络时延与发送消息所经历的结点数成正比</a:t>
            </a:r>
            <a:endParaRPr lang="zh-CN" altLang="en-US" sz="3200" dirty="0">
              <a:solidFill>
                <a:schemeClr val="accent1"/>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560705" y="5749290"/>
            <a:ext cx="8230235" cy="533400"/>
          </a:xfrm>
          <a:prstGeom prst="rect">
            <a:avLst/>
          </a:prstGeom>
          <a:solidFill>
            <a:schemeClr val="accent1"/>
          </a:solid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p:nvPr/>
        </p:nvSpPr>
        <p:spPr>
          <a:xfrm>
            <a:off x="76200" y="228600"/>
            <a:ext cx="9067800" cy="2133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4.2.2.</a:t>
            </a:r>
            <a:r>
              <a:rPr lang="zh-CN" altLang="en-US" sz="3200" dirty="0">
                <a:solidFill>
                  <a:schemeClr val="accent1"/>
                </a:solidFill>
                <a:latin typeface="Times New Roman" panose="02020603050405020304" pitchFamily="18" charset="0"/>
                <a:ea typeface="楷体_GB2312" pitchFamily="49" charset="-122"/>
              </a:rPr>
              <a:t>虚拟直通</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中间结点没有必要等到整个消息全部被缓冲后再作出路由选择，只要消息的目的信息域可用后，就可以作出路由选择。</a:t>
            </a:r>
            <a:endParaRPr lang="zh-CN" altLang="en-US" sz="3200" dirty="0">
              <a:solidFill>
                <a:schemeClr val="accent1"/>
              </a:solidFill>
              <a:latin typeface="Times New Roman" panose="02020603050405020304" pitchFamily="18" charset="0"/>
              <a:ea typeface="楷体_GB2312" pitchFamily="49" charset="-122"/>
            </a:endParaRPr>
          </a:p>
        </p:txBody>
      </p:sp>
      <p:sp>
        <p:nvSpPr>
          <p:cNvPr id="80899" name="Rectangle 4"/>
          <p:cNvSpPr/>
          <p:nvPr/>
        </p:nvSpPr>
        <p:spPr>
          <a:xfrm>
            <a:off x="76200" y="3200400"/>
            <a:ext cx="9067800" cy="2667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L</a:t>
            </a:r>
            <a:r>
              <a:rPr lang="en-US" altLang="zh-CN" sz="3200" baseline="-25000" dirty="0">
                <a:solidFill>
                  <a:srgbClr val="00CC00"/>
                </a:solidFill>
                <a:latin typeface="Times New Roman" panose="02020603050405020304" pitchFamily="18" charset="0"/>
                <a:ea typeface="楷体_GB2312" pitchFamily="49" charset="-122"/>
              </a:rPr>
              <a:t>h</a:t>
            </a:r>
            <a:r>
              <a:rPr lang="zh-CN" altLang="en-US" sz="3200" dirty="0">
                <a:latin typeface="Times New Roman" panose="02020603050405020304" pitchFamily="18" charset="0"/>
                <a:ea typeface="楷体_GB2312" pitchFamily="49" charset="-122"/>
              </a:rPr>
              <a:t>为消息头部开始到其目的信息域的长度，显然有</a:t>
            </a:r>
            <a:r>
              <a:rPr lang="en-US" altLang="zh-CN" sz="3200" dirty="0">
                <a:solidFill>
                  <a:srgbClr val="00B050"/>
                </a:solidFill>
                <a:latin typeface="Times New Roman" panose="02020603050405020304" pitchFamily="18" charset="0"/>
                <a:ea typeface="楷体_GB2312" pitchFamily="49" charset="-122"/>
              </a:rPr>
              <a:t>L &gt; &gt; L</a:t>
            </a:r>
            <a:r>
              <a:rPr lang="en-US" altLang="zh-CN" sz="3200" baseline="-25000" dirty="0">
                <a:solidFill>
                  <a:srgbClr val="00B050"/>
                </a:solidFill>
                <a:latin typeface="Times New Roman" panose="02020603050405020304" pitchFamily="18" charset="0"/>
                <a:ea typeface="楷体_GB2312" pitchFamily="49" charset="-122"/>
              </a:rPr>
              <a:t>h</a:t>
            </a:r>
            <a:r>
              <a:rPr lang="zh-CN" altLang="en-US" sz="3200" dirty="0">
                <a:latin typeface="Times New Roman" panose="02020603050405020304" pitchFamily="18" charset="0"/>
                <a:ea typeface="楷体_GB2312" pitchFamily="49" charset="-122"/>
              </a:rPr>
              <a:t>，所以</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latin typeface="Times New Roman" panose="02020603050405020304" pitchFamily="18" charset="0"/>
                <a:ea typeface="楷体_GB2312" pitchFamily="49" charset="-122"/>
              </a:rPr>
              <a:t>的影响比较小。</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而当通向下一结点的通道忙或结点的缓冲器非空闲时，必须把整个消息缓冲起来，这时和存储转发一样。</a:t>
            </a:r>
          </a:p>
        </p:txBody>
      </p:sp>
      <p:pic>
        <p:nvPicPr>
          <p:cNvPr id="2" name="图片 1"/>
          <p:cNvPicPr>
            <a:picLocks noChangeAspect="1"/>
          </p:cNvPicPr>
          <p:nvPr/>
        </p:nvPicPr>
        <p:blipFill>
          <a:blip r:embed="rId2"/>
          <a:stretch>
            <a:fillRect/>
          </a:stretch>
        </p:blipFill>
        <p:spPr>
          <a:xfrm>
            <a:off x="396240" y="2442210"/>
            <a:ext cx="8352155" cy="533400"/>
          </a:xfrm>
          <a:prstGeom prst="rect">
            <a:avLst/>
          </a:prstGeom>
          <a:solidFill>
            <a:schemeClr val="accent1"/>
          </a:solidFill>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p:nvPr/>
        </p:nvSpPr>
        <p:spPr>
          <a:xfrm>
            <a:off x="76200" y="0"/>
            <a:ext cx="9067800" cy="2590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4.2.3.</a:t>
            </a:r>
            <a:r>
              <a:rPr lang="zh-CN" altLang="en-US" sz="3200" dirty="0">
                <a:solidFill>
                  <a:schemeClr val="accent1"/>
                </a:solidFill>
                <a:latin typeface="Times New Roman" panose="02020603050405020304" pitchFamily="18" charset="0"/>
                <a:ea typeface="楷体_GB2312" pitchFamily="49" charset="-122"/>
              </a:rPr>
              <a:t>线路开关</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在传递一个消息之前，就为它建立一条从源结点到目的结点的物理通道。在传递的全部过程中，线路的每一段都被占用，当消息的尾部经过网络后，整条物理链路才被废弃。</a:t>
            </a:r>
            <a:endParaRPr lang="zh-CN" altLang="en-US" sz="3200" dirty="0">
              <a:solidFill>
                <a:schemeClr val="accent1"/>
              </a:solidFill>
              <a:latin typeface="Times New Roman" panose="02020603050405020304" pitchFamily="18" charset="0"/>
              <a:ea typeface="楷体_GB2312" pitchFamily="49" charset="-122"/>
            </a:endParaRPr>
          </a:p>
        </p:txBody>
      </p:sp>
      <p:sp>
        <p:nvSpPr>
          <p:cNvPr id="81923" name="Rectangle 4"/>
          <p:cNvSpPr/>
          <p:nvPr/>
        </p:nvSpPr>
        <p:spPr>
          <a:xfrm>
            <a:off x="76200" y="3429000"/>
            <a:ext cx="9067800" cy="2971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L</a:t>
            </a:r>
            <a:r>
              <a:rPr lang="en-US" altLang="zh-CN" sz="3200" baseline="-25000" dirty="0">
                <a:solidFill>
                  <a:srgbClr val="00CC00"/>
                </a:solidFill>
                <a:latin typeface="Times New Roman" panose="02020603050405020304" pitchFamily="18" charset="0"/>
                <a:ea typeface="楷体_GB2312" pitchFamily="49" charset="-122"/>
              </a:rPr>
              <a:t>c</a:t>
            </a:r>
            <a:r>
              <a:rPr lang="zh-CN" altLang="en-US" sz="3200" dirty="0">
                <a:latin typeface="Times New Roman" panose="02020603050405020304" pitchFamily="18" charset="0"/>
                <a:ea typeface="楷体_GB2312" pitchFamily="49" charset="-122"/>
              </a:rPr>
              <a:t>是为消息建立物理通路所传递的控制信息的长度。</a:t>
            </a:r>
            <a:r>
              <a:rPr lang="zh-CN" altLang="en-US" sz="3200" dirty="0">
                <a:solidFill>
                  <a:schemeClr val="tx1"/>
                </a:solidFill>
                <a:latin typeface="Times New Roman" panose="02020603050405020304" pitchFamily="18" charset="0"/>
                <a:ea typeface="楷体_GB2312" pitchFamily="49" charset="-122"/>
              </a:rPr>
              <a:t>当</a:t>
            </a:r>
            <a:r>
              <a:rPr lang="en-US" altLang="zh-CN" sz="3200" dirty="0">
                <a:solidFill>
                  <a:srgbClr val="00B050"/>
                </a:solidFill>
                <a:latin typeface="Times New Roman" panose="02020603050405020304" pitchFamily="18" charset="0"/>
                <a:ea typeface="楷体_GB2312" pitchFamily="49" charset="-122"/>
              </a:rPr>
              <a:t>L &gt; &gt; L</a:t>
            </a:r>
            <a:r>
              <a:rPr lang="en-US" altLang="zh-CN" sz="3200" baseline="-25000" dirty="0">
                <a:solidFill>
                  <a:srgbClr val="00B050"/>
                </a:solidFill>
                <a:latin typeface="Times New Roman" panose="02020603050405020304" pitchFamily="18" charset="0"/>
                <a:ea typeface="楷体_GB2312" pitchFamily="49" charset="-122"/>
              </a:rPr>
              <a:t>h</a:t>
            </a:r>
            <a:r>
              <a:rPr lang="zh-CN" altLang="en-US" sz="3200" dirty="0">
                <a:latin typeface="Times New Roman" panose="02020603050405020304" pitchFamily="18" charset="0"/>
                <a:ea typeface="楷体_GB2312" pitchFamily="49" charset="-122"/>
              </a:rPr>
              <a:t>时，</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latin typeface="Times New Roman" panose="02020603050405020304" pitchFamily="18" charset="0"/>
                <a:ea typeface="楷体_GB2312" pitchFamily="49" charset="-122"/>
              </a:rPr>
              <a:t>的影响较小。</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缺点</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物理通道非共享</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传输过程中物理通道一直被占用</a:t>
            </a:r>
            <a:endParaRPr lang="zh-CN" altLang="en-US" sz="3200" dirty="0">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749300" y="2743200"/>
            <a:ext cx="8321675" cy="533400"/>
          </a:xfrm>
          <a:prstGeom prst="rect">
            <a:avLst/>
          </a:prstGeom>
          <a:solidFill>
            <a:schemeClr val="accent1"/>
          </a:solidFill>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p:nvPr/>
        </p:nvSpPr>
        <p:spPr>
          <a:xfrm>
            <a:off x="76200" y="0"/>
            <a:ext cx="9067800" cy="6705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4.2.4.Wormhole</a:t>
            </a:r>
          </a:p>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Dally</a:t>
            </a:r>
            <a:r>
              <a:rPr lang="zh-CN" altLang="en-US" sz="3200" dirty="0">
                <a:latin typeface="Times New Roman" panose="02020603050405020304" pitchFamily="18" charset="0"/>
                <a:ea typeface="楷体_GB2312" pitchFamily="49" charset="-122"/>
              </a:rPr>
              <a:t>于</a:t>
            </a:r>
            <a:r>
              <a:rPr lang="en-US" altLang="zh-CN" sz="3200" dirty="0">
                <a:solidFill>
                  <a:srgbClr val="33CCFF"/>
                </a:solidFill>
                <a:latin typeface="Times New Roman" panose="02020603050405020304" pitchFamily="18" charset="0"/>
                <a:ea typeface="楷体_GB2312" pitchFamily="49" charset="-122"/>
              </a:rPr>
              <a:t>1986</a:t>
            </a:r>
            <a:r>
              <a:rPr lang="zh-CN" altLang="en-US" sz="3200" dirty="0">
                <a:latin typeface="Times New Roman" panose="02020603050405020304" pitchFamily="18" charset="0"/>
                <a:ea typeface="楷体_GB2312" pitchFamily="49" charset="-122"/>
              </a:rPr>
              <a:t>年提出。</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首先把一个消息分成许多片，消息的</a:t>
            </a:r>
            <a:r>
              <a:rPr lang="zh-CN" altLang="en-US" sz="3200" dirty="0">
                <a:solidFill>
                  <a:schemeClr val="tx2"/>
                </a:solidFill>
                <a:latin typeface="Times New Roman" panose="02020603050405020304" pitchFamily="18" charset="0"/>
                <a:ea typeface="楷体_GB2312" pitchFamily="49" charset="-122"/>
              </a:rPr>
              <a:t>头片</a:t>
            </a:r>
            <a:r>
              <a:rPr lang="zh-CN" altLang="en-US" sz="3200" dirty="0">
                <a:latin typeface="Times New Roman" panose="02020603050405020304" pitchFamily="18" charset="0"/>
                <a:ea typeface="楷体_GB2312" pitchFamily="49" charset="-122"/>
              </a:rPr>
              <a:t>包含了这个消息的所有寻径信息。</a:t>
            </a:r>
            <a:r>
              <a:rPr lang="zh-CN" altLang="en-US" sz="3200" dirty="0">
                <a:solidFill>
                  <a:schemeClr val="tx2"/>
                </a:solidFill>
                <a:latin typeface="Times New Roman" panose="02020603050405020304" pitchFamily="18" charset="0"/>
                <a:ea typeface="楷体_GB2312" pitchFamily="49" charset="-122"/>
              </a:rPr>
              <a:t>尾片</a:t>
            </a:r>
            <a:r>
              <a:rPr lang="zh-CN" altLang="en-US" sz="3200" dirty="0">
                <a:latin typeface="Times New Roman" panose="02020603050405020304" pitchFamily="18" charset="0"/>
                <a:ea typeface="楷体_GB2312" pitchFamily="49" charset="-122"/>
              </a:rPr>
              <a:t>是一个其最后包含了消息结束符的片。中间的片均为</a:t>
            </a:r>
            <a:r>
              <a:rPr lang="zh-CN" altLang="en-US" sz="3200" dirty="0">
                <a:solidFill>
                  <a:schemeClr val="tx2"/>
                </a:solidFill>
                <a:latin typeface="Times New Roman" panose="02020603050405020304" pitchFamily="18" charset="0"/>
                <a:ea typeface="楷体_GB2312" pitchFamily="49" charset="-122"/>
              </a:rPr>
              <a:t>数据片</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片是最小信息单位。每个结点上只需要缓冲一个片就能满足要求。</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用一个头片直接开辟一条从输入链路到输出链路的路径的方法来进行操作。每个消息中的片以流水的方式在网络中向前“蠕动”。每个片相当于</a:t>
            </a:r>
            <a:r>
              <a:rPr lang="en-US" altLang="zh-CN" sz="3200" dirty="0">
                <a:solidFill>
                  <a:srgbClr val="33CCFF"/>
                </a:solidFill>
                <a:latin typeface="Times New Roman" panose="02020603050405020304" pitchFamily="18" charset="0"/>
                <a:ea typeface="楷体_GB2312" pitchFamily="49" charset="-122"/>
              </a:rPr>
              <a:t>Worm</a:t>
            </a:r>
            <a:r>
              <a:rPr lang="zh-CN" altLang="en-US" sz="3200" dirty="0">
                <a:latin typeface="Times New Roman" panose="02020603050405020304" pitchFamily="18" charset="0"/>
                <a:ea typeface="楷体_GB2312" pitchFamily="49" charset="-122"/>
              </a:rPr>
              <a:t>的一个节，“蠕动”以节为单位顺序的向前爬行。</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p:nvPr/>
        </p:nvSpPr>
        <p:spPr>
          <a:xfrm>
            <a:off x="76200" y="990600"/>
            <a:ext cx="8915400" cy="4724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当消息的头片到达一个结点</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的</a:t>
            </a:r>
            <a:r>
              <a:rPr lang="zh-CN" altLang="en-US" sz="3200" dirty="0">
                <a:solidFill>
                  <a:schemeClr val="tx2"/>
                </a:solidFill>
                <a:latin typeface="Times New Roman" panose="02020603050405020304" pitchFamily="18" charset="0"/>
                <a:ea typeface="楷体_GB2312" pitchFamily="49" charset="-122"/>
              </a:rPr>
              <a:t>寻径器</a:t>
            </a:r>
            <a:r>
              <a:rPr lang="zh-CN" altLang="en-US" sz="3200" dirty="0">
                <a:latin typeface="Times New Roman" panose="02020603050405020304" pitchFamily="18" charset="0"/>
                <a:ea typeface="楷体_GB2312" pitchFamily="49" charset="-122"/>
              </a:rPr>
              <a:t>后，寻径器根据头片的寻径信息立即做出路由选择：</a:t>
            </a:r>
          </a:p>
          <a:p>
            <a:pPr marL="742950" lvl="1" indent="-285750" algn="just"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如果所选择的通道空闲而且所选择的结点</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的通信缓冲器可用，那么这个头片就不必等待，直接通过结点</a:t>
            </a:r>
            <a:r>
              <a:rPr lang="en-US" altLang="zh-CN" sz="3200" dirty="0">
                <a:solidFill>
                  <a:srgbClr val="00CC00"/>
                </a:solidFill>
                <a:latin typeface="Times New Roman" panose="02020603050405020304" pitchFamily="18" charset="0"/>
                <a:ea typeface="楷体_GB2312" pitchFamily="49" charset="-122"/>
              </a:rPr>
              <a:t>A</a:t>
            </a:r>
            <a:r>
              <a:rPr lang="zh-CN" altLang="en-US" sz="3200" dirty="0">
                <a:latin typeface="Times New Roman" panose="02020603050405020304" pitchFamily="18" charset="0"/>
                <a:ea typeface="楷体_GB2312" pitchFamily="49" charset="-122"/>
              </a:rPr>
              <a:t>传向下一个结点</a:t>
            </a:r>
            <a:r>
              <a:rPr lang="en-US" altLang="zh-CN" sz="3200" dirty="0">
                <a:solidFill>
                  <a:srgbClr val="00CC00"/>
                </a:solidFill>
                <a:latin typeface="Times New Roman" panose="02020603050405020304" pitchFamily="18" charset="0"/>
                <a:ea typeface="楷体_GB2312" pitchFamily="49" charset="-122"/>
              </a:rPr>
              <a:t>B</a:t>
            </a:r>
            <a:r>
              <a:rPr lang="zh-CN" altLang="en-US" sz="3200" dirty="0">
                <a:latin typeface="Times New Roman" panose="02020603050405020304" pitchFamily="18" charset="0"/>
                <a:ea typeface="楷体_GB2312" pitchFamily="49" charset="-122"/>
              </a:rPr>
              <a:t>；随后的其它片跟着相应的向前“蠕动”一步。当消息的尾片向前“蠕动”一步后，它刚才所占用的结点就被放弃了。</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p:nvPr/>
        </p:nvSpPr>
        <p:spPr>
          <a:xfrm>
            <a:off x="76200" y="685800"/>
            <a:ext cx="8547735" cy="4038600"/>
          </a:xfrm>
          <a:prstGeom prst="rect">
            <a:avLst/>
          </a:prstGeom>
          <a:noFill/>
          <a:ln w="9525">
            <a:noFill/>
          </a:ln>
        </p:spPr>
        <p:txBody>
          <a:bodyPr anchor="t"/>
          <a:lstStyle/>
          <a:p>
            <a:pPr marL="742950" lvl="1" indent="-285750" algn="just"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如果所选择的通道非空闲或者所选择的结点的通信缓冲器非可用，那么这个头片就必须在此结点的通信缓冲器中等待，直到上述两者都可用为止；其它片也在原来的结点上等待。此时，被阻塞的消息不从网络中移去，片不放弃它所占有的结点和通道。这是</a:t>
            </a:r>
            <a:r>
              <a:rPr lang="en-US" altLang="zh-CN" sz="3200" dirty="0">
                <a:solidFill>
                  <a:srgbClr val="33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技术和其它流控制技术都不同的地方。</a:t>
            </a:r>
            <a:endParaRPr lang="zh-CN" altLang="en-US" sz="3200" dirty="0">
              <a:solidFill>
                <a:schemeClr val="accent1"/>
              </a:solidFill>
              <a:latin typeface="Times New Roman" panose="02020603050405020304" pitchFamily="18" charset="0"/>
              <a:ea typeface="楷体_GB2312" pitchFamily="49" charset="-122"/>
            </a:endParaRPr>
          </a:p>
        </p:txBody>
      </p:sp>
      <p:pic>
        <p:nvPicPr>
          <p:cNvPr id="2" name="图片 1"/>
          <p:cNvPicPr>
            <a:picLocks noChangeAspect="1"/>
          </p:cNvPicPr>
          <p:nvPr/>
        </p:nvPicPr>
        <p:blipFill>
          <a:blip r:embed="rId2"/>
          <a:stretch>
            <a:fillRect/>
          </a:stretch>
        </p:blipFill>
        <p:spPr>
          <a:xfrm>
            <a:off x="349885" y="4979670"/>
            <a:ext cx="8443595" cy="1135380"/>
          </a:xfrm>
          <a:prstGeom prst="rect">
            <a:avLst/>
          </a:prstGeom>
          <a:solidFill>
            <a:schemeClr val="accent1"/>
          </a:solid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p:nvPr/>
        </p:nvSpPr>
        <p:spPr>
          <a:xfrm>
            <a:off x="76200" y="457200"/>
            <a:ext cx="8915400" cy="58674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优点</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1</a:t>
            </a:r>
            <a:r>
              <a:rPr lang="zh-CN" altLang="en-US" sz="3200" dirty="0">
                <a:solidFill>
                  <a:schemeClr val="folHlink"/>
                </a:solidFill>
                <a:latin typeface="Times New Roman" panose="02020603050405020304" pitchFamily="18" charset="0"/>
                <a:ea typeface="楷体_GB2312" pitchFamily="49" charset="-122"/>
              </a:rPr>
              <a:t>）每个结点的缓冲器的需求量小</a:t>
            </a:r>
            <a:r>
              <a:rPr lang="zh-CN" altLang="en-US" sz="3200" dirty="0">
                <a:latin typeface="Times New Roman" panose="02020603050405020304" pitchFamily="18" charset="0"/>
                <a:ea typeface="楷体_GB2312" pitchFamily="49" charset="-122"/>
              </a:rPr>
              <a:t>，易于用</a:t>
            </a:r>
            <a:r>
              <a:rPr lang="en-US" altLang="zh-CN" sz="3200" dirty="0">
                <a:solidFill>
                  <a:srgbClr val="33CCFF"/>
                </a:solidFill>
                <a:latin typeface="Times New Roman" panose="02020603050405020304" pitchFamily="18" charset="0"/>
                <a:ea typeface="楷体_GB2312" pitchFamily="49" charset="-122"/>
              </a:rPr>
              <a:t>VLSI</a:t>
            </a:r>
            <a:r>
              <a:rPr lang="zh-CN" altLang="en-US" sz="3200" dirty="0">
                <a:latin typeface="Times New Roman" panose="02020603050405020304" pitchFamily="18" charset="0"/>
                <a:ea typeface="楷体_GB2312" pitchFamily="49" charset="-122"/>
              </a:rPr>
              <a:t>实现。</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2</a:t>
            </a:r>
            <a:r>
              <a:rPr lang="zh-CN" altLang="en-US" sz="3200" dirty="0">
                <a:solidFill>
                  <a:schemeClr val="folHlink"/>
                </a:solidFill>
                <a:latin typeface="Times New Roman" panose="02020603050405020304" pitchFamily="18" charset="0"/>
                <a:ea typeface="楷体_GB2312" pitchFamily="49" charset="-122"/>
              </a:rPr>
              <a:t>）较低的网络传输延迟</a:t>
            </a:r>
            <a:r>
              <a:rPr lang="zh-CN" altLang="en-US" sz="3200" dirty="0">
                <a:latin typeface="Times New Roman" panose="02020603050405020304" pitchFamily="18" charset="0"/>
                <a:ea typeface="楷体_GB2312" pitchFamily="49" charset="-122"/>
              </a:rPr>
              <a:t>。所有的片以流水方式向前传送，</a:t>
            </a:r>
            <a:r>
              <a:rPr lang="zh-CN" altLang="en-US" sz="3200" dirty="0">
                <a:solidFill>
                  <a:srgbClr val="FF0000"/>
                </a:solidFill>
                <a:latin typeface="Times New Roman" panose="02020603050405020304" pitchFamily="18" charset="0"/>
                <a:ea typeface="楷体_GB2312" pitchFamily="49" charset="-122"/>
              </a:rPr>
              <a:t>时间并行性</a:t>
            </a:r>
            <a:r>
              <a:rPr lang="zh-CN" altLang="en-US" sz="3200" dirty="0">
                <a:latin typeface="Times New Roman" panose="02020603050405020304" pitchFamily="18" charset="0"/>
                <a:ea typeface="楷体_GB2312" pitchFamily="49" charset="-122"/>
              </a:rPr>
              <a:t>。而在存储转发中，消息是整个的从一个结点“跳”向另一个结点，通道的使用是串行的。所以它的传输延迟基本上正比于消息在网络中传输的距离。</a:t>
            </a:r>
            <a:r>
              <a:rPr lang="en-US" altLang="zh-CN" sz="3200" dirty="0">
                <a:solidFill>
                  <a:srgbClr val="33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与线路开关的网络传输延迟正比于消息包的长度，传输距离对它的影响很小（消息包较长时的情况）。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p:cNvSpPr txBox="1"/>
          <p:nvPr/>
        </p:nvSpPr>
        <p:spPr>
          <a:xfrm>
            <a:off x="323399" y="-27389"/>
            <a:ext cx="7772400" cy="792088"/>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zh-CN" altLang="en-US" dirty="0" smtClean="0">
                <a:solidFill>
                  <a:srgbClr val="FF0000"/>
                </a:solidFill>
                <a:latin typeface="黑体" panose="02010609060101010101" pitchFamily="49" charset="-122"/>
                <a:ea typeface="黑体" panose="02010609060101010101" pitchFamily="49" charset="-122"/>
              </a:rPr>
              <a:t>高性能计算系统硬件发展</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323215" y="713105"/>
            <a:ext cx="5034280" cy="5938520"/>
          </a:xfrm>
          <a:prstGeom prst="rect">
            <a:avLst/>
          </a:prstGeom>
        </p:spPr>
      </p:pic>
      <p:pic>
        <p:nvPicPr>
          <p:cNvPr id="6" name="图片 5"/>
          <p:cNvPicPr>
            <a:picLocks noChangeAspect="1"/>
          </p:cNvPicPr>
          <p:nvPr/>
        </p:nvPicPr>
        <p:blipFill>
          <a:blip r:embed="rId4"/>
          <a:stretch>
            <a:fillRect/>
          </a:stretch>
        </p:blipFill>
        <p:spPr>
          <a:xfrm>
            <a:off x="5596255" y="713105"/>
            <a:ext cx="3380740" cy="5276215"/>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p:nvPr/>
        </p:nvSpPr>
        <p:spPr>
          <a:xfrm>
            <a:off x="76200" y="457200"/>
            <a:ext cx="8915400" cy="5867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3</a:t>
            </a:r>
            <a:r>
              <a:rPr lang="zh-CN" altLang="en-US" sz="3200" dirty="0">
                <a:solidFill>
                  <a:schemeClr val="folHlink"/>
                </a:solidFill>
                <a:latin typeface="Times New Roman" panose="02020603050405020304" pitchFamily="18" charset="0"/>
                <a:ea typeface="楷体_GB2312" pitchFamily="49" charset="-122"/>
              </a:rPr>
              <a:t>）通道共享性好、利用率高。</a:t>
            </a:r>
            <a:r>
              <a:rPr lang="zh-CN" altLang="en-US" sz="3200" dirty="0">
                <a:latin typeface="Times New Roman" panose="02020603050405020304" pitchFamily="18" charset="0"/>
                <a:ea typeface="楷体_GB2312" pitchFamily="49" charset="-122"/>
              </a:rPr>
              <a:t>对通道的预约和释放是结合在一起的一个完整的过程：占有一段新的通道后将立即放弃用过的一段旧通道。</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a:t>
            </a:r>
            <a:r>
              <a:rPr lang="en-US" altLang="zh-CN" sz="3200" dirty="0">
                <a:solidFill>
                  <a:schemeClr val="folHlink"/>
                </a:solidFill>
                <a:latin typeface="Times New Roman" panose="02020603050405020304" pitchFamily="18" charset="0"/>
                <a:ea typeface="楷体_GB2312" pitchFamily="49" charset="-122"/>
              </a:rPr>
              <a:t>4</a:t>
            </a:r>
            <a:r>
              <a:rPr lang="zh-CN" altLang="en-US" sz="3200" dirty="0">
                <a:solidFill>
                  <a:schemeClr val="folHlink"/>
                </a:solidFill>
                <a:latin typeface="Times New Roman" panose="02020603050405020304" pitchFamily="18" charset="0"/>
                <a:ea typeface="楷体_GB2312" pitchFamily="49" charset="-122"/>
              </a:rPr>
              <a:t>）易于实现</a:t>
            </a:r>
            <a:r>
              <a:rPr lang="en-US" altLang="zh-CN" sz="3200" dirty="0">
                <a:solidFill>
                  <a:schemeClr val="folHlink"/>
                </a:solidFill>
                <a:latin typeface="Times New Roman" panose="02020603050405020304" pitchFamily="18" charset="0"/>
                <a:ea typeface="楷体_GB2312" pitchFamily="49" charset="-122"/>
              </a:rPr>
              <a:t>Multicast</a:t>
            </a:r>
            <a:r>
              <a:rPr lang="zh-CN" altLang="en-US" sz="3200" dirty="0">
                <a:solidFill>
                  <a:schemeClr val="folHlink"/>
                </a:solidFill>
                <a:latin typeface="Times New Roman" panose="02020603050405020304" pitchFamily="18" charset="0"/>
                <a:ea typeface="楷体_GB2312" pitchFamily="49" charset="-122"/>
              </a:rPr>
              <a:t>和</a:t>
            </a:r>
            <a:r>
              <a:rPr lang="en-US" altLang="zh-CN" sz="3200" dirty="0">
                <a:solidFill>
                  <a:schemeClr val="folHlink"/>
                </a:solidFill>
                <a:latin typeface="Times New Roman" panose="02020603050405020304" pitchFamily="18" charset="0"/>
                <a:ea typeface="楷体_GB2312" pitchFamily="49" charset="-122"/>
              </a:rPr>
              <a:t>Broadcast</a:t>
            </a:r>
            <a:r>
              <a:rPr lang="zh-CN" altLang="en-US" sz="3200" dirty="0">
                <a:solidFill>
                  <a:schemeClr val="folHlink"/>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允许寻径器复制消息包的片并把它们从多个输出通道输出。</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方式中，同一个包中所有的片象不可分离的同伴一样以流水方式顺序的传送。包可看作是一列火车，由火车头（头片）和被牵引的车厢（数据片）组成。</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p:nvPr/>
        </p:nvSpPr>
        <p:spPr>
          <a:xfrm>
            <a:off x="76200" y="228600"/>
            <a:ext cx="89154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4.2.5.</a:t>
            </a:r>
            <a:r>
              <a:rPr lang="zh-CN" altLang="en-US" sz="3200" dirty="0">
                <a:solidFill>
                  <a:schemeClr val="accent1"/>
                </a:solidFill>
                <a:latin typeface="Times New Roman" panose="02020603050405020304" pitchFamily="18" charset="0"/>
                <a:ea typeface="楷体_GB2312" pitchFamily="49" charset="-122"/>
              </a:rPr>
              <a:t>几种寻径技术的时空图</a:t>
            </a:r>
          </a:p>
        </p:txBody>
      </p:sp>
      <p:sp>
        <p:nvSpPr>
          <p:cNvPr id="88066" name="Line 3"/>
          <p:cNvSpPr/>
          <p:nvPr/>
        </p:nvSpPr>
        <p:spPr>
          <a:xfrm flipV="1">
            <a:off x="1905000" y="990600"/>
            <a:ext cx="0" cy="4495800"/>
          </a:xfrm>
          <a:prstGeom prst="line">
            <a:avLst/>
          </a:prstGeom>
          <a:ln w="28575" cap="flat" cmpd="sng">
            <a:solidFill>
              <a:schemeClr val="accent1"/>
            </a:solidFill>
            <a:prstDash val="solid"/>
            <a:round/>
            <a:headEnd type="none" w="med" len="med"/>
            <a:tailEnd type="triangle" w="med" len="med"/>
          </a:ln>
        </p:spPr>
      </p:sp>
      <p:sp>
        <p:nvSpPr>
          <p:cNvPr id="88067" name="Line 4"/>
          <p:cNvSpPr/>
          <p:nvPr/>
        </p:nvSpPr>
        <p:spPr>
          <a:xfrm>
            <a:off x="1905000" y="5486400"/>
            <a:ext cx="7086600" cy="0"/>
          </a:xfrm>
          <a:prstGeom prst="line">
            <a:avLst/>
          </a:prstGeom>
          <a:ln w="28575" cap="flat" cmpd="sng">
            <a:solidFill>
              <a:schemeClr val="accent1"/>
            </a:solidFill>
            <a:prstDash val="solid"/>
            <a:round/>
            <a:headEnd type="none" w="med" len="med"/>
            <a:tailEnd type="triangle" w="med" len="med"/>
          </a:ln>
        </p:spPr>
      </p:sp>
      <p:sp>
        <p:nvSpPr>
          <p:cNvPr id="88068" name="Rectangle 11"/>
          <p:cNvSpPr/>
          <p:nvPr/>
        </p:nvSpPr>
        <p:spPr>
          <a:xfrm>
            <a:off x="1371600" y="15240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8069" name="Rectangle 12"/>
          <p:cNvSpPr/>
          <p:nvPr/>
        </p:nvSpPr>
        <p:spPr>
          <a:xfrm>
            <a:off x="7772400" y="5715000"/>
            <a:ext cx="1143000" cy="228600"/>
          </a:xfrm>
          <a:prstGeom prst="rect">
            <a:avLst/>
          </a:prstGeom>
          <a:noFill/>
          <a:ln w="19050">
            <a:noFill/>
          </a:ln>
        </p:spPr>
        <p:txBody>
          <a:bodyPr wrap="none" anchor="ctr"/>
          <a:lstStyle/>
          <a:p>
            <a:pPr algn="ctr"/>
            <a:r>
              <a:rPr lang="zh-CN" altLang="en-US" dirty="0">
                <a:solidFill>
                  <a:schemeClr val="tx2"/>
                </a:solidFill>
                <a:latin typeface="Times New Roman" panose="02020603050405020304" pitchFamily="18" charset="0"/>
                <a:ea typeface="楷体_GB2312" pitchFamily="49" charset="-122"/>
              </a:rPr>
              <a:t>时间</a:t>
            </a:r>
          </a:p>
          <a:p>
            <a:pPr algn="ct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8070" name="Rectangle 15"/>
          <p:cNvSpPr/>
          <p:nvPr/>
        </p:nvSpPr>
        <p:spPr>
          <a:xfrm>
            <a:off x="1371600" y="24384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I1</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8071" name="Rectangle 16"/>
          <p:cNvSpPr/>
          <p:nvPr/>
        </p:nvSpPr>
        <p:spPr>
          <a:xfrm>
            <a:off x="1371600" y="33528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I2</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8072" name="Rectangle 17"/>
          <p:cNvSpPr/>
          <p:nvPr/>
        </p:nvSpPr>
        <p:spPr>
          <a:xfrm>
            <a:off x="1371600" y="43434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D</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8073" name="Rectangle 18" descr="25%"/>
          <p:cNvSpPr/>
          <p:nvPr/>
        </p:nvSpPr>
        <p:spPr>
          <a:xfrm>
            <a:off x="1905000" y="13716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4" name="Rectangle 19"/>
          <p:cNvSpPr/>
          <p:nvPr/>
        </p:nvSpPr>
        <p:spPr>
          <a:xfrm>
            <a:off x="2362200" y="13716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5" name="Rectangle 20" descr="25%"/>
          <p:cNvSpPr/>
          <p:nvPr/>
        </p:nvSpPr>
        <p:spPr>
          <a:xfrm>
            <a:off x="3352800" y="22860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6" name="Rectangle 21"/>
          <p:cNvSpPr/>
          <p:nvPr/>
        </p:nvSpPr>
        <p:spPr>
          <a:xfrm>
            <a:off x="3810000" y="22860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7" name="Rectangle 22" descr="25%"/>
          <p:cNvSpPr/>
          <p:nvPr/>
        </p:nvSpPr>
        <p:spPr>
          <a:xfrm>
            <a:off x="4800600" y="32004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8" name="Rectangle 23"/>
          <p:cNvSpPr/>
          <p:nvPr/>
        </p:nvSpPr>
        <p:spPr>
          <a:xfrm>
            <a:off x="5257800" y="32004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79" name="Rectangle 24" descr="25%"/>
          <p:cNvSpPr/>
          <p:nvPr/>
        </p:nvSpPr>
        <p:spPr>
          <a:xfrm>
            <a:off x="6248400" y="41148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80" name="Rectangle 25"/>
          <p:cNvSpPr/>
          <p:nvPr/>
        </p:nvSpPr>
        <p:spPr>
          <a:xfrm>
            <a:off x="6705600" y="41148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8081" name="Rectangle 26"/>
          <p:cNvSpPr/>
          <p:nvPr/>
        </p:nvSpPr>
        <p:spPr>
          <a:xfrm>
            <a:off x="1905000" y="990600"/>
            <a:ext cx="1447800" cy="3048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a:t>
            </a:r>
            <a:r>
              <a:rPr lang="en-US" altLang="zh-CN" dirty="0">
                <a:solidFill>
                  <a:schemeClr val="tx2"/>
                </a:solidFill>
                <a:latin typeface="Times New Roman" panose="02020603050405020304" pitchFamily="18" charset="0"/>
                <a:ea typeface="楷体_GB2312" pitchFamily="49" charset="-122"/>
              </a:rPr>
              <a:t>L/B</a:t>
            </a: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a:t>
            </a:r>
          </a:p>
        </p:txBody>
      </p:sp>
      <p:sp>
        <p:nvSpPr>
          <p:cNvPr id="88082" name="Rectangle 27"/>
          <p:cNvSpPr/>
          <p:nvPr/>
        </p:nvSpPr>
        <p:spPr>
          <a:xfrm>
            <a:off x="7467600" y="1524000"/>
            <a:ext cx="457200" cy="25908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endParaRPr lang="en-US" altLang="zh-CN" dirty="0">
              <a:solidFill>
                <a:schemeClr val="tx2"/>
              </a:solidFill>
              <a:latin typeface="Times New Roman" panose="02020603050405020304" pitchFamily="18" charset="0"/>
              <a:ea typeface="楷体_GB2312" pitchFamily="49" charset="-122"/>
            </a:endParaRPr>
          </a:p>
          <a:p>
            <a:pPr algn="ct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rPr>
              <a:t>D</a:t>
            </a:r>
          </a:p>
          <a:p>
            <a:pPr algn="ct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p>
        </p:txBody>
      </p:sp>
      <p:sp>
        <p:nvSpPr>
          <p:cNvPr id="88083" name="Rectangle 28"/>
          <p:cNvSpPr/>
          <p:nvPr/>
        </p:nvSpPr>
        <p:spPr>
          <a:xfrm>
            <a:off x="2057400" y="5943600"/>
            <a:ext cx="6629400" cy="6858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存储转发（</a:t>
            </a:r>
            <a:r>
              <a:rPr lang="en-US" altLang="zh-CN" sz="2800" dirty="0">
                <a:solidFill>
                  <a:schemeClr val="folHlink"/>
                </a:solidFill>
                <a:latin typeface="Times New Roman" panose="02020603050405020304" pitchFamily="18" charset="0"/>
                <a:ea typeface="楷体_GB2312" pitchFamily="49" charset="-122"/>
              </a:rPr>
              <a:t>Store-and-forward</a:t>
            </a:r>
            <a:r>
              <a:rPr lang="zh-CN" altLang="en-US" sz="2800" dirty="0">
                <a:solidFill>
                  <a:schemeClr val="folHlink"/>
                </a:solidFill>
                <a:latin typeface="Times New Roman" panose="02020603050405020304" pitchFamily="18" charset="0"/>
                <a:ea typeface="楷体_GB2312" pitchFamily="49" charset="-122"/>
              </a:rPr>
              <a:t>）寻径技术</a:t>
            </a:r>
            <a:endParaRPr lang="zh-CN" altLang="en-US"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Line 2"/>
          <p:cNvSpPr/>
          <p:nvPr/>
        </p:nvSpPr>
        <p:spPr>
          <a:xfrm flipV="1">
            <a:off x="1295400" y="457200"/>
            <a:ext cx="0" cy="4495800"/>
          </a:xfrm>
          <a:prstGeom prst="line">
            <a:avLst/>
          </a:prstGeom>
          <a:ln w="28575" cap="flat" cmpd="sng">
            <a:solidFill>
              <a:schemeClr val="accent1"/>
            </a:solidFill>
            <a:prstDash val="solid"/>
            <a:round/>
            <a:headEnd type="none" w="med" len="med"/>
            <a:tailEnd type="triangle" w="med" len="med"/>
          </a:ln>
        </p:spPr>
      </p:sp>
      <p:sp>
        <p:nvSpPr>
          <p:cNvPr id="89090" name="Line 3"/>
          <p:cNvSpPr/>
          <p:nvPr/>
        </p:nvSpPr>
        <p:spPr>
          <a:xfrm>
            <a:off x="1295400" y="4953000"/>
            <a:ext cx="7086600" cy="0"/>
          </a:xfrm>
          <a:prstGeom prst="line">
            <a:avLst/>
          </a:prstGeom>
          <a:ln w="28575" cap="flat" cmpd="sng">
            <a:solidFill>
              <a:schemeClr val="accent1"/>
            </a:solidFill>
            <a:prstDash val="solid"/>
            <a:round/>
            <a:headEnd type="none" w="med" len="med"/>
            <a:tailEnd type="triangle" w="med" len="med"/>
          </a:ln>
        </p:spPr>
      </p:sp>
      <p:sp>
        <p:nvSpPr>
          <p:cNvPr id="89091" name="Rectangle 4"/>
          <p:cNvSpPr/>
          <p:nvPr/>
        </p:nvSpPr>
        <p:spPr>
          <a:xfrm>
            <a:off x="762000" y="9906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9092" name="Rectangle 5"/>
          <p:cNvSpPr/>
          <p:nvPr/>
        </p:nvSpPr>
        <p:spPr>
          <a:xfrm>
            <a:off x="7162800" y="5181600"/>
            <a:ext cx="1143000" cy="228600"/>
          </a:xfrm>
          <a:prstGeom prst="rect">
            <a:avLst/>
          </a:prstGeom>
          <a:noFill/>
          <a:ln w="19050">
            <a:noFill/>
          </a:ln>
        </p:spPr>
        <p:txBody>
          <a:bodyPr wrap="none" anchor="ctr"/>
          <a:lstStyle/>
          <a:p>
            <a:pPr algn="ctr"/>
            <a:r>
              <a:rPr lang="zh-CN" altLang="en-US" dirty="0">
                <a:solidFill>
                  <a:schemeClr val="tx2"/>
                </a:solidFill>
                <a:latin typeface="Times New Roman" panose="02020603050405020304" pitchFamily="18" charset="0"/>
                <a:ea typeface="楷体_GB2312" pitchFamily="49" charset="-122"/>
              </a:rPr>
              <a:t>时间</a:t>
            </a:r>
          </a:p>
          <a:p>
            <a:pPr algn="ct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9093" name="Rectangle 6"/>
          <p:cNvSpPr/>
          <p:nvPr/>
        </p:nvSpPr>
        <p:spPr>
          <a:xfrm>
            <a:off x="762000" y="19050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I1</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9094" name="Rectangle 7"/>
          <p:cNvSpPr/>
          <p:nvPr/>
        </p:nvSpPr>
        <p:spPr>
          <a:xfrm>
            <a:off x="762000" y="28194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I2</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9095" name="Rectangle 8"/>
          <p:cNvSpPr/>
          <p:nvPr/>
        </p:nvSpPr>
        <p:spPr>
          <a:xfrm>
            <a:off x="762000" y="38100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D</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89096" name="Rectangle 9" descr="25%"/>
          <p:cNvSpPr/>
          <p:nvPr/>
        </p:nvSpPr>
        <p:spPr>
          <a:xfrm>
            <a:off x="1295400" y="8382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097" name="Rectangle 10"/>
          <p:cNvSpPr/>
          <p:nvPr/>
        </p:nvSpPr>
        <p:spPr>
          <a:xfrm>
            <a:off x="3124200" y="8382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098" name="Rectangle 11" descr="25%"/>
          <p:cNvSpPr/>
          <p:nvPr/>
        </p:nvSpPr>
        <p:spPr>
          <a:xfrm>
            <a:off x="1752600" y="17526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099" name="Rectangle 12"/>
          <p:cNvSpPr/>
          <p:nvPr/>
        </p:nvSpPr>
        <p:spPr>
          <a:xfrm>
            <a:off x="3124200" y="17526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100" name="Rectangle 13" descr="25%"/>
          <p:cNvSpPr/>
          <p:nvPr/>
        </p:nvSpPr>
        <p:spPr>
          <a:xfrm>
            <a:off x="2209800" y="26670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101" name="Rectangle 14"/>
          <p:cNvSpPr/>
          <p:nvPr/>
        </p:nvSpPr>
        <p:spPr>
          <a:xfrm>
            <a:off x="3124200" y="26670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102" name="Rectangle 15" descr="25%"/>
          <p:cNvSpPr/>
          <p:nvPr/>
        </p:nvSpPr>
        <p:spPr>
          <a:xfrm>
            <a:off x="2667000" y="35814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103" name="Rectangle 16"/>
          <p:cNvSpPr/>
          <p:nvPr/>
        </p:nvSpPr>
        <p:spPr>
          <a:xfrm>
            <a:off x="3124200" y="3581400"/>
            <a:ext cx="9906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89104" name="Rectangle 19"/>
          <p:cNvSpPr/>
          <p:nvPr/>
        </p:nvSpPr>
        <p:spPr>
          <a:xfrm>
            <a:off x="1447800" y="5410200"/>
            <a:ext cx="6629400" cy="6858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电路开关寻径技术</a:t>
            </a:r>
            <a:endParaRPr lang="zh-CN" altLang="en-US"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Line 2"/>
          <p:cNvSpPr/>
          <p:nvPr/>
        </p:nvSpPr>
        <p:spPr>
          <a:xfrm flipV="1">
            <a:off x="1447800" y="228600"/>
            <a:ext cx="0" cy="4495800"/>
          </a:xfrm>
          <a:prstGeom prst="line">
            <a:avLst/>
          </a:prstGeom>
          <a:ln w="28575" cap="flat" cmpd="sng">
            <a:solidFill>
              <a:schemeClr val="accent1"/>
            </a:solidFill>
            <a:prstDash val="solid"/>
            <a:round/>
            <a:headEnd type="none" w="med" len="med"/>
            <a:tailEnd type="triangle" w="med" len="med"/>
          </a:ln>
        </p:spPr>
      </p:sp>
      <p:sp>
        <p:nvSpPr>
          <p:cNvPr id="90114" name="Line 3"/>
          <p:cNvSpPr/>
          <p:nvPr/>
        </p:nvSpPr>
        <p:spPr>
          <a:xfrm>
            <a:off x="1447800" y="4724400"/>
            <a:ext cx="7086600" cy="0"/>
          </a:xfrm>
          <a:prstGeom prst="line">
            <a:avLst/>
          </a:prstGeom>
          <a:ln w="28575" cap="flat" cmpd="sng">
            <a:solidFill>
              <a:schemeClr val="accent1"/>
            </a:solidFill>
            <a:prstDash val="solid"/>
            <a:round/>
            <a:headEnd type="none" w="med" len="med"/>
            <a:tailEnd type="triangle" w="med" len="med"/>
          </a:ln>
        </p:spPr>
      </p:sp>
      <p:sp>
        <p:nvSpPr>
          <p:cNvPr id="90115" name="Rectangle 4"/>
          <p:cNvSpPr/>
          <p:nvPr/>
        </p:nvSpPr>
        <p:spPr>
          <a:xfrm>
            <a:off x="914400" y="7620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90116" name="Rectangle 5"/>
          <p:cNvSpPr/>
          <p:nvPr/>
        </p:nvSpPr>
        <p:spPr>
          <a:xfrm>
            <a:off x="7315200" y="4953000"/>
            <a:ext cx="1143000" cy="228600"/>
          </a:xfrm>
          <a:prstGeom prst="rect">
            <a:avLst/>
          </a:prstGeom>
          <a:noFill/>
          <a:ln w="19050">
            <a:noFill/>
          </a:ln>
        </p:spPr>
        <p:txBody>
          <a:bodyPr wrap="none" anchor="ctr"/>
          <a:lstStyle/>
          <a:p>
            <a:pPr algn="ctr"/>
            <a:r>
              <a:rPr lang="zh-CN" altLang="en-US" dirty="0">
                <a:solidFill>
                  <a:schemeClr val="tx2"/>
                </a:solidFill>
                <a:latin typeface="Times New Roman" panose="02020603050405020304" pitchFamily="18" charset="0"/>
                <a:ea typeface="楷体_GB2312" pitchFamily="49" charset="-122"/>
              </a:rPr>
              <a:t>时间</a:t>
            </a:r>
          </a:p>
          <a:p>
            <a:pPr algn="ct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90117" name="Rectangle 6"/>
          <p:cNvSpPr/>
          <p:nvPr/>
        </p:nvSpPr>
        <p:spPr>
          <a:xfrm>
            <a:off x="914400" y="16764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I1</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90118" name="Rectangle 7"/>
          <p:cNvSpPr/>
          <p:nvPr/>
        </p:nvSpPr>
        <p:spPr>
          <a:xfrm>
            <a:off x="914400" y="25908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I2</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90119" name="Rectangle 8"/>
          <p:cNvSpPr/>
          <p:nvPr/>
        </p:nvSpPr>
        <p:spPr>
          <a:xfrm>
            <a:off x="914400" y="3581400"/>
            <a:ext cx="457200" cy="2286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rPr>
              <a:t>D</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90120" name="Rectangle 9" descr="25%"/>
          <p:cNvSpPr/>
          <p:nvPr/>
        </p:nvSpPr>
        <p:spPr>
          <a:xfrm>
            <a:off x="1447800" y="6096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1" name="Rectangle 10"/>
          <p:cNvSpPr/>
          <p:nvPr/>
        </p:nvSpPr>
        <p:spPr>
          <a:xfrm>
            <a:off x="19050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2" name="Rectangle 11" descr="25%"/>
          <p:cNvSpPr/>
          <p:nvPr/>
        </p:nvSpPr>
        <p:spPr>
          <a:xfrm>
            <a:off x="1905000" y="15240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3" name="Rectangle 13" descr="25%"/>
          <p:cNvSpPr/>
          <p:nvPr/>
        </p:nvSpPr>
        <p:spPr>
          <a:xfrm>
            <a:off x="2438400" y="24384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4" name="Rectangle 15" descr="25%"/>
          <p:cNvSpPr/>
          <p:nvPr/>
        </p:nvSpPr>
        <p:spPr>
          <a:xfrm>
            <a:off x="2971800" y="33528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5" name="Rectangle 17"/>
          <p:cNvSpPr/>
          <p:nvPr/>
        </p:nvSpPr>
        <p:spPr>
          <a:xfrm>
            <a:off x="1447800" y="228600"/>
            <a:ext cx="3200400" cy="3810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a:t>
            </a:r>
            <a:r>
              <a:rPr lang="en-US" altLang="zh-CN" dirty="0">
                <a:solidFill>
                  <a:schemeClr val="tx2"/>
                </a:solidFill>
                <a:latin typeface="Times New Roman" panose="02020603050405020304" pitchFamily="18" charset="0"/>
                <a:ea typeface="楷体_GB2312" pitchFamily="49" charset="-122"/>
              </a:rPr>
              <a:t>L/B</a:t>
            </a: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a:t>
            </a:r>
          </a:p>
        </p:txBody>
      </p:sp>
      <p:sp>
        <p:nvSpPr>
          <p:cNvPr id="90126" name="Rectangle 18"/>
          <p:cNvSpPr/>
          <p:nvPr/>
        </p:nvSpPr>
        <p:spPr>
          <a:xfrm>
            <a:off x="7010400" y="762000"/>
            <a:ext cx="457200" cy="2590800"/>
          </a:xfrm>
          <a:prstGeom prst="rect">
            <a:avLst/>
          </a:prstGeom>
          <a:noFill/>
          <a:ln w="19050">
            <a:noFill/>
          </a:ln>
        </p:spPr>
        <p:txBody>
          <a:bodyPr wrap="none" lIns="0" tIns="0" rIns="0" bIns="0" anchor="ctr"/>
          <a:lstStyle/>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endParaRPr lang="en-US" altLang="zh-CN" dirty="0">
              <a:solidFill>
                <a:schemeClr val="tx2"/>
              </a:solidFill>
              <a:latin typeface="Times New Roman" panose="02020603050405020304" pitchFamily="18" charset="0"/>
              <a:ea typeface="楷体_GB2312" pitchFamily="49" charset="-122"/>
            </a:endParaRPr>
          </a:p>
          <a:p>
            <a:pPr algn="ct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rPr>
              <a:t>D</a:t>
            </a:r>
          </a:p>
          <a:p>
            <a:pPr algn="ct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endParaRPr lang="en-US" altLang="zh-CN" dirty="0">
              <a:solidFill>
                <a:schemeClr val="tx2"/>
              </a:solidFill>
              <a:latin typeface="Times New Roman" panose="02020603050405020304" pitchFamily="18" charset="0"/>
              <a:ea typeface="楷体_GB2312" pitchFamily="49" charset="-122"/>
            </a:endParaRPr>
          </a:p>
          <a:p>
            <a:pPr algn="ct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a:t>
            </a:r>
          </a:p>
        </p:txBody>
      </p:sp>
      <p:sp>
        <p:nvSpPr>
          <p:cNvPr id="90127" name="Rectangle 19"/>
          <p:cNvSpPr/>
          <p:nvPr/>
        </p:nvSpPr>
        <p:spPr>
          <a:xfrm>
            <a:off x="1600200" y="4953000"/>
            <a:ext cx="5562600" cy="533400"/>
          </a:xfrm>
          <a:prstGeom prst="rect">
            <a:avLst/>
          </a:prstGeom>
          <a:noFill/>
          <a:ln w="19050">
            <a:noFill/>
          </a:ln>
        </p:spPr>
        <p:txBody>
          <a:bodyPr wrap="none" lIns="0" tIns="0" rIns="0" bIns="0" anchor="ctr"/>
          <a:lstStyle/>
          <a:p>
            <a:pPr algn="ctr"/>
            <a:r>
              <a:rPr lang="en-US" altLang="zh-CN" sz="2800" dirty="0">
                <a:solidFill>
                  <a:schemeClr val="folHlink"/>
                </a:solidFill>
                <a:latin typeface="Times New Roman" panose="02020603050405020304" pitchFamily="18" charset="0"/>
                <a:ea typeface="楷体_GB2312" pitchFamily="49" charset="-122"/>
              </a:rPr>
              <a:t>Wormhole</a:t>
            </a:r>
            <a:r>
              <a:rPr lang="zh-CN" altLang="en-US" sz="2800" dirty="0">
                <a:solidFill>
                  <a:schemeClr val="folHlink"/>
                </a:solidFill>
                <a:latin typeface="Times New Roman" panose="02020603050405020304" pitchFamily="18" charset="0"/>
                <a:ea typeface="楷体_GB2312" pitchFamily="49" charset="-122"/>
              </a:rPr>
              <a:t>寻径技术</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0128" name="Rectangle 20"/>
          <p:cNvSpPr/>
          <p:nvPr/>
        </p:nvSpPr>
        <p:spPr>
          <a:xfrm>
            <a:off x="23622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29" name="Rectangle 21"/>
          <p:cNvSpPr/>
          <p:nvPr/>
        </p:nvSpPr>
        <p:spPr>
          <a:xfrm>
            <a:off x="28194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0" name="Rectangle 22"/>
          <p:cNvSpPr/>
          <p:nvPr/>
        </p:nvSpPr>
        <p:spPr>
          <a:xfrm>
            <a:off x="32766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1" name="Rectangle 23"/>
          <p:cNvSpPr/>
          <p:nvPr/>
        </p:nvSpPr>
        <p:spPr>
          <a:xfrm>
            <a:off x="37338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2" name="Rectangle 24"/>
          <p:cNvSpPr/>
          <p:nvPr/>
        </p:nvSpPr>
        <p:spPr>
          <a:xfrm>
            <a:off x="4191000" y="609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3" name="Rectangle 25"/>
          <p:cNvSpPr/>
          <p:nvPr/>
        </p:nvSpPr>
        <p:spPr>
          <a:xfrm>
            <a:off x="23622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4" name="Rectangle 26"/>
          <p:cNvSpPr/>
          <p:nvPr/>
        </p:nvSpPr>
        <p:spPr>
          <a:xfrm>
            <a:off x="28194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5" name="Rectangle 27"/>
          <p:cNvSpPr/>
          <p:nvPr/>
        </p:nvSpPr>
        <p:spPr>
          <a:xfrm>
            <a:off x="32766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6" name="Rectangle 28"/>
          <p:cNvSpPr/>
          <p:nvPr/>
        </p:nvSpPr>
        <p:spPr>
          <a:xfrm>
            <a:off x="37338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7" name="Rectangle 29"/>
          <p:cNvSpPr/>
          <p:nvPr/>
        </p:nvSpPr>
        <p:spPr>
          <a:xfrm>
            <a:off x="41910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8" name="Rectangle 30"/>
          <p:cNvSpPr/>
          <p:nvPr/>
        </p:nvSpPr>
        <p:spPr>
          <a:xfrm>
            <a:off x="4648200" y="15240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39" name="Rectangle 31"/>
          <p:cNvSpPr/>
          <p:nvPr/>
        </p:nvSpPr>
        <p:spPr>
          <a:xfrm>
            <a:off x="28956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0" name="Rectangle 32"/>
          <p:cNvSpPr/>
          <p:nvPr/>
        </p:nvSpPr>
        <p:spPr>
          <a:xfrm>
            <a:off x="33528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1" name="Rectangle 33"/>
          <p:cNvSpPr/>
          <p:nvPr/>
        </p:nvSpPr>
        <p:spPr>
          <a:xfrm>
            <a:off x="38100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2" name="Rectangle 34"/>
          <p:cNvSpPr/>
          <p:nvPr/>
        </p:nvSpPr>
        <p:spPr>
          <a:xfrm>
            <a:off x="42672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3" name="Rectangle 35"/>
          <p:cNvSpPr/>
          <p:nvPr/>
        </p:nvSpPr>
        <p:spPr>
          <a:xfrm>
            <a:off x="47244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4" name="Rectangle 36"/>
          <p:cNvSpPr/>
          <p:nvPr/>
        </p:nvSpPr>
        <p:spPr>
          <a:xfrm>
            <a:off x="5181600" y="24384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5" name="Rectangle 37"/>
          <p:cNvSpPr/>
          <p:nvPr/>
        </p:nvSpPr>
        <p:spPr>
          <a:xfrm>
            <a:off x="34290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6" name="Rectangle 38"/>
          <p:cNvSpPr/>
          <p:nvPr/>
        </p:nvSpPr>
        <p:spPr>
          <a:xfrm>
            <a:off x="38862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7" name="Rectangle 39"/>
          <p:cNvSpPr/>
          <p:nvPr/>
        </p:nvSpPr>
        <p:spPr>
          <a:xfrm>
            <a:off x="43434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8" name="Rectangle 40"/>
          <p:cNvSpPr/>
          <p:nvPr/>
        </p:nvSpPr>
        <p:spPr>
          <a:xfrm>
            <a:off x="48006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49" name="Rectangle 41"/>
          <p:cNvSpPr/>
          <p:nvPr/>
        </p:nvSpPr>
        <p:spPr>
          <a:xfrm>
            <a:off x="52578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0" name="Rectangle 42"/>
          <p:cNvSpPr/>
          <p:nvPr/>
        </p:nvSpPr>
        <p:spPr>
          <a:xfrm>
            <a:off x="5715000" y="33528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1" name="Rectangle 43" descr="25%"/>
          <p:cNvSpPr/>
          <p:nvPr/>
        </p:nvSpPr>
        <p:spPr>
          <a:xfrm>
            <a:off x="1219200" y="5943600"/>
            <a:ext cx="457200" cy="457200"/>
          </a:xfrm>
          <a:prstGeom prst="rect">
            <a:avLst/>
          </a:prstGeom>
          <a:pattFill prst="pct25">
            <a:fgClr>
              <a:schemeClr val="hlink"/>
            </a:fgClr>
            <a:bgClr>
              <a:schemeClr val="bg2"/>
            </a:bgClr>
          </a:patt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2" name="Rectangle 44"/>
          <p:cNvSpPr/>
          <p:nvPr/>
        </p:nvSpPr>
        <p:spPr>
          <a:xfrm>
            <a:off x="1828800" y="5943600"/>
            <a:ext cx="12192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包头</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0153" name="Rectangle 45"/>
          <p:cNvSpPr/>
          <p:nvPr/>
        </p:nvSpPr>
        <p:spPr>
          <a:xfrm>
            <a:off x="31242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4" name="Rectangle 46"/>
          <p:cNvSpPr/>
          <p:nvPr/>
        </p:nvSpPr>
        <p:spPr>
          <a:xfrm>
            <a:off x="35814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5" name="Rectangle 47"/>
          <p:cNvSpPr/>
          <p:nvPr/>
        </p:nvSpPr>
        <p:spPr>
          <a:xfrm>
            <a:off x="40386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6" name="Rectangle 48"/>
          <p:cNvSpPr/>
          <p:nvPr/>
        </p:nvSpPr>
        <p:spPr>
          <a:xfrm>
            <a:off x="44958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7" name="Rectangle 49"/>
          <p:cNvSpPr/>
          <p:nvPr/>
        </p:nvSpPr>
        <p:spPr>
          <a:xfrm>
            <a:off x="49530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8" name="Rectangle 50"/>
          <p:cNvSpPr/>
          <p:nvPr/>
        </p:nvSpPr>
        <p:spPr>
          <a:xfrm>
            <a:off x="5410200" y="5943600"/>
            <a:ext cx="457200" cy="457200"/>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0159" name="Rectangle 51"/>
          <p:cNvSpPr/>
          <p:nvPr/>
        </p:nvSpPr>
        <p:spPr>
          <a:xfrm>
            <a:off x="5943600" y="5943600"/>
            <a:ext cx="12192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数据</a:t>
            </a:r>
            <a:endParaRPr lang="zh-CN" altLang="en-US"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p:nvPr/>
        </p:nvSpPr>
        <p:spPr>
          <a:xfrm>
            <a:off x="152400" y="762000"/>
            <a:ext cx="8763000" cy="52578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4.3</a:t>
            </a:r>
            <a:r>
              <a:rPr lang="zh-CN" altLang="en-US" sz="3600" dirty="0">
                <a:solidFill>
                  <a:schemeClr val="folHlink"/>
                </a:solidFill>
                <a:latin typeface="Times New Roman" panose="02020603050405020304" pitchFamily="18" charset="0"/>
                <a:ea typeface="黑体" panose="02010609060101010101" pitchFamily="49" charset="-122"/>
              </a:rPr>
              <a:t>死锁和虚拟通道</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4.3.1.</a:t>
            </a:r>
            <a:r>
              <a:rPr lang="zh-CN" altLang="en-US" sz="3200" dirty="0">
                <a:solidFill>
                  <a:schemeClr val="accent1"/>
                </a:solidFill>
                <a:latin typeface="Times New Roman" panose="02020603050405020304" pitchFamily="18" charset="0"/>
                <a:ea typeface="楷体_GB2312" pitchFamily="49" charset="-122"/>
              </a:rPr>
              <a:t>虚拟通道</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特点：</a:t>
            </a:r>
            <a:endParaRPr lang="zh-CN" altLang="en-US" sz="3200" dirty="0">
              <a:solidFill>
                <a:schemeClr val="accent1"/>
              </a:solidFill>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	 是两个结点间的逻辑链。</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由源结点的片缓冲区、结点间的物理通道和接收结点的缓冲区组成。</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物理通道由所有虚拟通道分时共享。</a:t>
            </a:r>
            <a:r>
              <a:rPr lang="zh-CN" altLang="en-US" sz="3200" dirty="0">
                <a:solidFill>
                  <a:schemeClr val="tx2"/>
                </a:solidFill>
                <a:latin typeface="Times New Roman" panose="02020603050405020304" pitchFamily="18" charset="0"/>
                <a:ea typeface="楷体_GB2312" pitchFamily="49" charset="-122"/>
              </a:rPr>
              <a:t>比如</a:t>
            </a:r>
            <a:r>
              <a:rPr lang="zh-CN" altLang="en-US" sz="3200" dirty="0">
                <a:latin typeface="Times New Roman" panose="02020603050405020304" pitchFamily="18" charset="0"/>
                <a:ea typeface="楷体_GB2312" pitchFamily="49" charset="-122"/>
              </a:rPr>
              <a:t>在下例中，四条虚拟通道以片传递为基础分时的共享一条物理通道。</a:t>
            </a:r>
            <a:endParaRPr lang="zh-CN" altLang="en-US"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Line 2"/>
          <p:cNvSpPr/>
          <p:nvPr/>
        </p:nvSpPr>
        <p:spPr>
          <a:xfrm>
            <a:off x="533400" y="990600"/>
            <a:ext cx="914400" cy="0"/>
          </a:xfrm>
          <a:prstGeom prst="line">
            <a:avLst/>
          </a:prstGeom>
          <a:ln w="19050" cap="flat" cmpd="sng">
            <a:solidFill>
              <a:srgbClr val="00CC00"/>
            </a:solidFill>
            <a:prstDash val="solid"/>
            <a:round/>
            <a:headEnd type="none" w="med" len="med"/>
            <a:tailEnd type="triangle" w="med" len="med"/>
          </a:ln>
        </p:spPr>
      </p:sp>
      <p:sp>
        <p:nvSpPr>
          <p:cNvPr id="92162" name="Rectangle 3"/>
          <p:cNvSpPr/>
          <p:nvPr/>
        </p:nvSpPr>
        <p:spPr>
          <a:xfrm>
            <a:off x="1447800" y="5334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63" name="Line 4"/>
          <p:cNvSpPr/>
          <p:nvPr/>
        </p:nvSpPr>
        <p:spPr>
          <a:xfrm>
            <a:off x="2362200" y="990600"/>
            <a:ext cx="914400" cy="0"/>
          </a:xfrm>
          <a:prstGeom prst="line">
            <a:avLst/>
          </a:prstGeom>
          <a:ln w="19050" cap="flat" cmpd="sng">
            <a:solidFill>
              <a:srgbClr val="00CC00"/>
            </a:solidFill>
            <a:prstDash val="solid"/>
            <a:round/>
            <a:headEnd type="none" w="med" len="med"/>
            <a:tailEnd type="triangle" w="med" len="med"/>
          </a:ln>
        </p:spPr>
      </p:sp>
      <p:sp>
        <p:nvSpPr>
          <p:cNvPr id="92164" name="Rectangle 5"/>
          <p:cNvSpPr/>
          <p:nvPr/>
        </p:nvSpPr>
        <p:spPr>
          <a:xfrm>
            <a:off x="1676400" y="7620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65" name="Line 6"/>
          <p:cNvSpPr/>
          <p:nvPr/>
        </p:nvSpPr>
        <p:spPr>
          <a:xfrm>
            <a:off x="533400" y="2362200"/>
            <a:ext cx="914400" cy="0"/>
          </a:xfrm>
          <a:prstGeom prst="line">
            <a:avLst/>
          </a:prstGeom>
          <a:ln w="19050" cap="flat" cmpd="sng">
            <a:solidFill>
              <a:srgbClr val="00CC00"/>
            </a:solidFill>
            <a:prstDash val="solid"/>
            <a:round/>
            <a:headEnd type="none" w="med" len="med"/>
            <a:tailEnd type="triangle" w="med" len="med"/>
          </a:ln>
        </p:spPr>
      </p:sp>
      <p:sp>
        <p:nvSpPr>
          <p:cNvPr id="92166" name="Rectangle 7"/>
          <p:cNvSpPr/>
          <p:nvPr/>
        </p:nvSpPr>
        <p:spPr>
          <a:xfrm>
            <a:off x="1447800" y="19050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67" name="Line 8"/>
          <p:cNvSpPr/>
          <p:nvPr/>
        </p:nvSpPr>
        <p:spPr>
          <a:xfrm>
            <a:off x="2362200" y="2362200"/>
            <a:ext cx="914400" cy="0"/>
          </a:xfrm>
          <a:prstGeom prst="line">
            <a:avLst/>
          </a:prstGeom>
          <a:ln w="19050" cap="flat" cmpd="sng">
            <a:solidFill>
              <a:srgbClr val="00CC00"/>
            </a:solidFill>
            <a:prstDash val="solid"/>
            <a:round/>
            <a:headEnd type="none" w="med" len="med"/>
            <a:tailEnd type="triangle" w="med" len="med"/>
          </a:ln>
        </p:spPr>
      </p:sp>
      <p:sp>
        <p:nvSpPr>
          <p:cNvPr id="92168" name="Line 10"/>
          <p:cNvSpPr/>
          <p:nvPr/>
        </p:nvSpPr>
        <p:spPr>
          <a:xfrm>
            <a:off x="533400" y="3733800"/>
            <a:ext cx="914400" cy="0"/>
          </a:xfrm>
          <a:prstGeom prst="line">
            <a:avLst/>
          </a:prstGeom>
          <a:ln w="19050" cap="flat" cmpd="sng">
            <a:solidFill>
              <a:srgbClr val="00CC00"/>
            </a:solidFill>
            <a:prstDash val="solid"/>
            <a:round/>
            <a:headEnd type="none" w="med" len="med"/>
            <a:tailEnd type="triangle" w="med" len="med"/>
          </a:ln>
        </p:spPr>
      </p:sp>
      <p:sp>
        <p:nvSpPr>
          <p:cNvPr id="92169" name="Rectangle 11"/>
          <p:cNvSpPr/>
          <p:nvPr/>
        </p:nvSpPr>
        <p:spPr>
          <a:xfrm>
            <a:off x="1447800" y="32766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70" name="Line 12"/>
          <p:cNvSpPr/>
          <p:nvPr/>
        </p:nvSpPr>
        <p:spPr>
          <a:xfrm>
            <a:off x="2362200" y="3733800"/>
            <a:ext cx="914400" cy="0"/>
          </a:xfrm>
          <a:prstGeom prst="line">
            <a:avLst/>
          </a:prstGeom>
          <a:ln w="19050" cap="flat" cmpd="sng">
            <a:solidFill>
              <a:srgbClr val="00CC00"/>
            </a:solidFill>
            <a:prstDash val="solid"/>
            <a:round/>
            <a:headEnd type="none" w="med" len="med"/>
            <a:tailEnd type="triangle" w="med" len="med"/>
          </a:ln>
        </p:spPr>
      </p:sp>
      <p:sp>
        <p:nvSpPr>
          <p:cNvPr id="92171" name="Line 14"/>
          <p:cNvSpPr/>
          <p:nvPr/>
        </p:nvSpPr>
        <p:spPr>
          <a:xfrm>
            <a:off x="533400" y="5105400"/>
            <a:ext cx="914400" cy="0"/>
          </a:xfrm>
          <a:prstGeom prst="line">
            <a:avLst/>
          </a:prstGeom>
          <a:ln w="19050" cap="flat" cmpd="sng">
            <a:solidFill>
              <a:srgbClr val="00CC00"/>
            </a:solidFill>
            <a:prstDash val="solid"/>
            <a:round/>
            <a:headEnd type="none" w="med" len="med"/>
            <a:tailEnd type="triangle" w="med" len="med"/>
          </a:ln>
        </p:spPr>
      </p:sp>
      <p:sp>
        <p:nvSpPr>
          <p:cNvPr id="92172" name="Rectangle 15"/>
          <p:cNvSpPr/>
          <p:nvPr/>
        </p:nvSpPr>
        <p:spPr>
          <a:xfrm>
            <a:off x="1447800" y="46482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73" name="Line 16"/>
          <p:cNvSpPr/>
          <p:nvPr/>
        </p:nvSpPr>
        <p:spPr>
          <a:xfrm>
            <a:off x="2362200" y="5105400"/>
            <a:ext cx="914400" cy="0"/>
          </a:xfrm>
          <a:prstGeom prst="line">
            <a:avLst/>
          </a:prstGeom>
          <a:ln w="19050" cap="flat" cmpd="sng">
            <a:solidFill>
              <a:srgbClr val="00CC00"/>
            </a:solidFill>
            <a:prstDash val="solid"/>
            <a:round/>
            <a:headEnd type="none" w="med" len="med"/>
            <a:tailEnd type="triangle" w="med" len="med"/>
          </a:ln>
        </p:spPr>
      </p:sp>
      <p:sp>
        <p:nvSpPr>
          <p:cNvPr id="92174" name="Rectangle 17"/>
          <p:cNvSpPr/>
          <p:nvPr/>
        </p:nvSpPr>
        <p:spPr>
          <a:xfrm>
            <a:off x="1676400" y="48768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75" name="Line 18"/>
          <p:cNvSpPr/>
          <p:nvPr/>
        </p:nvSpPr>
        <p:spPr>
          <a:xfrm>
            <a:off x="6248400" y="990600"/>
            <a:ext cx="914400" cy="0"/>
          </a:xfrm>
          <a:prstGeom prst="line">
            <a:avLst/>
          </a:prstGeom>
          <a:ln w="19050" cap="flat" cmpd="sng">
            <a:solidFill>
              <a:srgbClr val="00CC00"/>
            </a:solidFill>
            <a:prstDash val="solid"/>
            <a:round/>
            <a:headEnd type="none" w="med" len="med"/>
            <a:tailEnd type="triangle" w="med" len="med"/>
          </a:ln>
        </p:spPr>
      </p:sp>
      <p:sp>
        <p:nvSpPr>
          <p:cNvPr id="92176" name="Rectangle 19"/>
          <p:cNvSpPr/>
          <p:nvPr/>
        </p:nvSpPr>
        <p:spPr>
          <a:xfrm>
            <a:off x="7162800" y="5334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77" name="Line 20"/>
          <p:cNvSpPr/>
          <p:nvPr/>
        </p:nvSpPr>
        <p:spPr>
          <a:xfrm>
            <a:off x="8077200" y="990600"/>
            <a:ext cx="914400" cy="0"/>
          </a:xfrm>
          <a:prstGeom prst="line">
            <a:avLst/>
          </a:prstGeom>
          <a:ln w="19050" cap="flat" cmpd="sng">
            <a:solidFill>
              <a:srgbClr val="00CC00"/>
            </a:solidFill>
            <a:prstDash val="solid"/>
            <a:round/>
            <a:headEnd type="none" w="med" len="med"/>
            <a:tailEnd type="triangle" w="med" len="med"/>
          </a:ln>
        </p:spPr>
      </p:sp>
      <p:sp>
        <p:nvSpPr>
          <p:cNvPr id="92178" name="Line 22"/>
          <p:cNvSpPr/>
          <p:nvPr/>
        </p:nvSpPr>
        <p:spPr>
          <a:xfrm>
            <a:off x="6248400" y="2362200"/>
            <a:ext cx="914400" cy="0"/>
          </a:xfrm>
          <a:prstGeom prst="line">
            <a:avLst/>
          </a:prstGeom>
          <a:ln w="19050" cap="flat" cmpd="sng">
            <a:solidFill>
              <a:srgbClr val="00CC00"/>
            </a:solidFill>
            <a:prstDash val="solid"/>
            <a:round/>
            <a:headEnd type="none" w="med" len="med"/>
            <a:tailEnd type="triangle" w="med" len="med"/>
          </a:ln>
        </p:spPr>
      </p:sp>
      <p:sp>
        <p:nvSpPr>
          <p:cNvPr id="92179" name="Rectangle 23"/>
          <p:cNvSpPr/>
          <p:nvPr/>
        </p:nvSpPr>
        <p:spPr>
          <a:xfrm>
            <a:off x="7162800" y="19050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80" name="Line 24"/>
          <p:cNvSpPr/>
          <p:nvPr/>
        </p:nvSpPr>
        <p:spPr>
          <a:xfrm>
            <a:off x="8077200" y="2362200"/>
            <a:ext cx="914400" cy="0"/>
          </a:xfrm>
          <a:prstGeom prst="line">
            <a:avLst/>
          </a:prstGeom>
          <a:ln w="19050" cap="flat" cmpd="sng">
            <a:solidFill>
              <a:srgbClr val="00CC00"/>
            </a:solidFill>
            <a:prstDash val="solid"/>
            <a:round/>
            <a:headEnd type="none" w="med" len="med"/>
            <a:tailEnd type="triangle" w="med" len="med"/>
          </a:ln>
        </p:spPr>
      </p:sp>
      <p:sp>
        <p:nvSpPr>
          <p:cNvPr id="92181" name="Rectangle 25"/>
          <p:cNvSpPr/>
          <p:nvPr/>
        </p:nvSpPr>
        <p:spPr>
          <a:xfrm>
            <a:off x="7391400" y="21336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82" name="Line 26"/>
          <p:cNvSpPr/>
          <p:nvPr/>
        </p:nvSpPr>
        <p:spPr>
          <a:xfrm>
            <a:off x="6248400" y="3733800"/>
            <a:ext cx="914400" cy="0"/>
          </a:xfrm>
          <a:prstGeom prst="line">
            <a:avLst/>
          </a:prstGeom>
          <a:ln w="19050" cap="flat" cmpd="sng">
            <a:solidFill>
              <a:srgbClr val="00CC00"/>
            </a:solidFill>
            <a:prstDash val="solid"/>
            <a:round/>
            <a:headEnd type="none" w="med" len="med"/>
            <a:tailEnd type="triangle" w="med" len="med"/>
          </a:ln>
        </p:spPr>
      </p:sp>
      <p:sp>
        <p:nvSpPr>
          <p:cNvPr id="92183" name="Rectangle 27"/>
          <p:cNvSpPr/>
          <p:nvPr/>
        </p:nvSpPr>
        <p:spPr>
          <a:xfrm>
            <a:off x="7162800" y="32766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84" name="Line 28"/>
          <p:cNvSpPr/>
          <p:nvPr/>
        </p:nvSpPr>
        <p:spPr>
          <a:xfrm>
            <a:off x="8077200" y="3733800"/>
            <a:ext cx="914400" cy="0"/>
          </a:xfrm>
          <a:prstGeom prst="line">
            <a:avLst/>
          </a:prstGeom>
          <a:ln w="19050" cap="flat" cmpd="sng">
            <a:solidFill>
              <a:srgbClr val="00CC00"/>
            </a:solidFill>
            <a:prstDash val="solid"/>
            <a:round/>
            <a:headEnd type="none" w="med" len="med"/>
            <a:tailEnd type="triangle" w="med" len="med"/>
          </a:ln>
        </p:spPr>
      </p:sp>
      <p:sp>
        <p:nvSpPr>
          <p:cNvPr id="92185" name="Line 30"/>
          <p:cNvSpPr/>
          <p:nvPr/>
        </p:nvSpPr>
        <p:spPr>
          <a:xfrm>
            <a:off x="6248400" y="5105400"/>
            <a:ext cx="914400" cy="0"/>
          </a:xfrm>
          <a:prstGeom prst="line">
            <a:avLst/>
          </a:prstGeom>
          <a:ln w="19050" cap="flat" cmpd="sng">
            <a:solidFill>
              <a:srgbClr val="00CC00"/>
            </a:solidFill>
            <a:prstDash val="solid"/>
            <a:round/>
            <a:headEnd type="none" w="med" len="med"/>
            <a:tailEnd type="triangle" w="med" len="med"/>
          </a:ln>
        </p:spPr>
      </p:sp>
      <p:sp>
        <p:nvSpPr>
          <p:cNvPr id="92186" name="Rectangle 31"/>
          <p:cNvSpPr/>
          <p:nvPr/>
        </p:nvSpPr>
        <p:spPr>
          <a:xfrm>
            <a:off x="7162800" y="46482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87" name="Line 32"/>
          <p:cNvSpPr/>
          <p:nvPr/>
        </p:nvSpPr>
        <p:spPr>
          <a:xfrm>
            <a:off x="8077200" y="5105400"/>
            <a:ext cx="914400" cy="0"/>
          </a:xfrm>
          <a:prstGeom prst="line">
            <a:avLst/>
          </a:prstGeom>
          <a:ln w="19050" cap="flat" cmpd="sng">
            <a:solidFill>
              <a:srgbClr val="00CC00"/>
            </a:solidFill>
            <a:prstDash val="solid"/>
            <a:round/>
            <a:headEnd type="none" w="med" len="med"/>
            <a:tailEnd type="triangle" w="med" len="med"/>
          </a:ln>
        </p:spPr>
      </p:sp>
      <p:sp>
        <p:nvSpPr>
          <p:cNvPr id="92188" name="Rectangle 33"/>
          <p:cNvSpPr/>
          <p:nvPr/>
        </p:nvSpPr>
        <p:spPr>
          <a:xfrm>
            <a:off x="7391400" y="48768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89" name="Line 34"/>
          <p:cNvSpPr/>
          <p:nvPr/>
        </p:nvSpPr>
        <p:spPr>
          <a:xfrm>
            <a:off x="3276600" y="990600"/>
            <a:ext cx="0" cy="4114800"/>
          </a:xfrm>
          <a:prstGeom prst="line">
            <a:avLst/>
          </a:prstGeom>
          <a:ln w="19050" cap="flat" cmpd="sng">
            <a:solidFill>
              <a:srgbClr val="00CC00"/>
            </a:solidFill>
            <a:prstDash val="solid"/>
            <a:round/>
            <a:headEnd type="none" w="med" len="med"/>
            <a:tailEnd type="none" w="med" len="med"/>
          </a:ln>
        </p:spPr>
      </p:sp>
      <p:sp>
        <p:nvSpPr>
          <p:cNvPr id="92190" name="Line 35"/>
          <p:cNvSpPr/>
          <p:nvPr/>
        </p:nvSpPr>
        <p:spPr>
          <a:xfrm>
            <a:off x="6248400" y="990600"/>
            <a:ext cx="0" cy="4114800"/>
          </a:xfrm>
          <a:prstGeom prst="line">
            <a:avLst/>
          </a:prstGeom>
          <a:ln w="19050" cap="flat" cmpd="sng">
            <a:solidFill>
              <a:srgbClr val="00CC00"/>
            </a:solidFill>
            <a:prstDash val="solid"/>
            <a:round/>
            <a:headEnd type="none" w="med" len="med"/>
            <a:tailEnd type="none" w="med" len="med"/>
          </a:ln>
        </p:spPr>
      </p:sp>
      <p:sp>
        <p:nvSpPr>
          <p:cNvPr id="92191" name="Line 36"/>
          <p:cNvSpPr/>
          <p:nvPr/>
        </p:nvSpPr>
        <p:spPr>
          <a:xfrm>
            <a:off x="3276600" y="3048000"/>
            <a:ext cx="2971800" cy="0"/>
          </a:xfrm>
          <a:prstGeom prst="line">
            <a:avLst/>
          </a:prstGeom>
          <a:ln w="19050" cap="flat" cmpd="sng">
            <a:solidFill>
              <a:srgbClr val="00CC00"/>
            </a:solidFill>
            <a:prstDash val="solid"/>
            <a:round/>
            <a:headEnd type="none" w="med" len="med"/>
            <a:tailEnd type="triangle" w="med" len="med"/>
          </a:ln>
        </p:spPr>
      </p:sp>
      <p:sp>
        <p:nvSpPr>
          <p:cNvPr id="92192" name="Rectangle 37"/>
          <p:cNvSpPr/>
          <p:nvPr/>
        </p:nvSpPr>
        <p:spPr>
          <a:xfrm>
            <a:off x="1676400" y="3505200"/>
            <a:ext cx="457200" cy="457200"/>
          </a:xfrm>
          <a:prstGeom prst="rect">
            <a:avLst/>
          </a:prstGeom>
          <a:solidFill>
            <a:schemeClr val="hlink"/>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93" name="Rectangle 38"/>
          <p:cNvSpPr/>
          <p:nvPr/>
        </p:nvSpPr>
        <p:spPr>
          <a:xfrm>
            <a:off x="7391400" y="762000"/>
            <a:ext cx="457200" cy="457200"/>
          </a:xfrm>
          <a:prstGeom prst="rect">
            <a:avLst/>
          </a:prstGeom>
          <a:solidFill>
            <a:schemeClr val="hlink"/>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94" name="Rectangle 40"/>
          <p:cNvSpPr/>
          <p:nvPr/>
        </p:nvSpPr>
        <p:spPr>
          <a:xfrm>
            <a:off x="4267200" y="1828800"/>
            <a:ext cx="914400" cy="914400"/>
          </a:xfrm>
          <a:prstGeom prst="rect">
            <a:avLst/>
          </a:prstGeom>
          <a:noFill/>
          <a:ln w="9525" cap="flat" cmpd="sng">
            <a:solidFill>
              <a:schemeClr val="tx2"/>
            </a:solidFill>
            <a:prstDash val="solid"/>
            <a:miter/>
            <a:headEnd type="none" w="med" len="med"/>
            <a:tailEnd type="none" w="med" len="med"/>
          </a:ln>
        </p:spPr>
        <p:txBody>
          <a:bodyPr wrap="none" anchor="ctr"/>
          <a:lstStyle/>
          <a:p>
            <a:pPr algn="ctr"/>
            <a:endParaRPr lang="zh-CN" altLang="zh-CN" dirty="0">
              <a:solidFill>
                <a:schemeClr val="tx2"/>
              </a:solidFill>
              <a:latin typeface="Times New Roman" panose="02020603050405020304" pitchFamily="18" charset="0"/>
              <a:ea typeface="宋体" panose="02010600030101010101" pitchFamily="2" charset="-122"/>
            </a:endParaRPr>
          </a:p>
        </p:txBody>
      </p:sp>
      <p:sp>
        <p:nvSpPr>
          <p:cNvPr id="92195" name="Rectangle 41"/>
          <p:cNvSpPr/>
          <p:nvPr/>
        </p:nvSpPr>
        <p:spPr>
          <a:xfrm>
            <a:off x="4495800" y="2057400"/>
            <a:ext cx="457200" cy="457200"/>
          </a:xfrm>
          <a:prstGeom prst="rect">
            <a:avLst/>
          </a:prstGeom>
          <a:solidFill>
            <a:schemeClr val="hlink"/>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196" name="Rectangle 42"/>
          <p:cNvSpPr/>
          <p:nvPr/>
        </p:nvSpPr>
        <p:spPr>
          <a:xfrm>
            <a:off x="3733800" y="3200400"/>
            <a:ext cx="19812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物理通道</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2197" name="Rectangle 43"/>
          <p:cNvSpPr/>
          <p:nvPr/>
        </p:nvSpPr>
        <p:spPr>
          <a:xfrm>
            <a:off x="381000" y="0"/>
            <a:ext cx="33528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源结点中的片缓冲区</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2198" name="Rectangle 44"/>
          <p:cNvSpPr/>
          <p:nvPr/>
        </p:nvSpPr>
        <p:spPr>
          <a:xfrm>
            <a:off x="5791200" y="0"/>
            <a:ext cx="33528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目的结点中的片缓冲区</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2199" name="Rectangle 45"/>
          <p:cNvSpPr/>
          <p:nvPr/>
        </p:nvSpPr>
        <p:spPr>
          <a:xfrm>
            <a:off x="228600" y="5943600"/>
            <a:ext cx="8763000" cy="533400"/>
          </a:xfrm>
          <a:prstGeom prst="rect">
            <a:avLst/>
          </a:prstGeom>
          <a:noFill/>
          <a:ln w="19050">
            <a:noFill/>
          </a:ln>
        </p:spPr>
        <p:txBody>
          <a:bodyPr wrap="none" lIns="0" tIns="0" rIns="0" bIns="0" anchor="ctr"/>
          <a:lstStyle/>
          <a:p>
            <a:pPr algn="ctr"/>
            <a:r>
              <a:rPr lang="zh-CN" altLang="en-US" sz="2800" dirty="0">
                <a:solidFill>
                  <a:schemeClr val="folHlink"/>
                </a:solidFill>
                <a:latin typeface="Times New Roman" panose="02020603050405020304" pitchFamily="18" charset="0"/>
                <a:ea typeface="楷体_GB2312" pitchFamily="49" charset="-122"/>
              </a:rPr>
              <a:t>四条虚拟通道以片传递为基础分时共享一条物理通道</a:t>
            </a:r>
            <a:endParaRPr lang="zh-CN" altLang="en-US" dirty="0">
              <a:solidFill>
                <a:schemeClr val="tx2"/>
              </a:solidFill>
              <a:latin typeface="Times New Roman" panose="02020603050405020304" pitchFamily="18" charset="0"/>
              <a:ea typeface="宋体" panose="02010600030101010101" pitchFamily="2" charset="-122"/>
            </a:endParaRPr>
          </a:p>
        </p:txBody>
      </p:sp>
      <p:sp>
        <p:nvSpPr>
          <p:cNvPr id="92200" name="Rectangle 48"/>
          <p:cNvSpPr/>
          <p:nvPr/>
        </p:nvSpPr>
        <p:spPr>
          <a:xfrm>
            <a:off x="1676400" y="21336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201" name="Rectangle 49"/>
          <p:cNvSpPr/>
          <p:nvPr/>
        </p:nvSpPr>
        <p:spPr>
          <a:xfrm>
            <a:off x="7391400" y="3505200"/>
            <a:ext cx="457200" cy="457200"/>
          </a:xfrm>
          <a:prstGeom prst="rect">
            <a:avLst/>
          </a:prstGeom>
          <a:no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 name="Group 54"/>
          <p:cNvGrpSpPr/>
          <p:nvPr/>
        </p:nvGrpSpPr>
        <p:grpSpPr>
          <a:xfrm>
            <a:off x="1676400" y="762000"/>
            <a:ext cx="6172200" cy="3200400"/>
            <a:chOff x="1056" y="480"/>
            <a:chExt cx="3888" cy="2016"/>
          </a:xfrm>
        </p:grpSpPr>
        <p:sp>
          <p:nvSpPr>
            <p:cNvPr id="92203" name="Rectangle 9"/>
            <p:cNvSpPr/>
            <p:nvPr/>
          </p:nvSpPr>
          <p:spPr>
            <a:xfrm>
              <a:off x="1056" y="1344"/>
              <a:ext cx="288" cy="288"/>
            </a:xfrm>
            <a:prstGeom prst="rect">
              <a:avLst/>
            </a:prstGeom>
            <a:solidFill>
              <a:schemeClr val="tx2"/>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204" name="Rectangle 39"/>
            <p:cNvSpPr/>
            <p:nvPr/>
          </p:nvSpPr>
          <p:spPr>
            <a:xfrm>
              <a:off x="4656" y="2208"/>
              <a:ext cx="288" cy="288"/>
            </a:xfrm>
            <a:prstGeom prst="rect">
              <a:avLst/>
            </a:prstGeom>
            <a:solidFill>
              <a:schemeClr val="tx2"/>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205" name="Rectangle 46"/>
            <p:cNvSpPr/>
            <p:nvPr/>
          </p:nvSpPr>
          <p:spPr>
            <a:xfrm>
              <a:off x="2832" y="1296"/>
              <a:ext cx="288" cy="288"/>
            </a:xfrm>
            <a:prstGeom prst="rect">
              <a:avLst/>
            </a:prstGeom>
            <a:solidFill>
              <a:schemeClr val="tx2"/>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206" name="Rectangle 51"/>
            <p:cNvSpPr/>
            <p:nvPr/>
          </p:nvSpPr>
          <p:spPr>
            <a:xfrm>
              <a:off x="1056" y="2208"/>
              <a:ext cx="288" cy="288"/>
            </a:xfrm>
            <a:prstGeom prst="rect">
              <a:avLst/>
            </a:prstGeom>
            <a:solidFill>
              <a:schemeClr val="bg2"/>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2207" name="Rectangle 52"/>
            <p:cNvSpPr/>
            <p:nvPr/>
          </p:nvSpPr>
          <p:spPr>
            <a:xfrm>
              <a:off x="4656" y="480"/>
              <a:ext cx="288" cy="288"/>
            </a:xfrm>
            <a:prstGeom prst="rect">
              <a:avLst/>
            </a:prstGeom>
            <a:solidFill>
              <a:srgbClr val="000066"/>
            </a:solidFill>
            <a:ln w="9525"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p:nvPr/>
        </p:nvSpPr>
        <p:spPr>
          <a:xfrm>
            <a:off x="152400" y="228600"/>
            <a:ext cx="8763000" cy="1143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4.3.2.</a:t>
            </a:r>
            <a:r>
              <a:rPr lang="zh-CN" altLang="en-US" sz="3200" dirty="0">
                <a:solidFill>
                  <a:schemeClr val="accent1"/>
                </a:solidFill>
                <a:latin typeface="Times New Roman" panose="02020603050405020304" pitchFamily="18" charset="0"/>
                <a:ea typeface="楷体_GB2312" pitchFamily="49" charset="-122"/>
              </a:rPr>
              <a:t>死锁的产生</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缓冲区产生死锁：</a:t>
            </a:r>
            <a:endParaRPr lang="zh-CN" altLang="en-US" sz="3200" dirty="0">
              <a:solidFill>
                <a:schemeClr val="accent1"/>
              </a:solidFill>
              <a:latin typeface="Times New Roman" panose="02020603050405020304" pitchFamily="18" charset="0"/>
              <a:ea typeface="楷体_GB2312" pitchFamily="49" charset="-122"/>
            </a:endParaRPr>
          </a:p>
        </p:txBody>
      </p:sp>
      <p:sp>
        <p:nvSpPr>
          <p:cNvPr id="93186" name="Rectangle 3"/>
          <p:cNvSpPr/>
          <p:nvPr/>
        </p:nvSpPr>
        <p:spPr>
          <a:xfrm>
            <a:off x="1066800" y="1524000"/>
            <a:ext cx="3048000" cy="121920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3187" name="Rectangle 4"/>
          <p:cNvSpPr/>
          <p:nvPr/>
        </p:nvSpPr>
        <p:spPr>
          <a:xfrm>
            <a:off x="1447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88" name="Rectangle 5"/>
          <p:cNvSpPr/>
          <p:nvPr/>
        </p:nvSpPr>
        <p:spPr>
          <a:xfrm>
            <a:off x="1828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89" name="Rectangle 6"/>
          <p:cNvSpPr/>
          <p:nvPr/>
        </p:nvSpPr>
        <p:spPr>
          <a:xfrm>
            <a:off x="2209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0" name="Rectangle 7"/>
          <p:cNvSpPr/>
          <p:nvPr/>
        </p:nvSpPr>
        <p:spPr>
          <a:xfrm>
            <a:off x="2590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1" name="Rectangle 8"/>
          <p:cNvSpPr/>
          <p:nvPr/>
        </p:nvSpPr>
        <p:spPr>
          <a:xfrm>
            <a:off x="2971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2" name="Rectangle 9"/>
          <p:cNvSpPr/>
          <p:nvPr/>
        </p:nvSpPr>
        <p:spPr>
          <a:xfrm>
            <a:off x="33528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3" name="Text Box 10"/>
          <p:cNvSpPr txBox="1"/>
          <p:nvPr/>
        </p:nvSpPr>
        <p:spPr>
          <a:xfrm>
            <a:off x="1905000" y="1676400"/>
            <a:ext cx="13716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包缓冲区</a:t>
            </a:r>
            <a:endParaRPr lang="zh-CN" altLang="en-US" dirty="0">
              <a:latin typeface="Times New Roman" panose="02020603050405020304" pitchFamily="18" charset="0"/>
              <a:ea typeface="宋体" panose="02010600030101010101" pitchFamily="2" charset="-122"/>
            </a:endParaRPr>
          </a:p>
        </p:txBody>
      </p:sp>
      <p:sp>
        <p:nvSpPr>
          <p:cNvPr id="93194" name="Rectangle 11"/>
          <p:cNvSpPr/>
          <p:nvPr/>
        </p:nvSpPr>
        <p:spPr>
          <a:xfrm>
            <a:off x="5029200" y="1524000"/>
            <a:ext cx="3048000" cy="121920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3195" name="Rectangle 12"/>
          <p:cNvSpPr/>
          <p:nvPr/>
        </p:nvSpPr>
        <p:spPr>
          <a:xfrm>
            <a:off x="5410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6" name="Rectangle 13"/>
          <p:cNvSpPr/>
          <p:nvPr/>
        </p:nvSpPr>
        <p:spPr>
          <a:xfrm>
            <a:off x="5791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7" name="Rectangle 14"/>
          <p:cNvSpPr/>
          <p:nvPr/>
        </p:nvSpPr>
        <p:spPr>
          <a:xfrm>
            <a:off x="6172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8" name="Rectangle 15"/>
          <p:cNvSpPr/>
          <p:nvPr/>
        </p:nvSpPr>
        <p:spPr>
          <a:xfrm>
            <a:off x="6553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199" name="Rectangle 16"/>
          <p:cNvSpPr/>
          <p:nvPr/>
        </p:nvSpPr>
        <p:spPr>
          <a:xfrm>
            <a:off x="6934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00" name="Rectangle 17"/>
          <p:cNvSpPr/>
          <p:nvPr/>
        </p:nvSpPr>
        <p:spPr>
          <a:xfrm>
            <a:off x="7315200" y="21336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01" name="Text Box 18"/>
          <p:cNvSpPr txBox="1"/>
          <p:nvPr/>
        </p:nvSpPr>
        <p:spPr>
          <a:xfrm>
            <a:off x="5867400" y="1676400"/>
            <a:ext cx="13716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包缓冲区</a:t>
            </a:r>
            <a:endParaRPr lang="zh-CN" altLang="en-US" dirty="0">
              <a:latin typeface="Times New Roman" panose="02020603050405020304" pitchFamily="18" charset="0"/>
              <a:ea typeface="宋体" panose="02010600030101010101" pitchFamily="2" charset="-122"/>
            </a:endParaRPr>
          </a:p>
        </p:txBody>
      </p:sp>
      <p:sp>
        <p:nvSpPr>
          <p:cNvPr id="93202" name="Line 19"/>
          <p:cNvSpPr/>
          <p:nvPr/>
        </p:nvSpPr>
        <p:spPr>
          <a:xfrm flipH="1">
            <a:off x="3733800" y="2362200"/>
            <a:ext cx="1676400" cy="0"/>
          </a:xfrm>
          <a:prstGeom prst="line">
            <a:avLst/>
          </a:prstGeom>
          <a:ln w="19050" cap="flat" cmpd="sng">
            <a:solidFill>
              <a:srgbClr val="00CCFF"/>
            </a:solidFill>
            <a:prstDash val="solid"/>
            <a:round/>
            <a:headEnd type="none" w="med" len="med"/>
            <a:tailEnd type="triangle" w="med" len="med"/>
          </a:ln>
        </p:spPr>
      </p:sp>
      <p:sp>
        <p:nvSpPr>
          <p:cNvPr id="93203" name="Line 20"/>
          <p:cNvSpPr/>
          <p:nvPr/>
        </p:nvSpPr>
        <p:spPr>
          <a:xfrm flipH="1">
            <a:off x="838200" y="2362200"/>
            <a:ext cx="609600" cy="0"/>
          </a:xfrm>
          <a:prstGeom prst="line">
            <a:avLst/>
          </a:prstGeom>
          <a:ln w="19050" cap="flat" cmpd="sng">
            <a:solidFill>
              <a:srgbClr val="00CCFF"/>
            </a:solidFill>
            <a:prstDash val="solid"/>
            <a:round/>
            <a:headEnd type="none" w="med" len="med"/>
            <a:tailEnd type="triangle" w="med" len="med"/>
          </a:ln>
        </p:spPr>
      </p:sp>
      <p:sp>
        <p:nvSpPr>
          <p:cNvPr id="93204" name="Line 21"/>
          <p:cNvSpPr/>
          <p:nvPr/>
        </p:nvSpPr>
        <p:spPr>
          <a:xfrm flipH="1">
            <a:off x="7696200" y="2362200"/>
            <a:ext cx="609600" cy="0"/>
          </a:xfrm>
          <a:prstGeom prst="line">
            <a:avLst/>
          </a:prstGeom>
          <a:ln w="19050" cap="flat" cmpd="sng">
            <a:solidFill>
              <a:srgbClr val="00CCFF"/>
            </a:solidFill>
            <a:prstDash val="solid"/>
            <a:round/>
            <a:headEnd type="none" w="med" len="med"/>
            <a:tailEnd type="triangle" w="med" len="med"/>
          </a:ln>
        </p:spPr>
      </p:sp>
      <p:sp>
        <p:nvSpPr>
          <p:cNvPr id="93205" name="Rectangle 22"/>
          <p:cNvSpPr/>
          <p:nvPr/>
        </p:nvSpPr>
        <p:spPr>
          <a:xfrm>
            <a:off x="1066800" y="3352800"/>
            <a:ext cx="3048000" cy="121920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3206" name="Rectangle 23"/>
          <p:cNvSpPr/>
          <p:nvPr/>
        </p:nvSpPr>
        <p:spPr>
          <a:xfrm>
            <a:off x="1447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07" name="Rectangle 24"/>
          <p:cNvSpPr/>
          <p:nvPr/>
        </p:nvSpPr>
        <p:spPr>
          <a:xfrm>
            <a:off x="1828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08" name="Rectangle 25"/>
          <p:cNvSpPr/>
          <p:nvPr/>
        </p:nvSpPr>
        <p:spPr>
          <a:xfrm>
            <a:off x="2209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09" name="Rectangle 26"/>
          <p:cNvSpPr/>
          <p:nvPr/>
        </p:nvSpPr>
        <p:spPr>
          <a:xfrm>
            <a:off x="2590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0" name="Rectangle 27"/>
          <p:cNvSpPr/>
          <p:nvPr/>
        </p:nvSpPr>
        <p:spPr>
          <a:xfrm>
            <a:off x="2971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1" name="Rectangle 28"/>
          <p:cNvSpPr/>
          <p:nvPr/>
        </p:nvSpPr>
        <p:spPr>
          <a:xfrm>
            <a:off x="33528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2" name="Text Box 29"/>
          <p:cNvSpPr txBox="1"/>
          <p:nvPr/>
        </p:nvSpPr>
        <p:spPr>
          <a:xfrm>
            <a:off x="1905000" y="3505200"/>
            <a:ext cx="13716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包缓冲区</a:t>
            </a:r>
            <a:endParaRPr lang="zh-CN" altLang="en-US" dirty="0">
              <a:latin typeface="Times New Roman" panose="02020603050405020304" pitchFamily="18" charset="0"/>
              <a:ea typeface="宋体" panose="02010600030101010101" pitchFamily="2" charset="-122"/>
            </a:endParaRPr>
          </a:p>
        </p:txBody>
      </p:sp>
      <p:sp>
        <p:nvSpPr>
          <p:cNvPr id="93213" name="Rectangle 30"/>
          <p:cNvSpPr/>
          <p:nvPr/>
        </p:nvSpPr>
        <p:spPr>
          <a:xfrm>
            <a:off x="5029200" y="3352800"/>
            <a:ext cx="3048000" cy="121920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3214" name="Rectangle 31"/>
          <p:cNvSpPr/>
          <p:nvPr/>
        </p:nvSpPr>
        <p:spPr>
          <a:xfrm>
            <a:off x="5410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5" name="Rectangle 32"/>
          <p:cNvSpPr/>
          <p:nvPr/>
        </p:nvSpPr>
        <p:spPr>
          <a:xfrm>
            <a:off x="5791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6" name="Rectangle 33"/>
          <p:cNvSpPr/>
          <p:nvPr/>
        </p:nvSpPr>
        <p:spPr>
          <a:xfrm>
            <a:off x="6172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7" name="Rectangle 34"/>
          <p:cNvSpPr/>
          <p:nvPr/>
        </p:nvSpPr>
        <p:spPr>
          <a:xfrm>
            <a:off x="6553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8" name="Rectangle 35"/>
          <p:cNvSpPr/>
          <p:nvPr/>
        </p:nvSpPr>
        <p:spPr>
          <a:xfrm>
            <a:off x="6934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19" name="Rectangle 36"/>
          <p:cNvSpPr/>
          <p:nvPr/>
        </p:nvSpPr>
        <p:spPr>
          <a:xfrm>
            <a:off x="7315200" y="3962400"/>
            <a:ext cx="381000" cy="3810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sp>
        <p:nvSpPr>
          <p:cNvPr id="93220" name="Text Box 37"/>
          <p:cNvSpPr txBox="1"/>
          <p:nvPr/>
        </p:nvSpPr>
        <p:spPr>
          <a:xfrm>
            <a:off x="5867400" y="3505200"/>
            <a:ext cx="13716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包缓冲区</a:t>
            </a:r>
            <a:endParaRPr lang="zh-CN" altLang="en-US" dirty="0">
              <a:latin typeface="Times New Roman" panose="02020603050405020304" pitchFamily="18" charset="0"/>
              <a:ea typeface="宋体" panose="02010600030101010101" pitchFamily="2" charset="-122"/>
            </a:endParaRPr>
          </a:p>
        </p:txBody>
      </p:sp>
      <p:sp>
        <p:nvSpPr>
          <p:cNvPr id="93221" name="Line 38"/>
          <p:cNvSpPr/>
          <p:nvPr/>
        </p:nvSpPr>
        <p:spPr>
          <a:xfrm>
            <a:off x="3733800" y="4191000"/>
            <a:ext cx="1676400" cy="0"/>
          </a:xfrm>
          <a:prstGeom prst="line">
            <a:avLst/>
          </a:prstGeom>
          <a:ln w="19050" cap="flat" cmpd="sng">
            <a:solidFill>
              <a:srgbClr val="00CCFF"/>
            </a:solidFill>
            <a:prstDash val="solid"/>
            <a:round/>
            <a:headEnd type="none" w="med" len="med"/>
            <a:tailEnd type="triangle" w="med" len="med"/>
          </a:ln>
        </p:spPr>
      </p:sp>
      <p:sp>
        <p:nvSpPr>
          <p:cNvPr id="93222" name="Line 39"/>
          <p:cNvSpPr/>
          <p:nvPr/>
        </p:nvSpPr>
        <p:spPr>
          <a:xfrm>
            <a:off x="838200" y="4191000"/>
            <a:ext cx="609600" cy="0"/>
          </a:xfrm>
          <a:prstGeom prst="line">
            <a:avLst/>
          </a:prstGeom>
          <a:ln w="19050" cap="flat" cmpd="sng">
            <a:solidFill>
              <a:srgbClr val="00CCFF"/>
            </a:solidFill>
            <a:prstDash val="solid"/>
            <a:round/>
            <a:headEnd type="none" w="med" len="med"/>
            <a:tailEnd type="triangle" w="med" len="med"/>
          </a:ln>
        </p:spPr>
      </p:sp>
      <p:sp>
        <p:nvSpPr>
          <p:cNvPr id="93223" name="Line 40"/>
          <p:cNvSpPr/>
          <p:nvPr/>
        </p:nvSpPr>
        <p:spPr>
          <a:xfrm>
            <a:off x="7696200" y="4191000"/>
            <a:ext cx="609600" cy="0"/>
          </a:xfrm>
          <a:prstGeom prst="line">
            <a:avLst/>
          </a:prstGeom>
          <a:ln w="19050" cap="flat" cmpd="sng">
            <a:solidFill>
              <a:srgbClr val="00CCFF"/>
            </a:solidFill>
            <a:prstDash val="solid"/>
            <a:round/>
            <a:headEnd type="none" w="med" len="med"/>
            <a:tailEnd type="triangle" w="med" len="med"/>
          </a:ln>
        </p:spPr>
      </p:sp>
      <p:sp>
        <p:nvSpPr>
          <p:cNvPr id="93224" name="Line 41"/>
          <p:cNvSpPr/>
          <p:nvPr/>
        </p:nvSpPr>
        <p:spPr>
          <a:xfrm>
            <a:off x="838200" y="2362200"/>
            <a:ext cx="0" cy="1828800"/>
          </a:xfrm>
          <a:prstGeom prst="line">
            <a:avLst/>
          </a:prstGeom>
          <a:ln w="19050" cap="flat" cmpd="sng">
            <a:solidFill>
              <a:srgbClr val="00CCFF"/>
            </a:solidFill>
            <a:prstDash val="solid"/>
            <a:round/>
            <a:headEnd type="none" w="med" len="med"/>
            <a:tailEnd type="none" w="med" len="med"/>
          </a:ln>
        </p:spPr>
      </p:sp>
      <p:sp>
        <p:nvSpPr>
          <p:cNvPr id="93225" name="Line 42"/>
          <p:cNvSpPr/>
          <p:nvPr/>
        </p:nvSpPr>
        <p:spPr>
          <a:xfrm>
            <a:off x="8305800" y="2362200"/>
            <a:ext cx="0" cy="1828800"/>
          </a:xfrm>
          <a:prstGeom prst="line">
            <a:avLst/>
          </a:prstGeom>
          <a:ln w="19050" cap="flat" cmpd="sng">
            <a:solidFill>
              <a:srgbClr val="00CCFF"/>
            </a:solidFill>
            <a:prstDash val="solid"/>
            <a:round/>
            <a:headEnd type="none" w="med" len="med"/>
            <a:tailEnd type="none" w="med" len="med"/>
          </a:ln>
        </p:spPr>
      </p:sp>
      <p:sp>
        <p:nvSpPr>
          <p:cNvPr id="93226" name="Text Box 43"/>
          <p:cNvSpPr txBox="1"/>
          <p:nvPr/>
        </p:nvSpPr>
        <p:spPr>
          <a:xfrm>
            <a:off x="2057400" y="2895600"/>
            <a:ext cx="9144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结点</a:t>
            </a:r>
            <a:r>
              <a:rPr lang="en-US" altLang="zh-CN" dirty="0">
                <a:solidFill>
                  <a:schemeClr val="folHlink"/>
                </a:solidFill>
                <a:latin typeface="Times New Roman" panose="02020603050405020304" pitchFamily="18" charset="0"/>
                <a:ea typeface="楷体_GB2312" pitchFamily="49" charset="-122"/>
              </a:rPr>
              <a:t>A</a:t>
            </a:r>
            <a:endParaRPr lang="en-US" altLang="zh-CN" dirty="0">
              <a:latin typeface="Times New Roman" panose="02020603050405020304" pitchFamily="18" charset="0"/>
              <a:ea typeface="宋体" panose="02010600030101010101" pitchFamily="2" charset="-122"/>
            </a:endParaRPr>
          </a:p>
        </p:txBody>
      </p:sp>
      <p:sp>
        <p:nvSpPr>
          <p:cNvPr id="93227" name="Text Box 44"/>
          <p:cNvSpPr txBox="1"/>
          <p:nvPr/>
        </p:nvSpPr>
        <p:spPr>
          <a:xfrm>
            <a:off x="6172200" y="2835275"/>
            <a:ext cx="9144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结点</a:t>
            </a:r>
            <a:r>
              <a:rPr lang="en-US" altLang="zh-CN" dirty="0">
                <a:solidFill>
                  <a:schemeClr val="folHlink"/>
                </a:solidFill>
                <a:latin typeface="Times New Roman" panose="02020603050405020304" pitchFamily="18" charset="0"/>
                <a:ea typeface="楷体_GB2312" pitchFamily="49" charset="-122"/>
              </a:rPr>
              <a:t>D</a:t>
            </a:r>
            <a:endParaRPr lang="en-US" altLang="zh-CN" dirty="0">
              <a:latin typeface="Times New Roman" panose="02020603050405020304" pitchFamily="18" charset="0"/>
              <a:ea typeface="宋体" panose="02010600030101010101" pitchFamily="2" charset="-122"/>
            </a:endParaRPr>
          </a:p>
        </p:txBody>
      </p:sp>
      <p:sp>
        <p:nvSpPr>
          <p:cNvPr id="93228" name="Text Box 45"/>
          <p:cNvSpPr txBox="1"/>
          <p:nvPr/>
        </p:nvSpPr>
        <p:spPr>
          <a:xfrm>
            <a:off x="2133600" y="4740275"/>
            <a:ext cx="9144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结点</a:t>
            </a:r>
            <a:r>
              <a:rPr lang="en-US" altLang="zh-CN" dirty="0">
                <a:solidFill>
                  <a:schemeClr val="folHlink"/>
                </a:solidFill>
                <a:latin typeface="Times New Roman" panose="02020603050405020304" pitchFamily="18" charset="0"/>
                <a:ea typeface="楷体_GB2312" pitchFamily="49" charset="-122"/>
              </a:rPr>
              <a:t>B</a:t>
            </a:r>
            <a:endParaRPr lang="en-US" altLang="zh-CN" dirty="0">
              <a:latin typeface="Times New Roman" panose="02020603050405020304" pitchFamily="18" charset="0"/>
              <a:ea typeface="宋体" panose="02010600030101010101" pitchFamily="2" charset="-122"/>
            </a:endParaRPr>
          </a:p>
        </p:txBody>
      </p:sp>
      <p:sp>
        <p:nvSpPr>
          <p:cNvPr id="93229" name="Text Box 46"/>
          <p:cNvSpPr txBox="1"/>
          <p:nvPr/>
        </p:nvSpPr>
        <p:spPr>
          <a:xfrm>
            <a:off x="6248400" y="4679950"/>
            <a:ext cx="9144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结点</a:t>
            </a:r>
            <a:r>
              <a:rPr lang="en-US" altLang="zh-CN" dirty="0">
                <a:solidFill>
                  <a:schemeClr val="folHlink"/>
                </a:solidFill>
                <a:latin typeface="Times New Roman" panose="02020603050405020304" pitchFamily="18" charset="0"/>
                <a:ea typeface="楷体_GB2312" pitchFamily="49" charset="-122"/>
              </a:rPr>
              <a:t>C</a:t>
            </a:r>
            <a:endParaRPr lang="en-US" altLang="zh-CN" dirty="0">
              <a:latin typeface="Times New Roman" panose="02020603050405020304" pitchFamily="18" charset="0"/>
              <a:ea typeface="宋体" panose="02010600030101010101" pitchFamily="2" charset="-122"/>
            </a:endParaRPr>
          </a:p>
        </p:txBody>
      </p:sp>
      <p:sp>
        <p:nvSpPr>
          <p:cNvPr id="93230" name="Rectangle 47"/>
          <p:cNvSpPr/>
          <p:nvPr/>
        </p:nvSpPr>
        <p:spPr>
          <a:xfrm>
            <a:off x="228600" y="5486400"/>
            <a:ext cx="8763000" cy="1066800"/>
          </a:xfrm>
          <a:prstGeom prst="rect">
            <a:avLst/>
          </a:prstGeom>
          <a:noFill/>
          <a:ln w="19050">
            <a:noFill/>
          </a:ln>
        </p:spPr>
        <p:txBody>
          <a:bodyPr wrap="none" lIns="0" tIns="0" rIns="0" bIns="0" anchor="ctr"/>
          <a:lstStyle/>
          <a:p>
            <a:r>
              <a:rPr lang="en-US" altLang="zh-CN" sz="2800" dirty="0">
                <a:solidFill>
                  <a:schemeClr val="folHlink"/>
                </a:solidFill>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采用存储转发，四个包占用了四个结点的四个缓冲</a:t>
            </a:r>
          </a:p>
          <a:p>
            <a:r>
              <a:rPr lang="zh-CN" altLang="en-US" sz="2800" dirty="0">
                <a:latin typeface="Times New Roman" panose="02020603050405020304" pitchFamily="18" charset="0"/>
                <a:ea typeface="楷体_GB2312" pitchFamily="49" charset="-122"/>
              </a:rPr>
              <a:t>区，将导致循环等待。</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p:nvPr/>
        </p:nvSpPr>
        <p:spPr>
          <a:xfrm>
            <a:off x="228600" y="76200"/>
            <a:ext cx="87630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通信产生死锁：</a:t>
            </a:r>
            <a:endParaRPr lang="zh-CN" altLang="en-US" sz="3200" dirty="0">
              <a:solidFill>
                <a:schemeClr val="accent1"/>
              </a:solidFill>
              <a:latin typeface="Times New Roman" panose="02020603050405020304" pitchFamily="18" charset="0"/>
              <a:ea typeface="楷体_GB2312" pitchFamily="49" charset="-122"/>
            </a:endParaRPr>
          </a:p>
        </p:txBody>
      </p:sp>
      <p:sp>
        <p:nvSpPr>
          <p:cNvPr id="94210" name="Line 48"/>
          <p:cNvSpPr/>
          <p:nvPr/>
        </p:nvSpPr>
        <p:spPr>
          <a:xfrm>
            <a:off x="1828800" y="1524000"/>
            <a:ext cx="0" cy="1066800"/>
          </a:xfrm>
          <a:prstGeom prst="line">
            <a:avLst/>
          </a:prstGeom>
          <a:ln w="19050" cap="flat" cmpd="sng">
            <a:solidFill>
              <a:srgbClr val="00CC00"/>
            </a:solidFill>
            <a:prstDash val="solid"/>
            <a:round/>
            <a:headEnd type="none" w="med" len="med"/>
            <a:tailEnd type="none" w="med" len="med"/>
          </a:ln>
        </p:spPr>
      </p:sp>
      <p:sp>
        <p:nvSpPr>
          <p:cNvPr id="94211" name="Line 49"/>
          <p:cNvSpPr/>
          <p:nvPr/>
        </p:nvSpPr>
        <p:spPr>
          <a:xfrm>
            <a:off x="1828800" y="2590800"/>
            <a:ext cx="1066800" cy="0"/>
          </a:xfrm>
          <a:prstGeom prst="line">
            <a:avLst/>
          </a:prstGeom>
          <a:ln w="19050" cap="flat" cmpd="sng">
            <a:solidFill>
              <a:srgbClr val="00CC00"/>
            </a:solidFill>
            <a:prstDash val="solid"/>
            <a:round/>
            <a:headEnd type="none" w="med" len="med"/>
            <a:tailEnd type="none" w="med" len="med"/>
          </a:ln>
        </p:spPr>
      </p:sp>
      <p:sp>
        <p:nvSpPr>
          <p:cNvPr id="94212" name="Line 50"/>
          <p:cNvSpPr/>
          <p:nvPr/>
        </p:nvSpPr>
        <p:spPr>
          <a:xfrm>
            <a:off x="1828800" y="1524000"/>
            <a:ext cx="533400" cy="0"/>
          </a:xfrm>
          <a:prstGeom prst="line">
            <a:avLst/>
          </a:prstGeom>
          <a:ln w="19050" cap="flat" cmpd="sng">
            <a:solidFill>
              <a:srgbClr val="00CC00"/>
            </a:solidFill>
            <a:prstDash val="solid"/>
            <a:round/>
            <a:headEnd type="none" w="med" len="med"/>
            <a:tailEnd type="none" w="med" len="med"/>
          </a:ln>
        </p:spPr>
      </p:sp>
      <p:sp>
        <p:nvSpPr>
          <p:cNvPr id="94213" name="Line 51"/>
          <p:cNvSpPr/>
          <p:nvPr/>
        </p:nvSpPr>
        <p:spPr>
          <a:xfrm>
            <a:off x="2895600" y="1905000"/>
            <a:ext cx="0" cy="685800"/>
          </a:xfrm>
          <a:prstGeom prst="line">
            <a:avLst/>
          </a:prstGeom>
          <a:ln w="19050" cap="flat" cmpd="sng">
            <a:solidFill>
              <a:srgbClr val="00CC00"/>
            </a:solidFill>
            <a:prstDash val="solid"/>
            <a:round/>
            <a:headEnd type="none" w="med" len="med"/>
            <a:tailEnd type="none" w="med" len="med"/>
          </a:ln>
        </p:spPr>
      </p:sp>
      <p:sp>
        <p:nvSpPr>
          <p:cNvPr id="94214" name="Line 52"/>
          <p:cNvSpPr/>
          <p:nvPr/>
        </p:nvSpPr>
        <p:spPr>
          <a:xfrm>
            <a:off x="2362200" y="1524000"/>
            <a:ext cx="533400" cy="381000"/>
          </a:xfrm>
          <a:prstGeom prst="line">
            <a:avLst/>
          </a:prstGeom>
          <a:ln w="19050" cap="flat" cmpd="sng">
            <a:solidFill>
              <a:srgbClr val="00CC00"/>
            </a:solidFill>
            <a:prstDash val="solid"/>
            <a:round/>
            <a:headEnd type="none" w="med" len="med"/>
            <a:tailEnd type="none" w="med" len="med"/>
          </a:ln>
        </p:spPr>
      </p:sp>
      <p:sp>
        <p:nvSpPr>
          <p:cNvPr id="94215" name="Line 99"/>
          <p:cNvSpPr/>
          <p:nvPr/>
        </p:nvSpPr>
        <p:spPr>
          <a:xfrm flipH="1" flipV="1">
            <a:off x="3810000" y="762000"/>
            <a:ext cx="0" cy="762000"/>
          </a:xfrm>
          <a:prstGeom prst="line">
            <a:avLst/>
          </a:prstGeom>
          <a:ln w="19050" cap="flat" cmpd="sng">
            <a:solidFill>
              <a:schemeClr val="tx2"/>
            </a:solidFill>
            <a:prstDash val="solid"/>
            <a:round/>
            <a:headEnd type="none" w="med" len="med"/>
            <a:tailEnd type="none" w="med" len="med"/>
          </a:ln>
        </p:spPr>
      </p:sp>
      <p:sp>
        <p:nvSpPr>
          <p:cNvPr id="94216" name="Line 100"/>
          <p:cNvSpPr/>
          <p:nvPr/>
        </p:nvSpPr>
        <p:spPr>
          <a:xfrm flipH="1" flipV="1">
            <a:off x="3048000" y="762000"/>
            <a:ext cx="762000" cy="0"/>
          </a:xfrm>
          <a:prstGeom prst="line">
            <a:avLst/>
          </a:prstGeom>
          <a:ln w="19050" cap="flat" cmpd="sng">
            <a:solidFill>
              <a:schemeClr val="tx2"/>
            </a:solidFill>
            <a:prstDash val="solid"/>
            <a:round/>
            <a:headEnd type="none" w="med" len="med"/>
            <a:tailEnd type="none" w="med" len="med"/>
          </a:ln>
        </p:spPr>
      </p:sp>
      <p:sp>
        <p:nvSpPr>
          <p:cNvPr id="94217" name="Line 101"/>
          <p:cNvSpPr/>
          <p:nvPr/>
        </p:nvSpPr>
        <p:spPr>
          <a:xfrm flipH="1" flipV="1">
            <a:off x="3276600" y="1524000"/>
            <a:ext cx="533400" cy="0"/>
          </a:xfrm>
          <a:prstGeom prst="line">
            <a:avLst/>
          </a:prstGeom>
          <a:ln w="19050" cap="flat" cmpd="sng">
            <a:solidFill>
              <a:schemeClr val="tx2"/>
            </a:solidFill>
            <a:prstDash val="solid"/>
            <a:round/>
            <a:headEnd type="none" w="med" len="med"/>
            <a:tailEnd type="none" w="med" len="med"/>
          </a:ln>
        </p:spPr>
      </p:sp>
      <p:sp>
        <p:nvSpPr>
          <p:cNvPr id="94218" name="Line 102"/>
          <p:cNvSpPr/>
          <p:nvPr/>
        </p:nvSpPr>
        <p:spPr>
          <a:xfrm flipH="1" flipV="1">
            <a:off x="3048000" y="762000"/>
            <a:ext cx="0" cy="533400"/>
          </a:xfrm>
          <a:prstGeom prst="line">
            <a:avLst/>
          </a:prstGeom>
          <a:ln w="19050" cap="flat" cmpd="sng">
            <a:solidFill>
              <a:schemeClr val="tx2"/>
            </a:solidFill>
            <a:prstDash val="solid"/>
            <a:round/>
            <a:headEnd type="none" w="med" len="med"/>
            <a:tailEnd type="none" w="med" len="med"/>
          </a:ln>
        </p:spPr>
      </p:sp>
      <p:sp>
        <p:nvSpPr>
          <p:cNvPr id="94219" name="Line 103"/>
          <p:cNvSpPr/>
          <p:nvPr/>
        </p:nvSpPr>
        <p:spPr>
          <a:xfrm flipH="1" flipV="1">
            <a:off x="3048000" y="1295400"/>
            <a:ext cx="228600" cy="228600"/>
          </a:xfrm>
          <a:prstGeom prst="line">
            <a:avLst/>
          </a:prstGeom>
          <a:ln w="19050" cap="flat" cmpd="sng">
            <a:solidFill>
              <a:schemeClr val="tx2"/>
            </a:solidFill>
            <a:prstDash val="solid"/>
            <a:round/>
            <a:headEnd type="none" w="med" len="med"/>
            <a:tailEnd type="none" w="med" len="med"/>
          </a:ln>
        </p:spPr>
      </p:sp>
      <p:sp>
        <p:nvSpPr>
          <p:cNvPr id="94220" name="Text Box 105"/>
          <p:cNvSpPr txBox="1"/>
          <p:nvPr/>
        </p:nvSpPr>
        <p:spPr>
          <a:xfrm>
            <a:off x="3124200" y="930275"/>
            <a:ext cx="6858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结点</a:t>
            </a:r>
            <a:r>
              <a:rPr lang="en-US" altLang="zh-CN" sz="1800" dirty="0">
                <a:solidFill>
                  <a:schemeClr val="folHlink"/>
                </a:solidFill>
                <a:latin typeface="Times New Roman" panose="02020603050405020304" pitchFamily="18" charset="0"/>
                <a:ea typeface="楷体_GB2312" pitchFamily="49" charset="-122"/>
              </a:rPr>
              <a:t>A</a:t>
            </a:r>
            <a:endParaRPr lang="en-US" altLang="zh-CN" sz="1800" dirty="0">
              <a:latin typeface="Times New Roman" panose="02020603050405020304" pitchFamily="18" charset="0"/>
              <a:ea typeface="宋体" panose="02010600030101010101" pitchFamily="2" charset="-122"/>
            </a:endParaRPr>
          </a:p>
        </p:txBody>
      </p:sp>
      <p:sp>
        <p:nvSpPr>
          <p:cNvPr id="94221" name="Line 106"/>
          <p:cNvSpPr/>
          <p:nvPr/>
        </p:nvSpPr>
        <p:spPr>
          <a:xfrm flipH="1">
            <a:off x="2743200" y="1371600"/>
            <a:ext cx="381000" cy="381000"/>
          </a:xfrm>
          <a:prstGeom prst="line">
            <a:avLst/>
          </a:prstGeom>
          <a:ln w="19050" cap="flat" cmpd="sng">
            <a:solidFill>
              <a:srgbClr val="00CCFF"/>
            </a:solidFill>
            <a:prstDash val="solid"/>
            <a:round/>
            <a:headEnd type="triangle" w="med" len="med"/>
            <a:tailEnd type="triangle" w="med" len="med"/>
          </a:ln>
        </p:spPr>
      </p:sp>
      <p:sp>
        <p:nvSpPr>
          <p:cNvPr id="94222" name="Rectangle 107"/>
          <p:cNvSpPr/>
          <p:nvPr/>
        </p:nvSpPr>
        <p:spPr>
          <a:xfrm>
            <a:off x="2133600" y="19812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23" name="Line 108"/>
          <p:cNvSpPr/>
          <p:nvPr/>
        </p:nvSpPr>
        <p:spPr>
          <a:xfrm>
            <a:off x="5791200" y="1524000"/>
            <a:ext cx="0" cy="1066800"/>
          </a:xfrm>
          <a:prstGeom prst="line">
            <a:avLst/>
          </a:prstGeom>
          <a:ln w="19050" cap="flat" cmpd="sng">
            <a:solidFill>
              <a:srgbClr val="00CC00"/>
            </a:solidFill>
            <a:prstDash val="solid"/>
            <a:round/>
            <a:headEnd type="none" w="med" len="med"/>
            <a:tailEnd type="none" w="med" len="med"/>
          </a:ln>
        </p:spPr>
      </p:sp>
      <p:sp>
        <p:nvSpPr>
          <p:cNvPr id="94224" name="Line 109"/>
          <p:cNvSpPr/>
          <p:nvPr/>
        </p:nvSpPr>
        <p:spPr>
          <a:xfrm>
            <a:off x="5791200" y="2590800"/>
            <a:ext cx="1066800" cy="0"/>
          </a:xfrm>
          <a:prstGeom prst="line">
            <a:avLst/>
          </a:prstGeom>
          <a:ln w="19050" cap="flat" cmpd="sng">
            <a:solidFill>
              <a:srgbClr val="00CC00"/>
            </a:solidFill>
            <a:prstDash val="solid"/>
            <a:round/>
            <a:headEnd type="none" w="med" len="med"/>
            <a:tailEnd type="none" w="med" len="med"/>
          </a:ln>
        </p:spPr>
      </p:sp>
      <p:sp>
        <p:nvSpPr>
          <p:cNvPr id="94225" name="Line 110"/>
          <p:cNvSpPr/>
          <p:nvPr/>
        </p:nvSpPr>
        <p:spPr>
          <a:xfrm>
            <a:off x="5791200" y="1524000"/>
            <a:ext cx="533400" cy="0"/>
          </a:xfrm>
          <a:prstGeom prst="line">
            <a:avLst/>
          </a:prstGeom>
          <a:ln w="19050" cap="flat" cmpd="sng">
            <a:solidFill>
              <a:srgbClr val="00CC00"/>
            </a:solidFill>
            <a:prstDash val="solid"/>
            <a:round/>
            <a:headEnd type="none" w="med" len="med"/>
            <a:tailEnd type="none" w="med" len="med"/>
          </a:ln>
        </p:spPr>
      </p:sp>
      <p:sp>
        <p:nvSpPr>
          <p:cNvPr id="94226" name="Line 111"/>
          <p:cNvSpPr/>
          <p:nvPr/>
        </p:nvSpPr>
        <p:spPr>
          <a:xfrm>
            <a:off x="6858000" y="1905000"/>
            <a:ext cx="0" cy="685800"/>
          </a:xfrm>
          <a:prstGeom prst="line">
            <a:avLst/>
          </a:prstGeom>
          <a:ln w="19050" cap="flat" cmpd="sng">
            <a:solidFill>
              <a:srgbClr val="00CC00"/>
            </a:solidFill>
            <a:prstDash val="solid"/>
            <a:round/>
            <a:headEnd type="none" w="med" len="med"/>
            <a:tailEnd type="none" w="med" len="med"/>
          </a:ln>
        </p:spPr>
      </p:sp>
      <p:sp>
        <p:nvSpPr>
          <p:cNvPr id="94227" name="Line 112"/>
          <p:cNvSpPr/>
          <p:nvPr/>
        </p:nvSpPr>
        <p:spPr>
          <a:xfrm>
            <a:off x="6324600" y="1524000"/>
            <a:ext cx="533400" cy="381000"/>
          </a:xfrm>
          <a:prstGeom prst="line">
            <a:avLst/>
          </a:prstGeom>
          <a:ln w="19050" cap="flat" cmpd="sng">
            <a:solidFill>
              <a:srgbClr val="00CC00"/>
            </a:solidFill>
            <a:prstDash val="solid"/>
            <a:round/>
            <a:headEnd type="none" w="med" len="med"/>
            <a:tailEnd type="none" w="med" len="med"/>
          </a:ln>
        </p:spPr>
      </p:sp>
      <p:sp>
        <p:nvSpPr>
          <p:cNvPr id="94228" name="Line 113"/>
          <p:cNvSpPr/>
          <p:nvPr/>
        </p:nvSpPr>
        <p:spPr>
          <a:xfrm flipH="1" flipV="1">
            <a:off x="7772400" y="762000"/>
            <a:ext cx="0" cy="762000"/>
          </a:xfrm>
          <a:prstGeom prst="line">
            <a:avLst/>
          </a:prstGeom>
          <a:ln w="19050" cap="flat" cmpd="sng">
            <a:solidFill>
              <a:schemeClr val="tx2"/>
            </a:solidFill>
            <a:prstDash val="solid"/>
            <a:round/>
            <a:headEnd type="none" w="med" len="med"/>
            <a:tailEnd type="none" w="med" len="med"/>
          </a:ln>
        </p:spPr>
      </p:sp>
      <p:sp>
        <p:nvSpPr>
          <p:cNvPr id="94229" name="Line 114"/>
          <p:cNvSpPr/>
          <p:nvPr/>
        </p:nvSpPr>
        <p:spPr>
          <a:xfrm flipH="1" flipV="1">
            <a:off x="7010400" y="762000"/>
            <a:ext cx="762000" cy="0"/>
          </a:xfrm>
          <a:prstGeom prst="line">
            <a:avLst/>
          </a:prstGeom>
          <a:ln w="19050" cap="flat" cmpd="sng">
            <a:solidFill>
              <a:schemeClr val="tx2"/>
            </a:solidFill>
            <a:prstDash val="solid"/>
            <a:round/>
            <a:headEnd type="none" w="med" len="med"/>
            <a:tailEnd type="none" w="med" len="med"/>
          </a:ln>
        </p:spPr>
      </p:sp>
      <p:sp>
        <p:nvSpPr>
          <p:cNvPr id="94230" name="Line 115"/>
          <p:cNvSpPr/>
          <p:nvPr/>
        </p:nvSpPr>
        <p:spPr>
          <a:xfrm flipH="1" flipV="1">
            <a:off x="7239000" y="1524000"/>
            <a:ext cx="533400" cy="0"/>
          </a:xfrm>
          <a:prstGeom prst="line">
            <a:avLst/>
          </a:prstGeom>
          <a:ln w="19050" cap="flat" cmpd="sng">
            <a:solidFill>
              <a:schemeClr val="tx2"/>
            </a:solidFill>
            <a:prstDash val="solid"/>
            <a:round/>
            <a:headEnd type="none" w="med" len="med"/>
            <a:tailEnd type="none" w="med" len="med"/>
          </a:ln>
        </p:spPr>
      </p:sp>
      <p:sp>
        <p:nvSpPr>
          <p:cNvPr id="94231" name="Line 116"/>
          <p:cNvSpPr/>
          <p:nvPr/>
        </p:nvSpPr>
        <p:spPr>
          <a:xfrm flipH="1" flipV="1">
            <a:off x="7010400" y="762000"/>
            <a:ext cx="0" cy="533400"/>
          </a:xfrm>
          <a:prstGeom prst="line">
            <a:avLst/>
          </a:prstGeom>
          <a:ln w="19050" cap="flat" cmpd="sng">
            <a:solidFill>
              <a:schemeClr val="tx2"/>
            </a:solidFill>
            <a:prstDash val="solid"/>
            <a:round/>
            <a:headEnd type="none" w="med" len="med"/>
            <a:tailEnd type="none" w="med" len="med"/>
          </a:ln>
        </p:spPr>
      </p:sp>
      <p:sp>
        <p:nvSpPr>
          <p:cNvPr id="94232" name="Line 117"/>
          <p:cNvSpPr/>
          <p:nvPr/>
        </p:nvSpPr>
        <p:spPr>
          <a:xfrm flipH="1" flipV="1">
            <a:off x="7010400" y="1295400"/>
            <a:ext cx="228600" cy="228600"/>
          </a:xfrm>
          <a:prstGeom prst="line">
            <a:avLst/>
          </a:prstGeom>
          <a:ln w="19050" cap="flat" cmpd="sng">
            <a:solidFill>
              <a:schemeClr val="tx2"/>
            </a:solidFill>
            <a:prstDash val="solid"/>
            <a:round/>
            <a:headEnd type="none" w="med" len="med"/>
            <a:tailEnd type="none" w="med" len="med"/>
          </a:ln>
        </p:spPr>
      </p:sp>
      <p:sp>
        <p:nvSpPr>
          <p:cNvPr id="94233" name="Text Box 118"/>
          <p:cNvSpPr txBox="1"/>
          <p:nvPr/>
        </p:nvSpPr>
        <p:spPr>
          <a:xfrm>
            <a:off x="7086600" y="930275"/>
            <a:ext cx="6858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结点</a:t>
            </a:r>
            <a:r>
              <a:rPr lang="en-US" altLang="zh-CN" sz="1800" dirty="0">
                <a:solidFill>
                  <a:schemeClr val="folHlink"/>
                </a:solidFill>
                <a:latin typeface="Times New Roman" panose="02020603050405020304" pitchFamily="18" charset="0"/>
                <a:ea typeface="楷体_GB2312" pitchFamily="49" charset="-122"/>
              </a:rPr>
              <a:t>D</a:t>
            </a:r>
            <a:endParaRPr lang="en-US" altLang="zh-CN" sz="1800" dirty="0">
              <a:latin typeface="Times New Roman" panose="02020603050405020304" pitchFamily="18" charset="0"/>
              <a:ea typeface="宋体" panose="02010600030101010101" pitchFamily="2" charset="-122"/>
            </a:endParaRPr>
          </a:p>
        </p:txBody>
      </p:sp>
      <p:sp>
        <p:nvSpPr>
          <p:cNvPr id="94234" name="Line 119"/>
          <p:cNvSpPr/>
          <p:nvPr/>
        </p:nvSpPr>
        <p:spPr>
          <a:xfrm flipH="1">
            <a:off x="6705600" y="1371600"/>
            <a:ext cx="381000" cy="381000"/>
          </a:xfrm>
          <a:prstGeom prst="line">
            <a:avLst/>
          </a:prstGeom>
          <a:ln w="19050" cap="flat" cmpd="sng">
            <a:solidFill>
              <a:srgbClr val="00CCFF"/>
            </a:solidFill>
            <a:prstDash val="solid"/>
            <a:round/>
            <a:headEnd type="triangle" w="med" len="med"/>
            <a:tailEnd type="triangle" w="med" len="med"/>
          </a:ln>
        </p:spPr>
      </p:sp>
      <p:sp>
        <p:nvSpPr>
          <p:cNvPr id="94235" name="Rectangle 120"/>
          <p:cNvSpPr/>
          <p:nvPr/>
        </p:nvSpPr>
        <p:spPr>
          <a:xfrm>
            <a:off x="6096000" y="19812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36" name="Line 121"/>
          <p:cNvSpPr/>
          <p:nvPr/>
        </p:nvSpPr>
        <p:spPr>
          <a:xfrm>
            <a:off x="1828800" y="4114800"/>
            <a:ext cx="0" cy="1066800"/>
          </a:xfrm>
          <a:prstGeom prst="line">
            <a:avLst/>
          </a:prstGeom>
          <a:ln w="19050" cap="flat" cmpd="sng">
            <a:solidFill>
              <a:srgbClr val="00CC00"/>
            </a:solidFill>
            <a:prstDash val="solid"/>
            <a:round/>
            <a:headEnd type="none" w="med" len="med"/>
            <a:tailEnd type="none" w="med" len="med"/>
          </a:ln>
        </p:spPr>
      </p:sp>
      <p:sp>
        <p:nvSpPr>
          <p:cNvPr id="94237" name="Line 122"/>
          <p:cNvSpPr/>
          <p:nvPr/>
        </p:nvSpPr>
        <p:spPr>
          <a:xfrm>
            <a:off x="1828800" y="5181600"/>
            <a:ext cx="1066800" cy="0"/>
          </a:xfrm>
          <a:prstGeom prst="line">
            <a:avLst/>
          </a:prstGeom>
          <a:ln w="19050" cap="flat" cmpd="sng">
            <a:solidFill>
              <a:srgbClr val="00CC00"/>
            </a:solidFill>
            <a:prstDash val="solid"/>
            <a:round/>
            <a:headEnd type="none" w="med" len="med"/>
            <a:tailEnd type="none" w="med" len="med"/>
          </a:ln>
        </p:spPr>
      </p:sp>
      <p:sp>
        <p:nvSpPr>
          <p:cNvPr id="94238" name="Line 123"/>
          <p:cNvSpPr/>
          <p:nvPr/>
        </p:nvSpPr>
        <p:spPr>
          <a:xfrm>
            <a:off x="1828800" y="4114800"/>
            <a:ext cx="533400" cy="0"/>
          </a:xfrm>
          <a:prstGeom prst="line">
            <a:avLst/>
          </a:prstGeom>
          <a:ln w="19050" cap="flat" cmpd="sng">
            <a:solidFill>
              <a:srgbClr val="00CC00"/>
            </a:solidFill>
            <a:prstDash val="solid"/>
            <a:round/>
            <a:headEnd type="none" w="med" len="med"/>
            <a:tailEnd type="none" w="med" len="med"/>
          </a:ln>
        </p:spPr>
      </p:sp>
      <p:sp>
        <p:nvSpPr>
          <p:cNvPr id="94239" name="Line 124"/>
          <p:cNvSpPr/>
          <p:nvPr/>
        </p:nvSpPr>
        <p:spPr>
          <a:xfrm>
            <a:off x="2895600" y="4495800"/>
            <a:ext cx="0" cy="685800"/>
          </a:xfrm>
          <a:prstGeom prst="line">
            <a:avLst/>
          </a:prstGeom>
          <a:ln w="19050" cap="flat" cmpd="sng">
            <a:solidFill>
              <a:srgbClr val="00CC00"/>
            </a:solidFill>
            <a:prstDash val="solid"/>
            <a:round/>
            <a:headEnd type="none" w="med" len="med"/>
            <a:tailEnd type="none" w="med" len="med"/>
          </a:ln>
        </p:spPr>
      </p:sp>
      <p:sp>
        <p:nvSpPr>
          <p:cNvPr id="94240" name="Line 125"/>
          <p:cNvSpPr/>
          <p:nvPr/>
        </p:nvSpPr>
        <p:spPr>
          <a:xfrm>
            <a:off x="2362200" y="4114800"/>
            <a:ext cx="533400" cy="381000"/>
          </a:xfrm>
          <a:prstGeom prst="line">
            <a:avLst/>
          </a:prstGeom>
          <a:ln w="19050" cap="flat" cmpd="sng">
            <a:solidFill>
              <a:srgbClr val="00CC00"/>
            </a:solidFill>
            <a:prstDash val="solid"/>
            <a:round/>
            <a:headEnd type="none" w="med" len="med"/>
            <a:tailEnd type="none" w="med" len="med"/>
          </a:ln>
        </p:spPr>
      </p:sp>
      <p:sp>
        <p:nvSpPr>
          <p:cNvPr id="94241" name="Line 126"/>
          <p:cNvSpPr/>
          <p:nvPr/>
        </p:nvSpPr>
        <p:spPr>
          <a:xfrm flipH="1" flipV="1">
            <a:off x="3810000" y="3352800"/>
            <a:ext cx="0" cy="762000"/>
          </a:xfrm>
          <a:prstGeom prst="line">
            <a:avLst/>
          </a:prstGeom>
          <a:ln w="19050" cap="flat" cmpd="sng">
            <a:solidFill>
              <a:schemeClr val="tx2"/>
            </a:solidFill>
            <a:prstDash val="solid"/>
            <a:round/>
            <a:headEnd type="none" w="med" len="med"/>
            <a:tailEnd type="none" w="med" len="med"/>
          </a:ln>
        </p:spPr>
      </p:sp>
      <p:sp>
        <p:nvSpPr>
          <p:cNvPr id="94242" name="Line 127"/>
          <p:cNvSpPr/>
          <p:nvPr/>
        </p:nvSpPr>
        <p:spPr>
          <a:xfrm flipH="1" flipV="1">
            <a:off x="3048000" y="3352800"/>
            <a:ext cx="762000" cy="0"/>
          </a:xfrm>
          <a:prstGeom prst="line">
            <a:avLst/>
          </a:prstGeom>
          <a:ln w="19050" cap="flat" cmpd="sng">
            <a:solidFill>
              <a:schemeClr val="tx2"/>
            </a:solidFill>
            <a:prstDash val="solid"/>
            <a:round/>
            <a:headEnd type="none" w="med" len="med"/>
            <a:tailEnd type="none" w="med" len="med"/>
          </a:ln>
        </p:spPr>
      </p:sp>
      <p:sp>
        <p:nvSpPr>
          <p:cNvPr id="94243" name="Line 128"/>
          <p:cNvSpPr/>
          <p:nvPr/>
        </p:nvSpPr>
        <p:spPr>
          <a:xfrm flipH="1" flipV="1">
            <a:off x="3276600" y="4114800"/>
            <a:ext cx="533400" cy="0"/>
          </a:xfrm>
          <a:prstGeom prst="line">
            <a:avLst/>
          </a:prstGeom>
          <a:ln w="19050" cap="flat" cmpd="sng">
            <a:solidFill>
              <a:schemeClr val="tx2"/>
            </a:solidFill>
            <a:prstDash val="solid"/>
            <a:round/>
            <a:headEnd type="none" w="med" len="med"/>
            <a:tailEnd type="none" w="med" len="med"/>
          </a:ln>
        </p:spPr>
      </p:sp>
      <p:sp>
        <p:nvSpPr>
          <p:cNvPr id="94244" name="Line 129"/>
          <p:cNvSpPr/>
          <p:nvPr/>
        </p:nvSpPr>
        <p:spPr>
          <a:xfrm flipH="1" flipV="1">
            <a:off x="3048000" y="3352800"/>
            <a:ext cx="0" cy="533400"/>
          </a:xfrm>
          <a:prstGeom prst="line">
            <a:avLst/>
          </a:prstGeom>
          <a:ln w="19050" cap="flat" cmpd="sng">
            <a:solidFill>
              <a:schemeClr val="tx2"/>
            </a:solidFill>
            <a:prstDash val="solid"/>
            <a:round/>
            <a:headEnd type="none" w="med" len="med"/>
            <a:tailEnd type="none" w="med" len="med"/>
          </a:ln>
        </p:spPr>
      </p:sp>
      <p:sp>
        <p:nvSpPr>
          <p:cNvPr id="94245" name="Line 130"/>
          <p:cNvSpPr/>
          <p:nvPr/>
        </p:nvSpPr>
        <p:spPr>
          <a:xfrm flipH="1" flipV="1">
            <a:off x="3048000" y="3886200"/>
            <a:ext cx="228600" cy="228600"/>
          </a:xfrm>
          <a:prstGeom prst="line">
            <a:avLst/>
          </a:prstGeom>
          <a:ln w="19050" cap="flat" cmpd="sng">
            <a:solidFill>
              <a:schemeClr val="tx2"/>
            </a:solidFill>
            <a:prstDash val="solid"/>
            <a:round/>
            <a:headEnd type="none" w="med" len="med"/>
            <a:tailEnd type="none" w="med" len="med"/>
          </a:ln>
        </p:spPr>
      </p:sp>
      <p:sp>
        <p:nvSpPr>
          <p:cNvPr id="94246" name="Text Box 131"/>
          <p:cNvSpPr txBox="1"/>
          <p:nvPr/>
        </p:nvSpPr>
        <p:spPr>
          <a:xfrm>
            <a:off x="3124200" y="3521075"/>
            <a:ext cx="6858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结点</a:t>
            </a:r>
            <a:r>
              <a:rPr lang="en-US" altLang="zh-CN" sz="1800" dirty="0">
                <a:solidFill>
                  <a:schemeClr val="folHlink"/>
                </a:solidFill>
                <a:latin typeface="Times New Roman" panose="02020603050405020304" pitchFamily="18" charset="0"/>
                <a:ea typeface="楷体_GB2312" pitchFamily="49" charset="-122"/>
              </a:rPr>
              <a:t>B</a:t>
            </a:r>
            <a:endParaRPr lang="en-US" altLang="zh-CN" sz="1800" dirty="0">
              <a:latin typeface="Times New Roman" panose="02020603050405020304" pitchFamily="18" charset="0"/>
              <a:ea typeface="宋体" panose="02010600030101010101" pitchFamily="2" charset="-122"/>
            </a:endParaRPr>
          </a:p>
        </p:txBody>
      </p:sp>
      <p:sp>
        <p:nvSpPr>
          <p:cNvPr id="94247" name="Line 132"/>
          <p:cNvSpPr/>
          <p:nvPr/>
        </p:nvSpPr>
        <p:spPr>
          <a:xfrm flipH="1">
            <a:off x="2743200" y="3962400"/>
            <a:ext cx="381000" cy="381000"/>
          </a:xfrm>
          <a:prstGeom prst="line">
            <a:avLst/>
          </a:prstGeom>
          <a:ln w="19050" cap="flat" cmpd="sng">
            <a:solidFill>
              <a:srgbClr val="00CCFF"/>
            </a:solidFill>
            <a:prstDash val="solid"/>
            <a:round/>
            <a:headEnd type="triangle" w="med" len="med"/>
            <a:tailEnd type="triangle" w="med" len="med"/>
          </a:ln>
        </p:spPr>
      </p:sp>
      <p:sp>
        <p:nvSpPr>
          <p:cNvPr id="94248" name="Rectangle 133"/>
          <p:cNvSpPr/>
          <p:nvPr/>
        </p:nvSpPr>
        <p:spPr>
          <a:xfrm>
            <a:off x="2133600" y="45720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49" name="Line 134"/>
          <p:cNvSpPr/>
          <p:nvPr/>
        </p:nvSpPr>
        <p:spPr>
          <a:xfrm>
            <a:off x="5791200" y="4114800"/>
            <a:ext cx="0" cy="1066800"/>
          </a:xfrm>
          <a:prstGeom prst="line">
            <a:avLst/>
          </a:prstGeom>
          <a:ln w="19050" cap="flat" cmpd="sng">
            <a:solidFill>
              <a:srgbClr val="00CC00"/>
            </a:solidFill>
            <a:prstDash val="solid"/>
            <a:round/>
            <a:headEnd type="none" w="med" len="med"/>
            <a:tailEnd type="none" w="med" len="med"/>
          </a:ln>
        </p:spPr>
      </p:sp>
      <p:sp>
        <p:nvSpPr>
          <p:cNvPr id="94250" name="Line 135"/>
          <p:cNvSpPr/>
          <p:nvPr/>
        </p:nvSpPr>
        <p:spPr>
          <a:xfrm>
            <a:off x="5791200" y="5181600"/>
            <a:ext cx="1066800" cy="0"/>
          </a:xfrm>
          <a:prstGeom prst="line">
            <a:avLst/>
          </a:prstGeom>
          <a:ln w="19050" cap="flat" cmpd="sng">
            <a:solidFill>
              <a:srgbClr val="00CC00"/>
            </a:solidFill>
            <a:prstDash val="solid"/>
            <a:round/>
            <a:headEnd type="none" w="med" len="med"/>
            <a:tailEnd type="none" w="med" len="med"/>
          </a:ln>
        </p:spPr>
      </p:sp>
      <p:sp>
        <p:nvSpPr>
          <p:cNvPr id="94251" name="Line 136"/>
          <p:cNvSpPr/>
          <p:nvPr/>
        </p:nvSpPr>
        <p:spPr>
          <a:xfrm>
            <a:off x="5791200" y="4114800"/>
            <a:ext cx="533400" cy="0"/>
          </a:xfrm>
          <a:prstGeom prst="line">
            <a:avLst/>
          </a:prstGeom>
          <a:ln w="19050" cap="flat" cmpd="sng">
            <a:solidFill>
              <a:srgbClr val="00CC00"/>
            </a:solidFill>
            <a:prstDash val="solid"/>
            <a:round/>
            <a:headEnd type="none" w="med" len="med"/>
            <a:tailEnd type="none" w="med" len="med"/>
          </a:ln>
        </p:spPr>
      </p:sp>
      <p:sp>
        <p:nvSpPr>
          <p:cNvPr id="94252" name="Line 137"/>
          <p:cNvSpPr/>
          <p:nvPr/>
        </p:nvSpPr>
        <p:spPr>
          <a:xfrm>
            <a:off x="6858000" y="4495800"/>
            <a:ext cx="0" cy="685800"/>
          </a:xfrm>
          <a:prstGeom prst="line">
            <a:avLst/>
          </a:prstGeom>
          <a:ln w="19050" cap="flat" cmpd="sng">
            <a:solidFill>
              <a:srgbClr val="00CC00"/>
            </a:solidFill>
            <a:prstDash val="solid"/>
            <a:round/>
            <a:headEnd type="none" w="med" len="med"/>
            <a:tailEnd type="none" w="med" len="med"/>
          </a:ln>
        </p:spPr>
      </p:sp>
      <p:sp>
        <p:nvSpPr>
          <p:cNvPr id="94253" name="Line 138"/>
          <p:cNvSpPr/>
          <p:nvPr/>
        </p:nvSpPr>
        <p:spPr>
          <a:xfrm>
            <a:off x="6324600" y="4114800"/>
            <a:ext cx="533400" cy="381000"/>
          </a:xfrm>
          <a:prstGeom prst="line">
            <a:avLst/>
          </a:prstGeom>
          <a:ln w="19050" cap="flat" cmpd="sng">
            <a:solidFill>
              <a:srgbClr val="00CC00"/>
            </a:solidFill>
            <a:prstDash val="solid"/>
            <a:round/>
            <a:headEnd type="none" w="med" len="med"/>
            <a:tailEnd type="none" w="med" len="med"/>
          </a:ln>
        </p:spPr>
      </p:sp>
      <p:sp>
        <p:nvSpPr>
          <p:cNvPr id="94254" name="Line 139"/>
          <p:cNvSpPr/>
          <p:nvPr/>
        </p:nvSpPr>
        <p:spPr>
          <a:xfrm flipH="1" flipV="1">
            <a:off x="7772400" y="3352800"/>
            <a:ext cx="0" cy="762000"/>
          </a:xfrm>
          <a:prstGeom prst="line">
            <a:avLst/>
          </a:prstGeom>
          <a:ln w="19050" cap="flat" cmpd="sng">
            <a:solidFill>
              <a:schemeClr val="tx2"/>
            </a:solidFill>
            <a:prstDash val="solid"/>
            <a:round/>
            <a:headEnd type="none" w="med" len="med"/>
            <a:tailEnd type="none" w="med" len="med"/>
          </a:ln>
        </p:spPr>
      </p:sp>
      <p:sp>
        <p:nvSpPr>
          <p:cNvPr id="94255" name="Line 140"/>
          <p:cNvSpPr/>
          <p:nvPr/>
        </p:nvSpPr>
        <p:spPr>
          <a:xfrm flipH="1" flipV="1">
            <a:off x="7010400" y="3352800"/>
            <a:ext cx="762000" cy="0"/>
          </a:xfrm>
          <a:prstGeom prst="line">
            <a:avLst/>
          </a:prstGeom>
          <a:ln w="19050" cap="flat" cmpd="sng">
            <a:solidFill>
              <a:schemeClr val="tx2"/>
            </a:solidFill>
            <a:prstDash val="solid"/>
            <a:round/>
            <a:headEnd type="none" w="med" len="med"/>
            <a:tailEnd type="none" w="med" len="med"/>
          </a:ln>
        </p:spPr>
      </p:sp>
      <p:sp>
        <p:nvSpPr>
          <p:cNvPr id="94256" name="Line 141"/>
          <p:cNvSpPr/>
          <p:nvPr/>
        </p:nvSpPr>
        <p:spPr>
          <a:xfrm flipH="1" flipV="1">
            <a:off x="7239000" y="4114800"/>
            <a:ext cx="533400" cy="0"/>
          </a:xfrm>
          <a:prstGeom prst="line">
            <a:avLst/>
          </a:prstGeom>
          <a:ln w="19050" cap="flat" cmpd="sng">
            <a:solidFill>
              <a:schemeClr val="tx2"/>
            </a:solidFill>
            <a:prstDash val="solid"/>
            <a:round/>
            <a:headEnd type="none" w="med" len="med"/>
            <a:tailEnd type="none" w="med" len="med"/>
          </a:ln>
        </p:spPr>
      </p:sp>
      <p:sp>
        <p:nvSpPr>
          <p:cNvPr id="94257" name="Line 142"/>
          <p:cNvSpPr/>
          <p:nvPr/>
        </p:nvSpPr>
        <p:spPr>
          <a:xfrm flipH="1" flipV="1">
            <a:off x="7010400" y="3352800"/>
            <a:ext cx="0" cy="533400"/>
          </a:xfrm>
          <a:prstGeom prst="line">
            <a:avLst/>
          </a:prstGeom>
          <a:ln w="19050" cap="flat" cmpd="sng">
            <a:solidFill>
              <a:schemeClr val="tx2"/>
            </a:solidFill>
            <a:prstDash val="solid"/>
            <a:round/>
            <a:headEnd type="none" w="med" len="med"/>
            <a:tailEnd type="none" w="med" len="med"/>
          </a:ln>
        </p:spPr>
      </p:sp>
      <p:sp>
        <p:nvSpPr>
          <p:cNvPr id="94258" name="Line 143"/>
          <p:cNvSpPr/>
          <p:nvPr/>
        </p:nvSpPr>
        <p:spPr>
          <a:xfrm flipH="1" flipV="1">
            <a:off x="7010400" y="3886200"/>
            <a:ext cx="228600" cy="228600"/>
          </a:xfrm>
          <a:prstGeom prst="line">
            <a:avLst/>
          </a:prstGeom>
          <a:ln w="19050" cap="flat" cmpd="sng">
            <a:solidFill>
              <a:schemeClr val="tx2"/>
            </a:solidFill>
            <a:prstDash val="solid"/>
            <a:round/>
            <a:headEnd type="none" w="med" len="med"/>
            <a:tailEnd type="none" w="med" len="med"/>
          </a:ln>
        </p:spPr>
      </p:sp>
      <p:sp>
        <p:nvSpPr>
          <p:cNvPr id="94259" name="Text Box 144"/>
          <p:cNvSpPr txBox="1"/>
          <p:nvPr/>
        </p:nvSpPr>
        <p:spPr>
          <a:xfrm>
            <a:off x="7086600" y="3521075"/>
            <a:ext cx="6858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结点</a:t>
            </a:r>
            <a:r>
              <a:rPr lang="en-US" altLang="zh-CN" sz="1800" dirty="0">
                <a:solidFill>
                  <a:schemeClr val="folHlink"/>
                </a:solidFill>
                <a:latin typeface="Times New Roman" panose="02020603050405020304" pitchFamily="18" charset="0"/>
                <a:ea typeface="楷体_GB2312" pitchFamily="49" charset="-122"/>
              </a:rPr>
              <a:t>C</a:t>
            </a:r>
            <a:endParaRPr lang="en-US" altLang="zh-CN" sz="1800" dirty="0">
              <a:latin typeface="Times New Roman" panose="02020603050405020304" pitchFamily="18" charset="0"/>
              <a:ea typeface="宋体" panose="02010600030101010101" pitchFamily="2" charset="-122"/>
            </a:endParaRPr>
          </a:p>
        </p:txBody>
      </p:sp>
      <p:sp>
        <p:nvSpPr>
          <p:cNvPr id="94260" name="Line 145"/>
          <p:cNvSpPr/>
          <p:nvPr/>
        </p:nvSpPr>
        <p:spPr>
          <a:xfrm flipH="1">
            <a:off x="6705600" y="3962400"/>
            <a:ext cx="381000" cy="381000"/>
          </a:xfrm>
          <a:prstGeom prst="line">
            <a:avLst/>
          </a:prstGeom>
          <a:ln w="19050" cap="flat" cmpd="sng">
            <a:solidFill>
              <a:srgbClr val="00CCFF"/>
            </a:solidFill>
            <a:prstDash val="solid"/>
            <a:round/>
            <a:headEnd type="triangle" w="med" len="med"/>
            <a:tailEnd type="triangle" w="med" len="med"/>
          </a:ln>
        </p:spPr>
      </p:sp>
      <p:sp>
        <p:nvSpPr>
          <p:cNvPr id="94261" name="Rectangle 146"/>
          <p:cNvSpPr/>
          <p:nvPr/>
        </p:nvSpPr>
        <p:spPr>
          <a:xfrm>
            <a:off x="6096000" y="45720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62" name="Line 147"/>
          <p:cNvSpPr/>
          <p:nvPr/>
        </p:nvSpPr>
        <p:spPr>
          <a:xfrm>
            <a:off x="1219200" y="2133600"/>
            <a:ext cx="914400" cy="0"/>
          </a:xfrm>
          <a:prstGeom prst="line">
            <a:avLst/>
          </a:prstGeom>
          <a:ln w="19050" cap="flat" cmpd="sng">
            <a:solidFill>
              <a:srgbClr val="00CCFF"/>
            </a:solidFill>
            <a:prstDash val="solid"/>
            <a:round/>
            <a:headEnd type="none" w="med" len="med"/>
            <a:tailEnd type="triangle" w="med" len="med"/>
          </a:ln>
        </p:spPr>
      </p:sp>
      <p:sp>
        <p:nvSpPr>
          <p:cNvPr id="94263" name="Line 148"/>
          <p:cNvSpPr/>
          <p:nvPr/>
        </p:nvSpPr>
        <p:spPr>
          <a:xfrm flipH="1">
            <a:off x="2438400" y="2133600"/>
            <a:ext cx="3657600" cy="0"/>
          </a:xfrm>
          <a:prstGeom prst="line">
            <a:avLst/>
          </a:prstGeom>
          <a:ln w="19050" cap="flat" cmpd="sng">
            <a:solidFill>
              <a:srgbClr val="00CCFF"/>
            </a:solidFill>
            <a:prstDash val="solid"/>
            <a:round/>
            <a:headEnd type="none" w="med" len="med"/>
            <a:tailEnd type="triangle" w="med" len="med"/>
          </a:ln>
        </p:spPr>
      </p:sp>
      <p:sp>
        <p:nvSpPr>
          <p:cNvPr id="94264" name="Line 149"/>
          <p:cNvSpPr/>
          <p:nvPr/>
        </p:nvSpPr>
        <p:spPr>
          <a:xfrm>
            <a:off x="2286000" y="2286000"/>
            <a:ext cx="0" cy="2286000"/>
          </a:xfrm>
          <a:prstGeom prst="line">
            <a:avLst/>
          </a:prstGeom>
          <a:ln w="19050" cap="flat" cmpd="sng">
            <a:solidFill>
              <a:srgbClr val="00CCFF"/>
            </a:solidFill>
            <a:prstDash val="solid"/>
            <a:round/>
            <a:headEnd type="none" w="med" len="med"/>
            <a:tailEnd type="triangle" w="med" len="med"/>
          </a:ln>
        </p:spPr>
      </p:sp>
      <p:sp>
        <p:nvSpPr>
          <p:cNvPr id="94265" name="Line 150"/>
          <p:cNvSpPr/>
          <p:nvPr/>
        </p:nvSpPr>
        <p:spPr>
          <a:xfrm flipV="1">
            <a:off x="6248400" y="2286000"/>
            <a:ext cx="0" cy="2286000"/>
          </a:xfrm>
          <a:prstGeom prst="line">
            <a:avLst/>
          </a:prstGeom>
          <a:ln w="19050" cap="flat" cmpd="sng">
            <a:solidFill>
              <a:srgbClr val="00CCFF"/>
            </a:solidFill>
            <a:prstDash val="solid"/>
            <a:round/>
            <a:headEnd type="none" w="med" len="med"/>
            <a:tailEnd type="triangle" w="med" len="med"/>
          </a:ln>
        </p:spPr>
      </p:sp>
      <p:sp>
        <p:nvSpPr>
          <p:cNvPr id="94266" name="Line 151"/>
          <p:cNvSpPr/>
          <p:nvPr/>
        </p:nvSpPr>
        <p:spPr>
          <a:xfrm>
            <a:off x="2438400" y="4724400"/>
            <a:ext cx="3657600" cy="0"/>
          </a:xfrm>
          <a:prstGeom prst="line">
            <a:avLst/>
          </a:prstGeom>
          <a:ln w="19050" cap="flat" cmpd="sng">
            <a:solidFill>
              <a:srgbClr val="00CCFF"/>
            </a:solidFill>
            <a:prstDash val="solid"/>
            <a:round/>
            <a:headEnd type="none" w="med" len="med"/>
            <a:tailEnd type="triangle" w="med" len="med"/>
          </a:ln>
        </p:spPr>
      </p:sp>
      <p:sp>
        <p:nvSpPr>
          <p:cNvPr id="94267" name="Line 152"/>
          <p:cNvSpPr/>
          <p:nvPr/>
        </p:nvSpPr>
        <p:spPr>
          <a:xfrm flipV="1">
            <a:off x="2286000" y="4876800"/>
            <a:ext cx="0" cy="914400"/>
          </a:xfrm>
          <a:prstGeom prst="line">
            <a:avLst/>
          </a:prstGeom>
          <a:ln w="19050" cap="flat" cmpd="sng">
            <a:solidFill>
              <a:srgbClr val="00CCFF"/>
            </a:solidFill>
            <a:prstDash val="solid"/>
            <a:round/>
            <a:headEnd type="none" w="med" len="med"/>
            <a:tailEnd type="triangle" w="med" len="med"/>
          </a:ln>
        </p:spPr>
      </p:sp>
      <p:sp>
        <p:nvSpPr>
          <p:cNvPr id="94268" name="Line 153"/>
          <p:cNvSpPr/>
          <p:nvPr/>
        </p:nvSpPr>
        <p:spPr>
          <a:xfrm flipH="1">
            <a:off x="6400800" y="4724400"/>
            <a:ext cx="838200" cy="0"/>
          </a:xfrm>
          <a:prstGeom prst="line">
            <a:avLst/>
          </a:prstGeom>
          <a:ln w="19050" cap="flat" cmpd="sng">
            <a:solidFill>
              <a:srgbClr val="00CCFF"/>
            </a:solidFill>
            <a:prstDash val="solid"/>
            <a:round/>
            <a:headEnd type="none" w="med" len="med"/>
            <a:tailEnd type="triangle" w="med" len="med"/>
          </a:ln>
        </p:spPr>
      </p:sp>
      <p:sp>
        <p:nvSpPr>
          <p:cNvPr id="94269" name="Line 154"/>
          <p:cNvSpPr/>
          <p:nvPr/>
        </p:nvSpPr>
        <p:spPr>
          <a:xfrm>
            <a:off x="6248400" y="1204913"/>
            <a:ext cx="0" cy="776287"/>
          </a:xfrm>
          <a:prstGeom prst="line">
            <a:avLst/>
          </a:prstGeom>
          <a:ln w="19050" cap="flat" cmpd="sng">
            <a:solidFill>
              <a:srgbClr val="00CCFF"/>
            </a:solidFill>
            <a:prstDash val="solid"/>
            <a:round/>
            <a:headEnd type="none" w="med" len="med"/>
            <a:tailEnd type="triangle" w="med" len="med"/>
          </a:ln>
        </p:spPr>
      </p:sp>
      <p:sp>
        <p:nvSpPr>
          <p:cNvPr id="94270" name="Line 155"/>
          <p:cNvSpPr/>
          <p:nvPr/>
        </p:nvSpPr>
        <p:spPr>
          <a:xfrm>
            <a:off x="2133600" y="762000"/>
            <a:ext cx="0" cy="762000"/>
          </a:xfrm>
          <a:prstGeom prst="line">
            <a:avLst/>
          </a:prstGeom>
          <a:ln w="9525" cap="flat" cmpd="sng">
            <a:solidFill>
              <a:schemeClr val="folHlink"/>
            </a:solidFill>
            <a:prstDash val="solid"/>
            <a:round/>
            <a:headEnd type="none" w="med" len="med"/>
            <a:tailEnd type="none" w="med" len="med"/>
          </a:ln>
        </p:spPr>
      </p:sp>
      <p:sp>
        <p:nvSpPr>
          <p:cNvPr id="94271" name="Line 156"/>
          <p:cNvSpPr/>
          <p:nvPr/>
        </p:nvSpPr>
        <p:spPr>
          <a:xfrm>
            <a:off x="6248400" y="4876800"/>
            <a:ext cx="0" cy="762000"/>
          </a:xfrm>
          <a:prstGeom prst="line">
            <a:avLst/>
          </a:prstGeom>
          <a:ln w="9525" cap="flat" cmpd="sng">
            <a:solidFill>
              <a:schemeClr val="folHlink"/>
            </a:solidFill>
            <a:prstDash val="solid"/>
            <a:round/>
            <a:headEnd type="none" w="med" len="med"/>
            <a:tailEnd type="none" w="med" len="med"/>
          </a:ln>
        </p:spPr>
      </p:sp>
      <p:sp>
        <p:nvSpPr>
          <p:cNvPr id="94272" name="Line 157"/>
          <p:cNvSpPr/>
          <p:nvPr/>
        </p:nvSpPr>
        <p:spPr>
          <a:xfrm rot="-5400000">
            <a:off x="1752600" y="4343400"/>
            <a:ext cx="0" cy="762000"/>
          </a:xfrm>
          <a:prstGeom prst="line">
            <a:avLst/>
          </a:prstGeom>
          <a:ln w="9525" cap="flat" cmpd="sng">
            <a:solidFill>
              <a:schemeClr val="folHlink"/>
            </a:solidFill>
            <a:prstDash val="solid"/>
            <a:round/>
            <a:headEnd type="none" w="med" len="med"/>
            <a:tailEnd type="none" w="med" len="med"/>
          </a:ln>
        </p:spPr>
      </p:sp>
      <p:sp>
        <p:nvSpPr>
          <p:cNvPr id="94273" name="Line 158"/>
          <p:cNvSpPr/>
          <p:nvPr/>
        </p:nvSpPr>
        <p:spPr>
          <a:xfrm rot="-5400000">
            <a:off x="6781800" y="1752600"/>
            <a:ext cx="0" cy="762000"/>
          </a:xfrm>
          <a:prstGeom prst="line">
            <a:avLst/>
          </a:prstGeom>
          <a:ln w="9525" cap="flat" cmpd="sng">
            <a:solidFill>
              <a:schemeClr val="folHlink"/>
            </a:solidFill>
            <a:prstDash val="solid"/>
            <a:round/>
            <a:headEnd type="none" w="med" len="med"/>
            <a:tailEnd type="none" w="med" len="med"/>
          </a:ln>
        </p:spPr>
      </p:sp>
      <p:sp>
        <p:nvSpPr>
          <p:cNvPr id="94274" name="Text Box 159"/>
          <p:cNvSpPr txBox="1"/>
          <p:nvPr/>
        </p:nvSpPr>
        <p:spPr>
          <a:xfrm>
            <a:off x="1219200" y="914400"/>
            <a:ext cx="9906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寻径器</a:t>
            </a:r>
            <a:r>
              <a:rPr lang="en-US" altLang="zh-CN" sz="1800" dirty="0">
                <a:solidFill>
                  <a:schemeClr val="folHlink"/>
                </a:solidFill>
                <a:latin typeface="Times New Roman" panose="02020603050405020304" pitchFamily="18" charset="0"/>
                <a:ea typeface="楷体_GB2312" pitchFamily="49" charset="-122"/>
              </a:rPr>
              <a:t>A</a:t>
            </a:r>
            <a:endParaRPr lang="en-US" altLang="zh-CN" sz="1800" dirty="0">
              <a:latin typeface="Times New Roman" panose="02020603050405020304" pitchFamily="18" charset="0"/>
              <a:ea typeface="宋体" panose="02010600030101010101" pitchFamily="2" charset="-122"/>
            </a:endParaRPr>
          </a:p>
        </p:txBody>
      </p:sp>
      <p:sp>
        <p:nvSpPr>
          <p:cNvPr id="94275" name="Text Box 160"/>
          <p:cNvSpPr txBox="1"/>
          <p:nvPr/>
        </p:nvSpPr>
        <p:spPr>
          <a:xfrm>
            <a:off x="990600" y="4343400"/>
            <a:ext cx="9906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寻径器</a:t>
            </a:r>
            <a:r>
              <a:rPr lang="en-US" altLang="zh-CN" sz="1800" dirty="0">
                <a:solidFill>
                  <a:schemeClr val="folHlink"/>
                </a:solidFill>
                <a:latin typeface="Times New Roman" panose="02020603050405020304" pitchFamily="18" charset="0"/>
                <a:ea typeface="楷体_GB2312" pitchFamily="49" charset="-122"/>
              </a:rPr>
              <a:t>B</a:t>
            </a:r>
            <a:endParaRPr lang="en-US" altLang="zh-CN" sz="1800" dirty="0">
              <a:latin typeface="Times New Roman" panose="02020603050405020304" pitchFamily="18" charset="0"/>
              <a:ea typeface="宋体" panose="02010600030101010101" pitchFamily="2" charset="-122"/>
            </a:endParaRPr>
          </a:p>
        </p:txBody>
      </p:sp>
      <p:sp>
        <p:nvSpPr>
          <p:cNvPr id="94276" name="Text Box 161"/>
          <p:cNvSpPr txBox="1"/>
          <p:nvPr/>
        </p:nvSpPr>
        <p:spPr>
          <a:xfrm>
            <a:off x="6324600" y="5287963"/>
            <a:ext cx="9906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寻径器</a:t>
            </a:r>
            <a:r>
              <a:rPr lang="en-US" altLang="zh-CN" sz="1800" dirty="0">
                <a:solidFill>
                  <a:schemeClr val="folHlink"/>
                </a:solidFill>
                <a:latin typeface="Times New Roman" panose="02020603050405020304" pitchFamily="18" charset="0"/>
                <a:ea typeface="楷体_GB2312" pitchFamily="49" charset="-122"/>
              </a:rPr>
              <a:t>C</a:t>
            </a:r>
            <a:endParaRPr lang="en-US" altLang="zh-CN" sz="1800" dirty="0">
              <a:latin typeface="Times New Roman" panose="02020603050405020304" pitchFamily="18" charset="0"/>
              <a:ea typeface="宋体" panose="02010600030101010101" pitchFamily="2" charset="-122"/>
            </a:endParaRPr>
          </a:p>
        </p:txBody>
      </p:sp>
      <p:sp>
        <p:nvSpPr>
          <p:cNvPr id="94277" name="Text Box 162"/>
          <p:cNvSpPr txBox="1"/>
          <p:nvPr/>
        </p:nvSpPr>
        <p:spPr>
          <a:xfrm>
            <a:off x="6934200" y="2163763"/>
            <a:ext cx="9906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寻径器</a:t>
            </a:r>
            <a:r>
              <a:rPr lang="en-US" altLang="zh-CN" sz="1800" dirty="0">
                <a:solidFill>
                  <a:schemeClr val="folHlink"/>
                </a:solidFill>
                <a:latin typeface="Times New Roman" panose="02020603050405020304" pitchFamily="18" charset="0"/>
                <a:ea typeface="楷体_GB2312" pitchFamily="49" charset="-122"/>
              </a:rPr>
              <a:t>D</a:t>
            </a:r>
            <a:endParaRPr lang="en-US" altLang="zh-CN" sz="1800" dirty="0">
              <a:latin typeface="Times New Roman" panose="02020603050405020304" pitchFamily="18" charset="0"/>
              <a:ea typeface="宋体" panose="02010600030101010101" pitchFamily="2" charset="-122"/>
            </a:endParaRPr>
          </a:p>
        </p:txBody>
      </p:sp>
      <p:sp>
        <p:nvSpPr>
          <p:cNvPr id="94278" name="Text Box 163"/>
          <p:cNvSpPr txBox="1"/>
          <p:nvPr/>
        </p:nvSpPr>
        <p:spPr>
          <a:xfrm>
            <a:off x="1143000" y="2209800"/>
            <a:ext cx="762000" cy="274638"/>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消息</a:t>
            </a:r>
            <a:r>
              <a:rPr lang="en-US" altLang="zh-CN" sz="1800" dirty="0">
                <a:solidFill>
                  <a:schemeClr val="folHlink"/>
                </a:solidFill>
                <a:latin typeface="Times New Roman" panose="02020603050405020304" pitchFamily="18" charset="0"/>
                <a:ea typeface="楷体_GB2312" pitchFamily="49" charset="-122"/>
              </a:rPr>
              <a:t>4</a:t>
            </a:r>
            <a:endParaRPr lang="en-US" altLang="zh-CN" sz="1800" dirty="0">
              <a:latin typeface="Times New Roman" panose="02020603050405020304" pitchFamily="18" charset="0"/>
              <a:ea typeface="宋体" panose="02010600030101010101" pitchFamily="2" charset="-122"/>
            </a:endParaRPr>
          </a:p>
        </p:txBody>
      </p:sp>
      <p:sp>
        <p:nvSpPr>
          <p:cNvPr id="94279" name="Text Box 164"/>
          <p:cNvSpPr txBox="1"/>
          <p:nvPr/>
        </p:nvSpPr>
        <p:spPr>
          <a:xfrm>
            <a:off x="2362200" y="5287963"/>
            <a:ext cx="7620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消息</a:t>
            </a:r>
            <a:r>
              <a:rPr lang="en-US" altLang="zh-CN" sz="1800" dirty="0">
                <a:solidFill>
                  <a:schemeClr val="folHlink"/>
                </a:solidFill>
                <a:latin typeface="Times New Roman" panose="02020603050405020304" pitchFamily="18" charset="0"/>
                <a:ea typeface="楷体_GB2312" pitchFamily="49" charset="-122"/>
              </a:rPr>
              <a:t>1</a:t>
            </a:r>
            <a:endParaRPr lang="en-US" altLang="zh-CN" sz="1800" dirty="0">
              <a:latin typeface="Times New Roman" panose="02020603050405020304" pitchFamily="18" charset="0"/>
              <a:ea typeface="宋体" panose="02010600030101010101" pitchFamily="2" charset="-122"/>
            </a:endParaRPr>
          </a:p>
        </p:txBody>
      </p:sp>
      <p:sp>
        <p:nvSpPr>
          <p:cNvPr id="94280" name="Text Box 165"/>
          <p:cNvSpPr txBox="1"/>
          <p:nvPr/>
        </p:nvSpPr>
        <p:spPr>
          <a:xfrm>
            <a:off x="5562600" y="1173163"/>
            <a:ext cx="7620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消息</a:t>
            </a:r>
            <a:r>
              <a:rPr lang="en-US" altLang="zh-CN" sz="1800" dirty="0">
                <a:solidFill>
                  <a:schemeClr val="folHlink"/>
                </a:solidFill>
                <a:latin typeface="Times New Roman" panose="02020603050405020304" pitchFamily="18" charset="0"/>
                <a:ea typeface="楷体_GB2312" pitchFamily="49" charset="-122"/>
              </a:rPr>
              <a:t>3</a:t>
            </a:r>
            <a:endParaRPr lang="en-US" altLang="zh-CN" sz="1800" dirty="0">
              <a:latin typeface="Times New Roman" panose="02020603050405020304" pitchFamily="18" charset="0"/>
              <a:ea typeface="宋体" panose="02010600030101010101" pitchFamily="2" charset="-122"/>
            </a:endParaRPr>
          </a:p>
        </p:txBody>
      </p:sp>
      <p:sp>
        <p:nvSpPr>
          <p:cNvPr id="94281" name="Text Box 166"/>
          <p:cNvSpPr txBox="1"/>
          <p:nvPr/>
        </p:nvSpPr>
        <p:spPr>
          <a:xfrm>
            <a:off x="7315200" y="4602163"/>
            <a:ext cx="7620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消息</a:t>
            </a:r>
            <a:r>
              <a:rPr lang="en-US" altLang="zh-CN" sz="1800" dirty="0">
                <a:solidFill>
                  <a:schemeClr val="folHlink"/>
                </a:solidFill>
                <a:latin typeface="Times New Roman" panose="02020603050405020304" pitchFamily="18" charset="0"/>
                <a:ea typeface="楷体_GB2312" pitchFamily="49" charset="-122"/>
              </a:rPr>
              <a:t>2</a:t>
            </a:r>
            <a:endParaRPr lang="en-US" altLang="zh-CN" sz="1800" dirty="0">
              <a:latin typeface="Times New Roman" panose="02020603050405020304" pitchFamily="18" charset="0"/>
              <a:ea typeface="宋体" panose="02010600030101010101" pitchFamily="2" charset="-122"/>
            </a:endParaRPr>
          </a:p>
        </p:txBody>
      </p:sp>
      <p:sp>
        <p:nvSpPr>
          <p:cNvPr id="94282" name="Rectangle 167"/>
          <p:cNvSpPr/>
          <p:nvPr/>
        </p:nvSpPr>
        <p:spPr>
          <a:xfrm>
            <a:off x="1828800" y="31242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83" name="Text Box 168"/>
          <p:cNvSpPr txBox="1"/>
          <p:nvPr/>
        </p:nvSpPr>
        <p:spPr>
          <a:xfrm>
            <a:off x="1447800" y="3124200"/>
            <a:ext cx="304800" cy="274638"/>
          </a:xfrm>
          <a:prstGeom prst="rect">
            <a:avLst/>
          </a:prstGeom>
          <a:noFill/>
          <a:ln w="9525">
            <a:noFill/>
          </a:ln>
        </p:spPr>
        <p:txBody>
          <a:bodyPr lIns="0" tIns="0" rIns="0" bIns="0" anchor="t">
            <a:spAutoFit/>
          </a:bodyPr>
          <a:lstStyle/>
          <a:p>
            <a:pPr>
              <a:spcBef>
                <a:spcPct val="50000"/>
              </a:spcBef>
            </a:pPr>
            <a:r>
              <a:rPr lang="en-US" altLang="zh-CN" sz="1800" dirty="0">
                <a:solidFill>
                  <a:schemeClr val="folHlink"/>
                </a:solidFill>
                <a:latin typeface="Times New Roman" panose="02020603050405020304" pitchFamily="18" charset="0"/>
                <a:ea typeface="楷体_GB2312" pitchFamily="49" charset="-122"/>
              </a:rPr>
              <a:t>m4</a:t>
            </a:r>
            <a:endParaRPr lang="en-US" altLang="zh-CN" sz="1800" dirty="0">
              <a:latin typeface="Times New Roman" panose="02020603050405020304" pitchFamily="18" charset="0"/>
              <a:ea typeface="宋体" panose="02010600030101010101" pitchFamily="2" charset="-122"/>
            </a:endParaRPr>
          </a:p>
        </p:txBody>
      </p:sp>
      <p:sp>
        <p:nvSpPr>
          <p:cNvPr id="94284" name="Rectangle 169"/>
          <p:cNvSpPr/>
          <p:nvPr/>
        </p:nvSpPr>
        <p:spPr>
          <a:xfrm>
            <a:off x="3962400" y="22860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85" name="Text Box 170"/>
          <p:cNvSpPr txBox="1"/>
          <p:nvPr/>
        </p:nvSpPr>
        <p:spPr>
          <a:xfrm>
            <a:off x="4419600" y="2316163"/>
            <a:ext cx="304800" cy="274637"/>
          </a:xfrm>
          <a:prstGeom prst="rect">
            <a:avLst/>
          </a:prstGeom>
          <a:noFill/>
          <a:ln w="9525">
            <a:noFill/>
          </a:ln>
        </p:spPr>
        <p:txBody>
          <a:bodyPr lIns="0" tIns="0" rIns="0" bIns="0" anchor="t">
            <a:spAutoFit/>
          </a:bodyPr>
          <a:lstStyle/>
          <a:p>
            <a:pPr>
              <a:spcBef>
                <a:spcPct val="50000"/>
              </a:spcBef>
            </a:pPr>
            <a:r>
              <a:rPr lang="en-US" altLang="zh-CN" sz="1800" dirty="0">
                <a:solidFill>
                  <a:schemeClr val="folHlink"/>
                </a:solidFill>
                <a:latin typeface="Times New Roman" panose="02020603050405020304" pitchFamily="18" charset="0"/>
                <a:ea typeface="楷体_GB2312" pitchFamily="49" charset="-122"/>
              </a:rPr>
              <a:t>m3</a:t>
            </a:r>
            <a:endParaRPr lang="en-US" altLang="zh-CN" sz="1800" dirty="0">
              <a:latin typeface="Times New Roman" panose="02020603050405020304" pitchFamily="18" charset="0"/>
              <a:ea typeface="宋体" panose="02010600030101010101" pitchFamily="2" charset="-122"/>
            </a:endParaRPr>
          </a:p>
        </p:txBody>
      </p:sp>
      <p:sp>
        <p:nvSpPr>
          <p:cNvPr id="94286" name="Rectangle 171"/>
          <p:cNvSpPr/>
          <p:nvPr/>
        </p:nvSpPr>
        <p:spPr>
          <a:xfrm>
            <a:off x="4038600" y="42672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87" name="Text Box 172"/>
          <p:cNvSpPr txBox="1"/>
          <p:nvPr/>
        </p:nvSpPr>
        <p:spPr>
          <a:xfrm>
            <a:off x="4495800" y="4297363"/>
            <a:ext cx="304800" cy="274637"/>
          </a:xfrm>
          <a:prstGeom prst="rect">
            <a:avLst/>
          </a:prstGeom>
          <a:noFill/>
          <a:ln w="9525">
            <a:noFill/>
          </a:ln>
        </p:spPr>
        <p:txBody>
          <a:bodyPr lIns="0" tIns="0" rIns="0" bIns="0" anchor="t">
            <a:spAutoFit/>
          </a:bodyPr>
          <a:lstStyle/>
          <a:p>
            <a:pPr>
              <a:spcBef>
                <a:spcPct val="50000"/>
              </a:spcBef>
            </a:pPr>
            <a:r>
              <a:rPr lang="en-US" altLang="zh-CN" sz="1800" dirty="0">
                <a:solidFill>
                  <a:schemeClr val="folHlink"/>
                </a:solidFill>
                <a:latin typeface="Times New Roman" panose="02020603050405020304" pitchFamily="18" charset="0"/>
                <a:ea typeface="楷体_GB2312" pitchFamily="49" charset="-122"/>
              </a:rPr>
              <a:t>m1</a:t>
            </a:r>
            <a:endParaRPr lang="en-US" altLang="zh-CN" sz="1800" dirty="0">
              <a:latin typeface="Times New Roman" panose="02020603050405020304" pitchFamily="18" charset="0"/>
              <a:ea typeface="宋体" panose="02010600030101010101" pitchFamily="2" charset="-122"/>
            </a:endParaRPr>
          </a:p>
        </p:txBody>
      </p:sp>
      <p:sp>
        <p:nvSpPr>
          <p:cNvPr id="94288" name="Rectangle 173"/>
          <p:cNvSpPr/>
          <p:nvPr/>
        </p:nvSpPr>
        <p:spPr>
          <a:xfrm>
            <a:off x="5791200" y="3124200"/>
            <a:ext cx="304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4289" name="Text Box 174"/>
          <p:cNvSpPr txBox="1"/>
          <p:nvPr/>
        </p:nvSpPr>
        <p:spPr>
          <a:xfrm>
            <a:off x="5410200" y="3124200"/>
            <a:ext cx="304800" cy="274638"/>
          </a:xfrm>
          <a:prstGeom prst="rect">
            <a:avLst/>
          </a:prstGeom>
          <a:noFill/>
          <a:ln w="9525">
            <a:noFill/>
          </a:ln>
        </p:spPr>
        <p:txBody>
          <a:bodyPr lIns="0" tIns="0" rIns="0" bIns="0" anchor="t">
            <a:spAutoFit/>
          </a:bodyPr>
          <a:lstStyle/>
          <a:p>
            <a:pPr>
              <a:spcBef>
                <a:spcPct val="50000"/>
              </a:spcBef>
            </a:pPr>
            <a:r>
              <a:rPr lang="en-US" altLang="zh-CN" sz="1800" dirty="0">
                <a:solidFill>
                  <a:schemeClr val="folHlink"/>
                </a:solidFill>
                <a:latin typeface="Times New Roman" panose="02020603050405020304" pitchFamily="18" charset="0"/>
                <a:ea typeface="楷体_GB2312" pitchFamily="49" charset="-122"/>
              </a:rPr>
              <a:t>m2</a:t>
            </a:r>
            <a:endParaRPr lang="en-US" altLang="zh-CN" sz="1800" dirty="0">
              <a:latin typeface="Times New Roman" panose="02020603050405020304" pitchFamily="18" charset="0"/>
              <a:ea typeface="宋体" panose="02010600030101010101" pitchFamily="2" charset="-122"/>
            </a:endParaRPr>
          </a:p>
        </p:txBody>
      </p:sp>
      <p:sp>
        <p:nvSpPr>
          <p:cNvPr id="94290" name="Freeform 175"/>
          <p:cNvSpPr/>
          <p:nvPr/>
        </p:nvSpPr>
        <p:spPr>
          <a:xfrm>
            <a:off x="1066800" y="4800600"/>
            <a:ext cx="1066800" cy="990600"/>
          </a:xfrm>
          <a:custGeom>
            <a:avLst/>
            <a:gdLst/>
            <a:ahLst/>
            <a:cxnLst>
              <a:cxn ang="0">
                <a:pos x="1693545178" y="0"/>
              </a:cxn>
              <a:cxn ang="0">
                <a:pos x="1088707501" y="120967502"/>
              </a:cxn>
              <a:cxn ang="0">
                <a:pos x="725804935" y="604837462"/>
              </a:cxn>
              <a:cxn ang="0">
                <a:pos x="1088707501" y="846772566"/>
              </a:cxn>
              <a:cxn ang="0">
                <a:pos x="0" y="1572577282"/>
              </a:cxn>
            </a:cxnLst>
            <a:rect l="0" t="0" r="0" b="0"/>
            <a:pathLst>
              <a:path w="672" h="624">
                <a:moveTo>
                  <a:pt x="672" y="0"/>
                </a:moveTo>
                <a:cubicBezTo>
                  <a:pt x="584" y="4"/>
                  <a:pt x="496" y="8"/>
                  <a:pt x="432" y="48"/>
                </a:cubicBezTo>
                <a:cubicBezTo>
                  <a:pt x="368" y="88"/>
                  <a:pt x="288" y="192"/>
                  <a:pt x="288" y="240"/>
                </a:cubicBezTo>
                <a:cubicBezTo>
                  <a:pt x="288" y="288"/>
                  <a:pt x="480" y="272"/>
                  <a:pt x="432" y="336"/>
                </a:cubicBezTo>
                <a:cubicBezTo>
                  <a:pt x="384" y="400"/>
                  <a:pt x="192" y="512"/>
                  <a:pt x="0" y="624"/>
                </a:cubicBezTo>
              </a:path>
            </a:pathLst>
          </a:custGeom>
          <a:noFill/>
          <a:ln w="9525" cap="flat" cmpd="sng">
            <a:solidFill>
              <a:schemeClr val="accent1"/>
            </a:solidFill>
            <a:prstDash val="solid"/>
            <a:round/>
            <a:headEnd type="none" w="med" len="med"/>
            <a:tailEnd type="none" w="med" len="med"/>
          </a:ln>
        </p:spPr>
        <p:txBody>
          <a:bodyPr/>
          <a:lstStyle/>
          <a:p>
            <a:endParaRPr lang="zh-CN" altLang="en-US"/>
          </a:p>
        </p:txBody>
      </p:sp>
      <p:sp>
        <p:nvSpPr>
          <p:cNvPr id="94291" name="Text Box 176"/>
          <p:cNvSpPr txBox="1"/>
          <p:nvPr/>
        </p:nvSpPr>
        <p:spPr>
          <a:xfrm>
            <a:off x="304800" y="5440363"/>
            <a:ext cx="990600" cy="274637"/>
          </a:xfrm>
          <a:prstGeom prst="rect">
            <a:avLst/>
          </a:prstGeom>
          <a:noFill/>
          <a:ln w="9525">
            <a:noFill/>
          </a:ln>
        </p:spPr>
        <p:txBody>
          <a:bodyPr lIns="0" tIns="0" rIns="0" bIns="0" anchor="t">
            <a:spAutoFit/>
          </a:bodyPr>
          <a:lstStyle/>
          <a:p>
            <a:pPr>
              <a:spcBef>
                <a:spcPct val="50000"/>
              </a:spcBef>
            </a:pPr>
            <a:r>
              <a:rPr lang="zh-CN" altLang="en-US" sz="1800" dirty="0">
                <a:solidFill>
                  <a:schemeClr val="folHlink"/>
                </a:solidFill>
                <a:latin typeface="Times New Roman" panose="02020603050405020304" pitchFamily="18" charset="0"/>
                <a:ea typeface="楷体_GB2312" pitchFamily="49" charset="-122"/>
              </a:rPr>
              <a:t>片缓冲区</a:t>
            </a:r>
            <a:endParaRPr lang="zh-CN" altLang="en-US" sz="1800" dirty="0">
              <a:latin typeface="Times New Roman" panose="02020603050405020304" pitchFamily="18" charset="0"/>
              <a:ea typeface="宋体" panose="02010600030101010101" pitchFamily="2" charset="-122"/>
            </a:endParaRPr>
          </a:p>
        </p:txBody>
      </p:sp>
      <p:sp>
        <p:nvSpPr>
          <p:cNvPr id="94292" name="Rectangle 177"/>
          <p:cNvSpPr/>
          <p:nvPr/>
        </p:nvSpPr>
        <p:spPr>
          <a:xfrm>
            <a:off x="228600" y="5791200"/>
            <a:ext cx="8763000" cy="1066800"/>
          </a:xfrm>
          <a:prstGeom prst="rect">
            <a:avLst/>
          </a:prstGeom>
          <a:noFill/>
          <a:ln w="19050">
            <a:noFill/>
          </a:ln>
        </p:spPr>
        <p:txBody>
          <a:bodyPr wrap="none" lIns="0" tIns="0" rIns="0" bIns="0" anchor="ctr"/>
          <a:lstStyle/>
          <a:p>
            <a:r>
              <a:rPr lang="en-US" altLang="zh-CN" sz="2800" dirty="0">
                <a:solidFill>
                  <a:schemeClr val="folHlink"/>
                </a:solidFill>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采用</a:t>
            </a:r>
            <a:r>
              <a:rPr lang="en-US" altLang="zh-CN" sz="2800" dirty="0">
                <a:solidFill>
                  <a:srgbClr val="00CCFF"/>
                </a:solidFill>
                <a:latin typeface="Times New Roman" panose="02020603050405020304" pitchFamily="18" charset="0"/>
                <a:ea typeface="楷体_GB2312" pitchFamily="49" charset="-122"/>
              </a:rPr>
              <a:t>Wormhole</a:t>
            </a:r>
            <a:r>
              <a:rPr lang="zh-CN" altLang="en-US" sz="2800" dirty="0">
                <a:latin typeface="Times New Roman" panose="02020603050405020304" pitchFamily="18" charset="0"/>
                <a:ea typeface="楷体_GB2312" pitchFamily="49" charset="-122"/>
              </a:rPr>
              <a:t>，四个结点之间出现通道死锁，</a:t>
            </a:r>
            <a:r>
              <a:rPr lang="en-US" altLang="zh-CN" sz="2800" dirty="0">
                <a:solidFill>
                  <a:srgbClr val="00CCFF"/>
                </a:solidFill>
                <a:latin typeface="Times New Roman" panose="02020603050405020304" pitchFamily="18" charset="0"/>
                <a:ea typeface="楷体_GB2312" pitchFamily="49" charset="-122"/>
              </a:rPr>
              <a:t>4</a:t>
            </a:r>
            <a:r>
              <a:rPr lang="zh-CN" altLang="en-US" sz="2800" dirty="0">
                <a:latin typeface="Times New Roman" panose="02020603050405020304" pitchFamily="18" charset="0"/>
                <a:ea typeface="楷体_GB2312" pitchFamily="49" charset="-122"/>
              </a:rPr>
              <a:t>个</a:t>
            </a:r>
          </a:p>
          <a:p>
            <a:r>
              <a:rPr lang="zh-CN" altLang="en-US" sz="2800" dirty="0">
                <a:latin typeface="Times New Roman" panose="02020603050405020304" pitchFamily="18" charset="0"/>
                <a:ea typeface="楷体_GB2312" pitchFamily="49" charset="-122"/>
              </a:rPr>
              <a:t>消息的四个片同时占用了</a:t>
            </a:r>
            <a:r>
              <a:rPr lang="en-US" altLang="zh-CN" sz="2800" dirty="0">
                <a:solidFill>
                  <a:srgbClr val="00CCFF"/>
                </a:solidFill>
                <a:latin typeface="Times New Roman" panose="02020603050405020304" pitchFamily="18" charset="0"/>
                <a:ea typeface="楷体_GB2312" pitchFamily="49" charset="-122"/>
              </a:rPr>
              <a:t>4</a:t>
            </a:r>
            <a:r>
              <a:rPr lang="zh-CN" altLang="en-US" sz="2800" dirty="0">
                <a:latin typeface="Times New Roman" panose="02020603050405020304" pitchFamily="18" charset="0"/>
                <a:ea typeface="楷体_GB2312" pitchFamily="49" charset="-122"/>
              </a:rPr>
              <a:t>个通道。</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p:nvPr/>
        </p:nvSpPr>
        <p:spPr>
          <a:xfrm>
            <a:off x="152400" y="2286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4.3.3.</a:t>
            </a:r>
            <a:r>
              <a:rPr lang="zh-CN" altLang="en-US" sz="3200" dirty="0">
                <a:solidFill>
                  <a:schemeClr val="accent1"/>
                </a:solidFill>
                <a:latin typeface="Times New Roman" panose="02020603050405020304" pitchFamily="18" charset="0"/>
                <a:ea typeface="楷体_GB2312" pitchFamily="49" charset="-122"/>
              </a:rPr>
              <a:t>死锁的避免</a:t>
            </a:r>
          </a:p>
        </p:txBody>
      </p:sp>
      <p:sp>
        <p:nvSpPr>
          <p:cNvPr id="95234" name="Line 19"/>
          <p:cNvSpPr/>
          <p:nvPr/>
        </p:nvSpPr>
        <p:spPr>
          <a:xfrm flipH="1">
            <a:off x="1600200" y="2012950"/>
            <a:ext cx="1676400" cy="0"/>
          </a:xfrm>
          <a:prstGeom prst="line">
            <a:avLst/>
          </a:prstGeom>
          <a:ln w="19050" cap="flat" cmpd="sng">
            <a:solidFill>
              <a:srgbClr val="00CCFF"/>
            </a:solidFill>
            <a:prstDash val="solid"/>
            <a:round/>
            <a:headEnd type="none" w="med" len="med"/>
            <a:tailEnd type="triangle" w="med" len="med"/>
          </a:ln>
        </p:spPr>
      </p:sp>
      <p:sp>
        <p:nvSpPr>
          <p:cNvPr id="95235" name="Line 20"/>
          <p:cNvSpPr/>
          <p:nvPr/>
        </p:nvSpPr>
        <p:spPr>
          <a:xfrm flipH="1">
            <a:off x="381000" y="2012950"/>
            <a:ext cx="609600" cy="0"/>
          </a:xfrm>
          <a:prstGeom prst="line">
            <a:avLst/>
          </a:prstGeom>
          <a:ln w="19050" cap="flat" cmpd="sng">
            <a:solidFill>
              <a:srgbClr val="00CCFF"/>
            </a:solidFill>
            <a:prstDash val="solid"/>
            <a:round/>
            <a:headEnd type="triangle" w="med" len="med"/>
            <a:tailEnd type="none" w="med" len="med"/>
          </a:ln>
        </p:spPr>
      </p:sp>
      <p:sp>
        <p:nvSpPr>
          <p:cNvPr id="95236" name="Line 21"/>
          <p:cNvSpPr/>
          <p:nvPr/>
        </p:nvSpPr>
        <p:spPr>
          <a:xfrm flipH="1">
            <a:off x="3886200" y="3765550"/>
            <a:ext cx="609600" cy="0"/>
          </a:xfrm>
          <a:prstGeom prst="line">
            <a:avLst/>
          </a:prstGeom>
          <a:ln w="19050" cap="flat" cmpd="sng">
            <a:solidFill>
              <a:srgbClr val="00CCFF"/>
            </a:solidFill>
            <a:prstDash val="solid"/>
            <a:round/>
            <a:headEnd type="none" w="med" len="med"/>
            <a:tailEnd type="triangle" w="med" len="med"/>
          </a:ln>
        </p:spPr>
      </p:sp>
      <p:sp>
        <p:nvSpPr>
          <p:cNvPr id="95237" name="Line 38"/>
          <p:cNvSpPr/>
          <p:nvPr/>
        </p:nvSpPr>
        <p:spPr>
          <a:xfrm>
            <a:off x="1600200" y="3765550"/>
            <a:ext cx="1676400" cy="0"/>
          </a:xfrm>
          <a:prstGeom prst="line">
            <a:avLst/>
          </a:prstGeom>
          <a:ln w="19050" cap="flat" cmpd="sng">
            <a:solidFill>
              <a:srgbClr val="00CCFF"/>
            </a:solidFill>
            <a:prstDash val="solid"/>
            <a:round/>
            <a:headEnd type="none" w="med" len="med"/>
            <a:tailEnd type="triangle" w="med" len="med"/>
          </a:ln>
        </p:spPr>
      </p:sp>
      <p:sp>
        <p:nvSpPr>
          <p:cNvPr id="95238" name="Line 39"/>
          <p:cNvSpPr/>
          <p:nvPr/>
        </p:nvSpPr>
        <p:spPr>
          <a:xfrm>
            <a:off x="381000" y="3781425"/>
            <a:ext cx="609600" cy="0"/>
          </a:xfrm>
          <a:prstGeom prst="line">
            <a:avLst/>
          </a:prstGeom>
          <a:ln w="19050" cap="flat" cmpd="sng">
            <a:solidFill>
              <a:srgbClr val="00CCFF"/>
            </a:solidFill>
            <a:prstDash val="solid"/>
            <a:round/>
            <a:headEnd type="none" w="med" len="med"/>
            <a:tailEnd type="none" w="med" len="med"/>
          </a:ln>
        </p:spPr>
      </p:sp>
      <p:sp>
        <p:nvSpPr>
          <p:cNvPr id="95239" name="Line 40"/>
          <p:cNvSpPr/>
          <p:nvPr/>
        </p:nvSpPr>
        <p:spPr>
          <a:xfrm>
            <a:off x="3886200" y="2012950"/>
            <a:ext cx="609600" cy="0"/>
          </a:xfrm>
          <a:prstGeom prst="line">
            <a:avLst/>
          </a:prstGeom>
          <a:ln w="19050" cap="flat" cmpd="sng">
            <a:solidFill>
              <a:srgbClr val="00CCFF"/>
            </a:solidFill>
            <a:prstDash val="solid"/>
            <a:round/>
            <a:headEnd type="none" w="med" len="med"/>
            <a:tailEnd type="none" w="med" len="med"/>
          </a:ln>
        </p:spPr>
      </p:sp>
      <p:sp>
        <p:nvSpPr>
          <p:cNvPr id="95240" name="Line 41"/>
          <p:cNvSpPr/>
          <p:nvPr/>
        </p:nvSpPr>
        <p:spPr>
          <a:xfrm>
            <a:off x="1295400" y="2317750"/>
            <a:ext cx="0" cy="1143000"/>
          </a:xfrm>
          <a:prstGeom prst="line">
            <a:avLst/>
          </a:prstGeom>
          <a:ln w="19050" cap="flat" cmpd="sng">
            <a:solidFill>
              <a:srgbClr val="00CCFF"/>
            </a:solidFill>
            <a:prstDash val="solid"/>
            <a:round/>
            <a:headEnd type="none" w="med" len="med"/>
            <a:tailEnd type="triangle" w="med" len="med"/>
          </a:ln>
        </p:spPr>
      </p:sp>
      <p:sp>
        <p:nvSpPr>
          <p:cNvPr id="95241" name="Text Box 43"/>
          <p:cNvSpPr txBox="1"/>
          <p:nvPr/>
        </p:nvSpPr>
        <p:spPr>
          <a:xfrm>
            <a:off x="685800" y="271462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C1</a:t>
            </a:r>
            <a:endParaRPr lang="en-US" altLang="zh-CN" dirty="0">
              <a:latin typeface="Times New Roman" panose="02020603050405020304" pitchFamily="18" charset="0"/>
              <a:ea typeface="宋体" panose="02010600030101010101" pitchFamily="2" charset="-122"/>
            </a:endParaRPr>
          </a:p>
        </p:txBody>
      </p:sp>
      <p:sp>
        <p:nvSpPr>
          <p:cNvPr id="95242" name="Rectangle 47"/>
          <p:cNvSpPr/>
          <p:nvPr/>
        </p:nvSpPr>
        <p:spPr>
          <a:xfrm>
            <a:off x="228600" y="5486400"/>
            <a:ext cx="8763000" cy="1066800"/>
          </a:xfrm>
          <a:prstGeom prst="rect">
            <a:avLst/>
          </a:prstGeom>
          <a:noFill/>
          <a:ln w="19050">
            <a:noFill/>
          </a:ln>
        </p:spPr>
        <p:txBody>
          <a:bodyPr wrap="none" lIns="0" tIns="0" rIns="0" bIns="0" anchor="ctr"/>
          <a:lstStyle/>
          <a:p>
            <a:r>
              <a:rPr lang="en-US" altLang="zh-CN" sz="2800" dirty="0">
                <a:solidFill>
                  <a:schemeClr val="folHlink"/>
                </a:solidFill>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结点表示通道，带方向的箭头表示通道之间的</a:t>
            </a:r>
          </a:p>
          <a:p>
            <a:r>
              <a:rPr lang="zh-CN" altLang="en-US" sz="2800" dirty="0">
                <a:latin typeface="Times New Roman" panose="02020603050405020304" pitchFamily="18" charset="0"/>
                <a:ea typeface="楷体_GB2312" pitchFamily="49" charset="-122"/>
              </a:rPr>
              <a:t>    依赖关系。</a:t>
            </a:r>
            <a:endParaRPr lang="zh-CN" altLang="en-US" dirty="0">
              <a:latin typeface="Times New Roman" panose="02020603050405020304" pitchFamily="18" charset="0"/>
              <a:ea typeface="宋体" panose="02010600030101010101" pitchFamily="2" charset="-122"/>
            </a:endParaRPr>
          </a:p>
        </p:txBody>
      </p:sp>
      <p:sp>
        <p:nvSpPr>
          <p:cNvPr id="95243" name="Oval 48"/>
          <p:cNvSpPr/>
          <p:nvPr/>
        </p:nvSpPr>
        <p:spPr>
          <a:xfrm>
            <a:off x="990600" y="17081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A</a:t>
            </a:r>
          </a:p>
        </p:txBody>
      </p:sp>
      <p:sp>
        <p:nvSpPr>
          <p:cNvPr id="95244" name="Oval 49"/>
          <p:cNvSpPr/>
          <p:nvPr/>
        </p:nvSpPr>
        <p:spPr>
          <a:xfrm>
            <a:off x="990600" y="34607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95245" name="Line 51"/>
          <p:cNvSpPr/>
          <p:nvPr/>
        </p:nvSpPr>
        <p:spPr>
          <a:xfrm>
            <a:off x="3581400" y="2317750"/>
            <a:ext cx="0" cy="1143000"/>
          </a:xfrm>
          <a:prstGeom prst="line">
            <a:avLst/>
          </a:prstGeom>
          <a:ln w="19050" cap="flat" cmpd="sng">
            <a:solidFill>
              <a:srgbClr val="00CCFF"/>
            </a:solidFill>
            <a:prstDash val="solid"/>
            <a:round/>
            <a:headEnd type="triangle" w="med" len="med"/>
            <a:tailEnd type="none" w="med" len="med"/>
          </a:ln>
        </p:spPr>
      </p:sp>
      <p:sp>
        <p:nvSpPr>
          <p:cNvPr id="95246" name="Text Box 52"/>
          <p:cNvSpPr txBox="1"/>
          <p:nvPr/>
        </p:nvSpPr>
        <p:spPr>
          <a:xfrm>
            <a:off x="3886200" y="271462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C3</a:t>
            </a:r>
            <a:endParaRPr lang="en-US" altLang="zh-CN" dirty="0">
              <a:latin typeface="Times New Roman" panose="02020603050405020304" pitchFamily="18" charset="0"/>
              <a:ea typeface="宋体" panose="02010600030101010101" pitchFamily="2" charset="-122"/>
            </a:endParaRPr>
          </a:p>
        </p:txBody>
      </p:sp>
      <p:sp>
        <p:nvSpPr>
          <p:cNvPr id="95247" name="Oval 53"/>
          <p:cNvSpPr/>
          <p:nvPr/>
        </p:nvSpPr>
        <p:spPr>
          <a:xfrm>
            <a:off x="3276600" y="17081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p>
        </p:txBody>
      </p:sp>
      <p:sp>
        <p:nvSpPr>
          <p:cNvPr id="95248" name="Oval 54"/>
          <p:cNvSpPr/>
          <p:nvPr/>
        </p:nvSpPr>
        <p:spPr>
          <a:xfrm>
            <a:off x="3276600" y="34607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a:t>
            </a:r>
          </a:p>
        </p:txBody>
      </p:sp>
      <p:sp>
        <p:nvSpPr>
          <p:cNvPr id="95249" name="Text Box 55"/>
          <p:cNvSpPr txBox="1"/>
          <p:nvPr/>
        </p:nvSpPr>
        <p:spPr>
          <a:xfrm>
            <a:off x="2286000" y="3308350"/>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C2</a:t>
            </a:r>
            <a:endParaRPr lang="en-US" altLang="zh-CN" dirty="0">
              <a:latin typeface="Times New Roman" panose="02020603050405020304" pitchFamily="18" charset="0"/>
              <a:ea typeface="宋体" panose="02010600030101010101" pitchFamily="2" charset="-122"/>
            </a:endParaRPr>
          </a:p>
        </p:txBody>
      </p:sp>
      <p:sp>
        <p:nvSpPr>
          <p:cNvPr id="95250" name="Text Box 56"/>
          <p:cNvSpPr txBox="1"/>
          <p:nvPr/>
        </p:nvSpPr>
        <p:spPr>
          <a:xfrm>
            <a:off x="2286000" y="157162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C4</a:t>
            </a:r>
            <a:endParaRPr lang="en-US" altLang="zh-CN" dirty="0">
              <a:latin typeface="Times New Roman" panose="02020603050405020304" pitchFamily="18" charset="0"/>
              <a:ea typeface="宋体" panose="02010600030101010101" pitchFamily="2" charset="-122"/>
            </a:endParaRPr>
          </a:p>
        </p:txBody>
      </p:sp>
      <p:sp>
        <p:nvSpPr>
          <p:cNvPr id="95251" name="Line 57"/>
          <p:cNvSpPr/>
          <p:nvPr/>
        </p:nvSpPr>
        <p:spPr>
          <a:xfrm>
            <a:off x="1295400" y="4070350"/>
            <a:ext cx="0" cy="625475"/>
          </a:xfrm>
          <a:prstGeom prst="line">
            <a:avLst/>
          </a:prstGeom>
          <a:ln w="19050" cap="flat" cmpd="sng">
            <a:solidFill>
              <a:srgbClr val="00CCFF"/>
            </a:solidFill>
            <a:prstDash val="solid"/>
            <a:round/>
            <a:headEnd type="triangle" w="med" len="med"/>
            <a:tailEnd type="none" w="med" len="med"/>
          </a:ln>
        </p:spPr>
      </p:sp>
      <p:sp>
        <p:nvSpPr>
          <p:cNvPr id="95252" name="Line 58"/>
          <p:cNvSpPr/>
          <p:nvPr/>
        </p:nvSpPr>
        <p:spPr>
          <a:xfrm>
            <a:off x="3581400" y="4070350"/>
            <a:ext cx="0" cy="625475"/>
          </a:xfrm>
          <a:prstGeom prst="line">
            <a:avLst/>
          </a:prstGeom>
          <a:ln w="19050" cap="flat" cmpd="sng">
            <a:solidFill>
              <a:srgbClr val="00CCFF"/>
            </a:solidFill>
            <a:prstDash val="solid"/>
            <a:round/>
            <a:headEnd type="none" w="med" len="med"/>
            <a:tailEnd type="none" w="med" len="med"/>
          </a:ln>
        </p:spPr>
      </p:sp>
      <p:sp>
        <p:nvSpPr>
          <p:cNvPr id="95253" name="Line 59"/>
          <p:cNvSpPr/>
          <p:nvPr/>
        </p:nvSpPr>
        <p:spPr>
          <a:xfrm>
            <a:off x="1295400" y="1082675"/>
            <a:ext cx="0" cy="625475"/>
          </a:xfrm>
          <a:prstGeom prst="line">
            <a:avLst/>
          </a:prstGeom>
          <a:ln w="19050" cap="flat" cmpd="sng">
            <a:solidFill>
              <a:srgbClr val="00CCFF"/>
            </a:solidFill>
            <a:prstDash val="solid"/>
            <a:round/>
            <a:headEnd type="none" w="med" len="med"/>
            <a:tailEnd type="none" w="med" len="med"/>
          </a:ln>
        </p:spPr>
      </p:sp>
      <p:sp>
        <p:nvSpPr>
          <p:cNvPr id="95254" name="Line 60"/>
          <p:cNvSpPr/>
          <p:nvPr/>
        </p:nvSpPr>
        <p:spPr>
          <a:xfrm>
            <a:off x="3581400" y="1082675"/>
            <a:ext cx="0" cy="625475"/>
          </a:xfrm>
          <a:prstGeom prst="line">
            <a:avLst/>
          </a:prstGeom>
          <a:ln w="19050" cap="flat" cmpd="sng">
            <a:solidFill>
              <a:srgbClr val="00CCFF"/>
            </a:solidFill>
            <a:prstDash val="solid"/>
            <a:round/>
            <a:headEnd type="none" w="med" len="med"/>
            <a:tailEnd type="triangle" w="med" len="med"/>
          </a:ln>
        </p:spPr>
      </p:sp>
      <p:sp>
        <p:nvSpPr>
          <p:cNvPr id="95255" name="Text Box 61"/>
          <p:cNvSpPr txBox="1"/>
          <p:nvPr/>
        </p:nvSpPr>
        <p:spPr>
          <a:xfrm>
            <a:off x="1828800" y="4435475"/>
            <a:ext cx="14478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通道死锁</a:t>
            </a:r>
            <a:endParaRPr lang="zh-CN" altLang="en-US" dirty="0">
              <a:latin typeface="Times New Roman" panose="02020603050405020304" pitchFamily="18" charset="0"/>
              <a:ea typeface="宋体" panose="02010600030101010101" pitchFamily="2" charset="-122"/>
            </a:endParaRPr>
          </a:p>
        </p:txBody>
      </p:sp>
      <p:sp>
        <p:nvSpPr>
          <p:cNvPr id="95256" name="AutoShape 62"/>
          <p:cNvSpPr/>
          <p:nvPr/>
        </p:nvSpPr>
        <p:spPr>
          <a:xfrm>
            <a:off x="4724400" y="2714625"/>
            <a:ext cx="609600" cy="365125"/>
          </a:xfrm>
          <a:prstGeom prst="rightArrow">
            <a:avLst>
              <a:gd name="adj1" fmla="val 50000"/>
              <a:gd name="adj2" fmla="val 41731"/>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5257" name="Line 63"/>
          <p:cNvSpPr/>
          <p:nvPr/>
        </p:nvSpPr>
        <p:spPr>
          <a:xfrm flipH="1">
            <a:off x="6248400" y="1936750"/>
            <a:ext cx="609600" cy="669925"/>
          </a:xfrm>
          <a:prstGeom prst="line">
            <a:avLst/>
          </a:prstGeom>
          <a:ln w="19050" cap="flat" cmpd="sng">
            <a:solidFill>
              <a:srgbClr val="00CCFF"/>
            </a:solidFill>
            <a:prstDash val="solid"/>
            <a:round/>
            <a:headEnd type="none" w="med" len="med"/>
            <a:tailEnd type="triangle" w="med" len="med"/>
          </a:ln>
        </p:spPr>
      </p:sp>
      <p:sp>
        <p:nvSpPr>
          <p:cNvPr id="95258" name="Oval 64"/>
          <p:cNvSpPr/>
          <p:nvPr/>
        </p:nvSpPr>
        <p:spPr>
          <a:xfrm>
            <a:off x="6781800" y="14033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C4</a:t>
            </a:r>
          </a:p>
        </p:txBody>
      </p:sp>
      <p:sp>
        <p:nvSpPr>
          <p:cNvPr id="95259" name="Oval 65"/>
          <p:cNvSpPr/>
          <p:nvPr/>
        </p:nvSpPr>
        <p:spPr>
          <a:xfrm>
            <a:off x="5867400" y="2606675"/>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C1</a:t>
            </a:r>
          </a:p>
        </p:txBody>
      </p:sp>
      <p:sp>
        <p:nvSpPr>
          <p:cNvPr id="95260" name="Line 66"/>
          <p:cNvSpPr/>
          <p:nvPr/>
        </p:nvSpPr>
        <p:spPr>
          <a:xfrm flipH="1">
            <a:off x="7418388" y="3216275"/>
            <a:ext cx="582612" cy="641350"/>
          </a:xfrm>
          <a:prstGeom prst="line">
            <a:avLst/>
          </a:prstGeom>
          <a:ln w="19050" cap="flat" cmpd="sng">
            <a:solidFill>
              <a:srgbClr val="00CCFF"/>
            </a:solidFill>
            <a:prstDash val="solid"/>
            <a:round/>
            <a:headEnd type="triangle" w="med" len="med"/>
            <a:tailEnd type="none" w="med" len="med"/>
          </a:ln>
        </p:spPr>
      </p:sp>
      <p:sp>
        <p:nvSpPr>
          <p:cNvPr id="95261" name="Oval 67"/>
          <p:cNvSpPr/>
          <p:nvPr/>
        </p:nvSpPr>
        <p:spPr>
          <a:xfrm>
            <a:off x="7848600" y="2606675"/>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C3</a:t>
            </a:r>
          </a:p>
        </p:txBody>
      </p:sp>
      <p:sp>
        <p:nvSpPr>
          <p:cNvPr id="95262" name="Oval 68"/>
          <p:cNvSpPr/>
          <p:nvPr/>
        </p:nvSpPr>
        <p:spPr>
          <a:xfrm>
            <a:off x="6858000" y="3673475"/>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C2</a:t>
            </a:r>
          </a:p>
        </p:txBody>
      </p:sp>
      <p:sp>
        <p:nvSpPr>
          <p:cNvPr id="95263" name="Line 69"/>
          <p:cNvSpPr/>
          <p:nvPr/>
        </p:nvSpPr>
        <p:spPr>
          <a:xfrm>
            <a:off x="6248400" y="3216275"/>
            <a:ext cx="609600" cy="609600"/>
          </a:xfrm>
          <a:prstGeom prst="line">
            <a:avLst/>
          </a:prstGeom>
          <a:ln w="19050" cap="flat" cmpd="sng">
            <a:solidFill>
              <a:srgbClr val="00CCFF"/>
            </a:solidFill>
            <a:prstDash val="solid"/>
            <a:round/>
            <a:headEnd type="none" w="med" len="med"/>
            <a:tailEnd type="triangle" w="med" len="med"/>
          </a:ln>
        </p:spPr>
      </p:sp>
      <p:sp>
        <p:nvSpPr>
          <p:cNvPr id="95264" name="Line 70"/>
          <p:cNvSpPr/>
          <p:nvPr/>
        </p:nvSpPr>
        <p:spPr>
          <a:xfrm>
            <a:off x="7391400" y="1936750"/>
            <a:ext cx="762000" cy="669925"/>
          </a:xfrm>
          <a:prstGeom prst="line">
            <a:avLst/>
          </a:prstGeom>
          <a:ln w="19050" cap="flat" cmpd="sng">
            <a:solidFill>
              <a:srgbClr val="00CCFF"/>
            </a:solidFill>
            <a:prstDash val="solid"/>
            <a:round/>
            <a:headEnd type="triangle" w="med" len="med"/>
            <a:tailEnd type="none" w="med" len="med"/>
          </a:ln>
        </p:spPr>
      </p:sp>
      <p:sp>
        <p:nvSpPr>
          <p:cNvPr id="95265" name="Text Box 71"/>
          <p:cNvSpPr txBox="1"/>
          <p:nvPr/>
        </p:nvSpPr>
        <p:spPr>
          <a:xfrm>
            <a:off x="5638800" y="4419600"/>
            <a:ext cx="3124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包含循环的通道相关图</a:t>
            </a:r>
            <a:endParaRPr lang="zh-CN" altLang="en-US" dirty="0">
              <a:latin typeface="Times New Roman" panose="02020603050405020304" pitchFamily="18" charset="0"/>
              <a:ea typeface="宋体" panose="02010600030101010101" pitchFamily="2" charset="-122"/>
            </a:endParaRPr>
          </a:p>
        </p:txBody>
      </p:sp>
      <p:sp>
        <p:nvSpPr>
          <p:cNvPr id="95266" name="Freeform 72"/>
          <p:cNvSpPr/>
          <p:nvPr/>
        </p:nvSpPr>
        <p:spPr>
          <a:xfrm>
            <a:off x="4343400" y="3276600"/>
            <a:ext cx="2819400" cy="2209800"/>
          </a:xfrm>
          <a:custGeom>
            <a:avLst/>
            <a:gdLst/>
            <a:ahLst/>
            <a:cxnLst>
              <a:cxn ang="0">
                <a:pos x="2147483647" y="0"/>
              </a:cxn>
              <a:cxn ang="0">
                <a:pos x="2147483647" y="601975712"/>
              </a:cxn>
              <a:cxn ang="0">
                <a:pos x="2147483647" y="2147483647"/>
              </a:cxn>
              <a:cxn ang="0">
                <a:pos x="2147483647" y="2147483647"/>
              </a:cxn>
              <a:cxn ang="0">
                <a:pos x="0" y="2147483647"/>
              </a:cxn>
            </a:cxnLst>
            <a:rect l="0" t="0" r="0" b="0"/>
            <a:pathLst>
              <a:path w="672" h="624">
                <a:moveTo>
                  <a:pt x="672" y="0"/>
                </a:moveTo>
                <a:cubicBezTo>
                  <a:pt x="584" y="4"/>
                  <a:pt x="496" y="8"/>
                  <a:pt x="432" y="48"/>
                </a:cubicBezTo>
                <a:cubicBezTo>
                  <a:pt x="368" y="88"/>
                  <a:pt x="288" y="192"/>
                  <a:pt x="288" y="240"/>
                </a:cubicBezTo>
                <a:cubicBezTo>
                  <a:pt x="288" y="288"/>
                  <a:pt x="480" y="272"/>
                  <a:pt x="432" y="336"/>
                </a:cubicBezTo>
                <a:cubicBezTo>
                  <a:pt x="384" y="400"/>
                  <a:pt x="192" y="512"/>
                  <a:pt x="0" y="624"/>
                </a:cubicBezTo>
              </a:path>
            </a:pathLst>
          </a:custGeom>
          <a:noFill/>
          <a:ln w="9525" cap="flat" cmpd="sng">
            <a:solidFill>
              <a:schemeClr val="accent1"/>
            </a:solidFill>
            <a:prstDash val="dash"/>
            <a:round/>
            <a:headEnd type="none" w="med" len="med"/>
            <a:tailEnd type="none" w="med" len="med"/>
          </a:ln>
        </p:spPr>
        <p:txBody>
          <a:bodyPr/>
          <a:lstStyle/>
          <a:p>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Line 3"/>
          <p:cNvSpPr/>
          <p:nvPr/>
        </p:nvSpPr>
        <p:spPr>
          <a:xfrm flipH="1">
            <a:off x="381000" y="1403350"/>
            <a:ext cx="609600" cy="0"/>
          </a:xfrm>
          <a:prstGeom prst="line">
            <a:avLst/>
          </a:prstGeom>
          <a:ln w="19050" cap="flat" cmpd="sng">
            <a:solidFill>
              <a:srgbClr val="00CCFF"/>
            </a:solidFill>
            <a:prstDash val="solid"/>
            <a:round/>
            <a:headEnd type="triangle" w="med" len="med"/>
            <a:tailEnd type="none" w="med" len="med"/>
          </a:ln>
        </p:spPr>
      </p:sp>
      <p:sp>
        <p:nvSpPr>
          <p:cNvPr id="96258" name="Line 4"/>
          <p:cNvSpPr/>
          <p:nvPr/>
        </p:nvSpPr>
        <p:spPr>
          <a:xfrm flipH="1">
            <a:off x="3886200" y="3155950"/>
            <a:ext cx="609600" cy="0"/>
          </a:xfrm>
          <a:prstGeom prst="line">
            <a:avLst/>
          </a:prstGeom>
          <a:ln w="19050" cap="flat" cmpd="sng">
            <a:solidFill>
              <a:srgbClr val="00CCFF"/>
            </a:solidFill>
            <a:prstDash val="solid"/>
            <a:round/>
            <a:headEnd type="none" w="med" len="med"/>
            <a:tailEnd type="triangle" w="med" len="med"/>
          </a:ln>
        </p:spPr>
      </p:sp>
      <p:sp>
        <p:nvSpPr>
          <p:cNvPr id="96259" name="Line 5"/>
          <p:cNvSpPr/>
          <p:nvPr/>
        </p:nvSpPr>
        <p:spPr>
          <a:xfrm>
            <a:off x="1600200" y="3155950"/>
            <a:ext cx="1676400" cy="0"/>
          </a:xfrm>
          <a:prstGeom prst="line">
            <a:avLst/>
          </a:prstGeom>
          <a:ln w="19050" cap="flat" cmpd="sng">
            <a:solidFill>
              <a:srgbClr val="00CCFF"/>
            </a:solidFill>
            <a:prstDash val="solid"/>
            <a:round/>
            <a:headEnd type="none" w="med" len="med"/>
            <a:tailEnd type="triangle" w="med" len="med"/>
          </a:ln>
        </p:spPr>
      </p:sp>
      <p:sp>
        <p:nvSpPr>
          <p:cNvPr id="96260" name="Line 6"/>
          <p:cNvSpPr/>
          <p:nvPr/>
        </p:nvSpPr>
        <p:spPr>
          <a:xfrm>
            <a:off x="381000" y="3171825"/>
            <a:ext cx="609600" cy="0"/>
          </a:xfrm>
          <a:prstGeom prst="line">
            <a:avLst/>
          </a:prstGeom>
          <a:ln w="19050" cap="flat" cmpd="sng">
            <a:solidFill>
              <a:srgbClr val="00CCFF"/>
            </a:solidFill>
            <a:prstDash val="solid"/>
            <a:round/>
            <a:headEnd type="none" w="med" len="med"/>
            <a:tailEnd type="none" w="med" len="med"/>
          </a:ln>
        </p:spPr>
      </p:sp>
      <p:sp>
        <p:nvSpPr>
          <p:cNvPr id="96261" name="Line 7"/>
          <p:cNvSpPr/>
          <p:nvPr/>
        </p:nvSpPr>
        <p:spPr>
          <a:xfrm>
            <a:off x="3886200" y="1403350"/>
            <a:ext cx="609600" cy="0"/>
          </a:xfrm>
          <a:prstGeom prst="line">
            <a:avLst/>
          </a:prstGeom>
          <a:ln w="19050" cap="flat" cmpd="sng">
            <a:solidFill>
              <a:srgbClr val="00CCFF"/>
            </a:solidFill>
            <a:prstDash val="solid"/>
            <a:round/>
            <a:headEnd type="none" w="med" len="med"/>
            <a:tailEnd type="none" w="med" len="med"/>
          </a:ln>
        </p:spPr>
      </p:sp>
      <p:sp>
        <p:nvSpPr>
          <p:cNvPr id="96262" name="Line 8"/>
          <p:cNvSpPr/>
          <p:nvPr/>
        </p:nvSpPr>
        <p:spPr>
          <a:xfrm>
            <a:off x="1295400" y="1708150"/>
            <a:ext cx="0" cy="1143000"/>
          </a:xfrm>
          <a:prstGeom prst="line">
            <a:avLst/>
          </a:prstGeom>
          <a:ln w="19050" cap="flat" cmpd="sng">
            <a:solidFill>
              <a:srgbClr val="00CCFF"/>
            </a:solidFill>
            <a:prstDash val="solid"/>
            <a:round/>
            <a:headEnd type="none" w="med" len="med"/>
            <a:tailEnd type="triangle" w="med" len="med"/>
          </a:ln>
        </p:spPr>
      </p:sp>
      <p:sp>
        <p:nvSpPr>
          <p:cNvPr id="96263" name="Text Box 9"/>
          <p:cNvSpPr txBox="1"/>
          <p:nvPr/>
        </p:nvSpPr>
        <p:spPr>
          <a:xfrm>
            <a:off x="685800" y="210502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C1</a:t>
            </a:r>
            <a:endParaRPr lang="en-US" altLang="zh-CN" dirty="0">
              <a:latin typeface="Times New Roman" panose="02020603050405020304" pitchFamily="18" charset="0"/>
              <a:ea typeface="宋体" panose="02010600030101010101" pitchFamily="2" charset="-122"/>
            </a:endParaRPr>
          </a:p>
        </p:txBody>
      </p:sp>
      <p:sp>
        <p:nvSpPr>
          <p:cNvPr id="96264" name="Rectangle 10"/>
          <p:cNvSpPr/>
          <p:nvPr/>
        </p:nvSpPr>
        <p:spPr>
          <a:xfrm>
            <a:off x="228600" y="5257800"/>
            <a:ext cx="8763000" cy="1066800"/>
          </a:xfrm>
          <a:prstGeom prst="rect">
            <a:avLst/>
          </a:prstGeom>
          <a:noFill/>
          <a:ln w="19050">
            <a:noFill/>
          </a:ln>
        </p:spPr>
        <p:txBody>
          <a:bodyPr wrap="none" lIns="0" tIns="0" rIns="0" bIns="0" anchor="ctr"/>
          <a:lstStyle/>
          <a:p>
            <a:r>
              <a:rPr lang="en-US" altLang="zh-CN" sz="2800" dirty="0">
                <a:solidFill>
                  <a:schemeClr val="folHlink"/>
                </a:solidFill>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利用虚拟通道将通道相关图中的环路变成螺旋线</a:t>
            </a:r>
          </a:p>
          <a:p>
            <a:r>
              <a:rPr lang="zh-CN" altLang="en-US" sz="2800" dirty="0">
                <a:latin typeface="Times New Roman" panose="02020603050405020304" pitchFamily="18" charset="0"/>
                <a:ea typeface="楷体_GB2312" pitchFamily="49" charset="-122"/>
              </a:rPr>
              <a:t>    来比避免死锁。</a:t>
            </a:r>
            <a:endParaRPr lang="zh-CN" altLang="en-US" dirty="0">
              <a:latin typeface="Times New Roman" panose="02020603050405020304" pitchFamily="18" charset="0"/>
              <a:ea typeface="宋体" panose="02010600030101010101" pitchFamily="2" charset="-122"/>
            </a:endParaRPr>
          </a:p>
        </p:txBody>
      </p:sp>
      <p:sp>
        <p:nvSpPr>
          <p:cNvPr id="96265" name="Oval 11"/>
          <p:cNvSpPr/>
          <p:nvPr/>
        </p:nvSpPr>
        <p:spPr>
          <a:xfrm>
            <a:off x="990600" y="10985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A</a:t>
            </a:r>
          </a:p>
        </p:txBody>
      </p:sp>
      <p:sp>
        <p:nvSpPr>
          <p:cNvPr id="96266" name="Oval 12"/>
          <p:cNvSpPr/>
          <p:nvPr/>
        </p:nvSpPr>
        <p:spPr>
          <a:xfrm>
            <a:off x="990600" y="28511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B</a:t>
            </a:r>
          </a:p>
        </p:txBody>
      </p:sp>
      <p:sp>
        <p:nvSpPr>
          <p:cNvPr id="96267" name="Text Box 14"/>
          <p:cNvSpPr txBox="1"/>
          <p:nvPr/>
        </p:nvSpPr>
        <p:spPr>
          <a:xfrm>
            <a:off x="3886200" y="210502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C3</a:t>
            </a:r>
            <a:endParaRPr lang="en-US" altLang="zh-CN" dirty="0">
              <a:latin typeface="Times New Roman" panose="02020603050405020304" pitchFamily="18" charset="0"/>
              <a:ea typeface="宋体" panose="02010600030101010101" pitchFamily="2" charset="-122"/>
            </a:endParaRPr>
          </a:p>
        </p:txBody>
      </p:sp>
      <p:sp>
        <p:nvSpPr>
          <p:cNvPr id="96268" name="Oval 15"/>
          <p:cNvSpPr/>
          <p:nvPr/>
        </p:nvSpPr>
        <p:spPr>
          <a:xfrm>
            <a:off x="3276600" y="10985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D</a:t>
            </a:r>
          </a:p>
        </p:txBody>
      </p:sp>
      <p:sp>
        <p:nvSpPr>
          <p:cNvPr id="96269" name="Oval 16"/>
          <p:cNvSpPr/>
          <p:nvPr/>
        </p:nvSpPr>
        <p:spPr>
          <a:xfrm>
            <a:off x="3276600" y="285115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a:t>
            </a:r>
          </a:p>
        </p:txBody>
      </p:sp>
      <p:sp>
        <p:nvSpPr>
          <p:cNvPr id="96270" name="Text Box 18"/>
          <p:cNvSpPr txBox="1"/>
          <p:nvPr/>
        </p:nvSpPr>
        <p:spPr>
          <a:xfrm>
            <a:off x="2286000" y="70167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C4</a:t>
            </a:r>
            <a:endParaRPr lang="en-US" altLang="zh-CN" dirty="0">
              <a:latin typeface="Times New Roman" panose="02020603050405020304" pitchFamily="18" charset="0"/>
              <a:ea typeface="宋体" panose="02010600030101010101" pitchFamily="2" charset="-122"/>
            </a:endParaRPr>
          </a:p>
        </p:txBody>
      </p:sp>
      <p:sp>
        <p:nvSpPr>
          <p:cNvPr id="96271" name="Line 19"/>
          <p:cNvSpPr/>
          <p:nvPr/>
        </p:nvSpPr>
        <p:spPr>
          <a:xfrm>
            <a:off x="1295400" y="3460750"/>
            <a:ext cx="0" cy="625475"/>
          </a:xfrm>
          <a:prstGeom prst="line">
            <a:avLst/>
          </a:prstGeom>
          <a:ln w="19050" cap="flat" cmpd="sng">
            <a:solidFill>
              <a:srgbClr val="00CCFF"/>
            </a:solidFill>
            <a:prstDash val="solid"/>
            <a:round/>
            <a:headEnd type="triangle" w="med" len="med"/>
            <a:tailEnd type="none" w="med" len="med"/>
          </a:ln>
        </p:spPr>
      </p:sp>
      <p:sp>
        <p:nvSpPr>
          <p:cNvPr id="96272" name="Line 20"/>
          <p:cNvSpPr/>
          <p:nvPr/>
        </p:nvSpPr>
        <p:spPr>
          <a:xfrm>
            <a:off x="3581400" y="3460750"/>
            <a:ext cx="0" cy="625475"/>
          </a:xfrm>
          <a:prstGeom prst="line">
            <a:avLst/>
          </a:prstGeom>
          <a:ln w="19050" cap="flat" cmpd="sng">
            <a:solidFill>
              <a:srgbClr val="00CCFF"/>
            </a:solidFill>
            <a:prstDash val="solid"/>
            <a:round/>
            <a:headEnd type="none" w="med" len="med"/>
            <a:tailEnd type="none" w="med" len="med"/>
          </a:ln>
        </p:spPr>
      </p:sp>
      <p:sp>
        <p:nvSpPr>
          <p:cNvPr id="96273" name="Line 21"/>
          <p:cNvSpPr/>
          <p:nvPr/>
        </p:nvSpPr>
        <p:spPr>
          <a:xfrm>
            <a:off x="1295400" y="473075"/>
            <a:ext cx="0" cy="625475"/>
          </a:xfrm>
          <a:prstGeom prst="line">
            <a:avLst/>
          </a:prstGeom>
          <a:ln w="19050" cap="flat" cmpd="sng">
            <a:solidFill>
              <a:srgbClr val="00CCFF"/>
            </a:solidFill>
            <a:prstDash val="solid"/>
            <a:round/>
            <a:headEnd type="none" w="med" len="med"/>
            <a:tailEnd type="none" w="med" len="med"/>
          </a:ln>
        </p:spPr>
      </p:sp>
      <p:sp>
        <p:nvSpPr>
          <p:cNvPr id="96274" name="Line 22"/>
          <p:cNvSpPr/>
          <p:nvPr/>
        </p:nvSpPr>
        <p:spPr>
          <a:xfrm>
            <a:off x="3581400" y="473075"/>
            <a:ext cx="0" cy="625475"/>
          </a:xfrm>
          <a:prstGeom prst="line">
            <a:avLst/>
          </a:prstGeom>
          <a:ln w="19050" cap="flat" cmpd="sng">
            <a:solidFill>
              <a:srgbClr val="00CCFF"/>
            </a:solidFill>
            <a:prstDash val="solid"/>
            <a:round/>
            <a:headEnd type="none" w="med" len="med"/>
            <a:tailEnd type="triangle" w="med" len="med"/>
          </a:ln>
        </p:spPr>
      </p:sp>
      <p:sp>
        <p:nvSpPr>
          <p:cNvPr id="96275" name="Text Box 23"/>
          <p:cNvSpPr txBox="1"/>
          <p:nvPr/>
        </p:nvSpPr>
        <p:spPr>
          <a:xfrm>
            <a:off x="1828800" y="3825875"/>
            <a:ext cx="1447800" cy="109537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增加两条虚拟通道</a:t>
            </a:r>
            <a:r>
              <a:rPr lang="en-US" altLang="zh-CN" dirty="0">
                <a:latin typeface="Times New Roman" panose="02020603050405020304" pitchFamily="18" charset="0"/>
                <a:ea typeface="楷体_GB2312" pitchFamily="49" charset="-122"/>
              </a:rPr>
              <a:t>V3,V4</a:t>
            </a:r>
            <a:endParaRPr lang="en-US" altLang="zh-CN" dirty="0">
              <a:latin typeface="Times New Roman" panose="02020603050405020304" pitchFamily="18" charset="0"/>
              <a:ea typeface="宋体" panose="02010600030101010101" pitchFamily="2" charset="-122"/>
            </a:endParaRPr>
          </a:p>
        </p:txBody>
      </p:sp>
      <p:sp>
        <p:nvSpPr>
          <p:cNvPr id="96276" name="AutoShape 24"/>
          <p:cNvSpPr/>
          <p:nvPr/>
        </p:nvSpPr>
        <p:spPr>
          <a:xfrm>
            <a:off x="4724400" y="2105025"/>
            <a:ext cx="609600" cy="365125"/>
          </a:xfrm>
          <a:prstGeom prst="rightArrow">
            <a:avLst>
              <a:gd name="adj1" fmla="val 50000"/>
              <a:gd name="adj2" fmla="val 41731"/>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6277" name="Line 25"/>
          <p:cNvSpPr/>
          <p:nvPr/>
        </p:nvSpPr>
        <p:spPr>
          <a:xfrm flipH="1">
            <a:off x="6096000" y="914400"/>
            <a:ext cx="762000" cy="1082675"/>
          </a:xfrm>
          <a:prstGeom prst="line">
            <a:avLst/>
          </a:prstGeom>
          <a:ln w="19050" cap="flat" cmpd="sng">
            <a:solidFill>
              <a:srgbClr val="00CCFF"/>
            </a:solidFill>
            <a:prstDash val="solid"/>
            <a:round/>
            <a:headEnd type="none" w="med" len="med"/>
            <a:tailEnd type="triangle" w="med" len="med"/>
          </a:ln>
        </p:spPr>
      </p:sp>
      <p:sp>
        <p:nvSpPr>
          <p:cNvPr id="96278" name="Oval 26"/>
          <p:cNvSpPr/>
          <p:nvPr/>
        </p:nvSpPr>
        <p:spPr>
          <a:xfrm>
            <a:off x="6781800" y="38100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C4</a:t>
            </a:r>
          </a:p>
        </p:txBody>
      </p:sp>
      <p:sp>
        <p:nvSpPr>
          <p:cNvPr id="96279" name="Oval 27"/>
          <p:cNvSpPr/>
          <p:nvPr/>
        </p:nvSpPr>
        <p:spPr>
          <a:xfrm>
            <a:off x="5715000" y="1997075"/>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C1</a:t>
            </a:r>
          </a:p>
        </p:txBody>
      </p:sp>
      <p:sp>
        <p:nvSpPr>
          <p:cNvPr id="96280" name="Line 28"/>
          <p:cNvSpPr/>
          <p:nvPr/>
        </p:nvSpPr>
        <p:spPr>
          <a:xfrm flipH="1">
            <a:off x="7418388" y="2940050"/>
            <a:ext cx="582612" cy="641350"/>
          </a:xfrm>
          <a:prstGeom prst="line">
            <a:avLst/>
          </a:prstGeom>
          <a:ln w="19050" cap="flat" cmpd="sng">
            <a:solidFill>
              <a:srgbClr val="00CCFF"/>
            </a:solidFill>
            <a:prstDash val="solid"/>
            <a:round/>
            <a:headEnd type="triangle" w="med" len="med"/>
            <a:tailEnd type="none" w="med" len="med"/>
          </a:ln>
        </p:spPr>
      </p:sp>
      <p:sp>
        <p:nvSpPr>
          <p:cNvPr id="96281" name="Oval 29"/>
          <p:cNvSpPr/>
          <p:nvPr/>
        </p:nvSpPr>
        <p:spPr>
          <a:xfrm>
            <a:off x="8305800" y="152400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C3</a:t>
            </a:r>
          </a:p>
        </p:txBody>
      </p:sp>
      <p:sp>
        <p:nvSpPr>
          <p:cNvPr id="96282" name="Oval 30"/>
          <p:cNvSpPr/>
          <p:nvPr/>
        </p:nvSpPr>
        <p:spPr>
          <a:xfrm>
            <a:off x="6781800" y="3276600"/>
            <a:ext cx="609600" cy="6096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C2</a:t>
            </a:r>
          </a:p>
        </p:txBody>
      </p:sp>
      <p:sp>
        <p:nvSpPr>
          <p:cNvPr id="96283" name="Line 31"/>
          <p:cNvSpPr/>
          <p:nvPr/>
        </p:nvSpPr>
        <p:spPr>
          <a:xfrm>
            <a:off x="6172200" y="2590800"/>
            <a:ext cx="609600" cy="838200"/>
          </a:xfrm>
          <a:prstGeom prst="line">
            <a:avLst/>
          </a:prstGeom>
          <a:ln w="19050" cap="flat" cmpd="sng">
            <a:solidFill>
              <a:srgbClr val="00CCFF"/>
            </a:solidFill>
            <a:prstDash val="solid"/>
            <a:round/>
            <a:headEnd type="none" w="med" len="med"/>
            <a:tailEnd type="triangle" w="med" len="med"/>
          </a:ln>
        </p:spPr>
      </p:sp>
      <p:sp>
        <p:nvSpPr>
          <p:cNvPr id="96284" name="Line 32"/>
          <p:cNvSpPr/>
          <p:nvPr/>
        </p:nvSpPr>
        <p:spPr>
          <a:xfrm>
            <a:off x="7391400" y="762000"/>
            <a:ext cx="1066800" cy="746125"/>
          </a:xfrm>
          <a:prstGeom prst="line">
            <a:avLst/>
          </a:prstGeom>
          <a:ln w="19050" cap="flat" cmpd="sng">
            <a:solidFill>
              <a:srgbClr val="00CCFF"/>
            </a:solidFill>
            <a:prstDash val="solid"/>
            <a:round/>
            <a:headEnd type="triangle" w="med" len="med"/>
            <a:tailEnd type="none" w="med" len="med"/>
          </a:ln>
        </p:spPr>
      </p:sp>
      <p:sp>
        <p:nvSpPr>
          <p:cNvPr id="96285" name="Text Box 33"/>
          <p:cNvSpPr txBox="1"/>
          <p:nvPr/>
        </p:nvSpPr>
        <p:spPr>
          <a:xfrm>
            <a:off x="6172200" y="3994150"/>
            <a:ext cx="2133600" cy="730250"/>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利用虚拟通道后的通道相关图</a:t>
            </a:r>
            <a:endParaRPr lang="zh-CN" altLang="en-US" dirty="0">
              <a:latin typeface="Times New Roman" panose="02020603050405020304" pitchFamily="18" charset="0"/>
              <a:ea typeface="宋体" panose="02010600030101010101" pitchFamily="2" charset="-122"/>
            </a:endParaRPr>
          </a:p>
        </p:txBody>
      </p:sp>
      <p:grpSp>
        <p:nvGrpSpPr>
          <p:cNvPr id="96286" name="Group 39"/>
          <p:cNvGrpSpPr/>
          <p:nvPr/>
        </p:nvGrpSpPr>
        <p:grpSpPr>
          <a:xfrm>
            <a:off x="1600200" y="1066800"/>
            <a:ext cx="1676400" cy="609600"/>
            <a:chOff x="1008" y="672"/>
            <a:chExt cx="1056" cy="384"/>
          </a:xfrm>
        </p:grpSpPr>
        <p:sp>
          <p:nvSpPr>
            <p:cNvPr id="96287" name="Freeform 36"/>
            <p:cNvSpPr/>
            <p:nvPr/>
          </p:nvSpPr>
          <p:spPr>
            <a:xfrm>
              <a:off x="1008" y="672"/>
              <a:ext cx="1056" cy="144"/>
            </a:xfrm>
            <a:custGeom>
              <a:avLst/>
              <a:gdLst/>
              <a:ahLst/>
              <a:cxnLst>
                <a:cxn ang="0">
                  <a:pos x="0" y="144"/>
                </a:cxn>
                <a:cxn ang="0">
                  <a:pos x="528" y="0"/>
                </a:cxn>
                <a:cxn ang="0">
                  <a:pos x="1056" y="144"/>
                </a:cxn>
              </a:cxnLst>
              <a:rect l="0" t="0" r="0" b="0"/>
              <a:pathLst>
                <a:path w="1056" h="144">
                  <a:moveTo>
                    <a:pt x="0" y="144"/>
                  </a:moveTo>
                  <a:cubicBezTo>
                    <a:pt x="176" y="72"/>
                    <a:pt x="352" y="0"/>
                    <a:pt x="528" y="0"/>
                  </a:cubicBezTo>
                  <a:cubicBezTo>
                    <a:pt x="704" y="0"/>
                    <a:pt x="880" y="72"/>
                    <a:pt x="1056" y="144"/>
                  </a:cubicBezTo>
                </a:path>
              </a:pathLst>
            </a:custGeom>
            <a:noFill/>
            <a:ln w="19050" cap="flat" cmpd="sng">
              <a:solidFill>
                <a:srgbClr val="00CCFF"/>
              </a:solidFill>
              <a:prstDash val="solid"/>
              <a:round/>
              <a:headEnd type="triangle" w="med" len="med"/>
              <a:tailEnd type="none" w="med" len="med"/>
            </a:ln>
          </p:spPr>
          <p:txBody>
            <a:bodyPr/>
            <a:lstStyle/>
            <a:p>
              <a:endParaRPr lang="zh-CN" altLang="en-US"/>
            </a:p>
          </p:txBody>
        </p:sp>
        <p:sp>
          <p:nvSpPr>
            <p:cNvPr id="96288" name="Freeform 37"/>
            <p:cNvSpPr/>
            <p:nvPr/>
          </p:nvSpPr>
          <p:spPr>
            <a:xfrm flipV="1">
              <a:off x="1008" y="912"/>
              <a:ext cx="1056" cy="144"/>
            </a:xfrm>
            <a:custGeom>
              <a:avLst/>
              <a:gdLst/>
              <a:ahLst/>
              <a:cxnLst>
                <a:cxn ang="0">
                  <a:pos x="0" y="144"/>
                </a:cxn>
                <a:cxn ang="0">
                  <a:pos x="528" y="0"/>
                </a:cxn>
                <a:cxn ang="0">
                  <a:pos x="1056" y="144"/>
                </a:cxn>
              </a:cxnLst>
              <a:rect l="0" t="0" r="0" b="0"/>
              <a:pathLst>
                <a:path w="1056" h="144">
                  <a:moveTo>
                    <a:pt x="0" y="144"/>
                  </a:moveTo>
                  <a:cubicBezTo>
                    <a:pt x="176" y="72"/>
                    <a:pt x="352" y="0"/>
                    <a:pt x="528" y="0"/>
                  </a:cubicBezTo>
                  <a:cubicBezTo>
                    <a:pt x="704" y="0"/>
                    <a:pt x="880" y="72"/>
                    <a:pt x="1056" y="144"/>
                  </a:cubicBezTo>
                </a:path>
              </a:pathLst>
            </a:custGeom>
            <a:noFill/>
            <a:ln w="19050" cap="flat" cmpd="sng">
              <a:solidFill>
                <a:schemeClr val="tx2"/>
              </a:solidFill>
              <a:prstDash val="dash"/>
              <a:round/>
              <a:headEnd type="triangle" w="med" len="med"/>
              <a:tailEnd type="none" w="med" len="med"/>
            </a:ln>
          </p:spPr>
          <p:txBody>
            <a:bodyPr/>
            <a:lstStyle/>
            <a:p>
              <a:endParaRPr lang="zh-CN" altLang="en-US"/>
            </a:p>
          </p:txBody>
        </p:sp>
      </p:grpSp>
      <p:sp>
        <p:nvSpPr>
          <p:cNvPr id="96289" name="Text Box 38"/>
          <p:cNvSpPr txBox="1"/>
          <p:nvPr/>
        </p:nvSpPr>
        <p:spPr>
          <a:xfrm>
            <a:off x="2286000" y="1235075"/>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V4</a:t>
            </a:r>
            <a:endParaRPr lang="en-US" altLang="zh-CN" dirty="0">
              <a:latin typeface="Times New Roman" panose="02020603050405020304" pitchFamily="18" charset="0"/>
              <a:ea typeface="宋体" panose="02010600030101010101" pitchFamily="2" charset="-122"/>
            </a:endParaRPr>
          </a:p>
        </p:txBody>
      </p:sp>
      <p:grpSp>
        <p:nvGrpSpPr>
          <p:cNvPr id="96290" name="Group 40"/>
          <p:cNvGrpSpPr/>
          <p:nvPr/>
        </p:nvGrpSpPr>
        <p:grpSpPr>
          <a:xfrm rot="5400000">
            <a:off x="3009900" y="1943100"/>
            <a:ext cx="1143000" cy="609600"/>
            <a:chOff x="1008" y="672"/>
            <a:chExt cx="1056" cy="384"/>
          </a:xfrm>
        </p:grpSpPr>
        <p:sp>
          <p:nvSpPr>
            <p:cNvPr id="96291" name="Freeform 41"/>
            <p:cNvSpPr/>
            <p:nvPr/>
          </p:nvSpPr>
          <p:spPr>
            <a:xfrm>
              <a:off x="1008" y="672"/>
              <a:ext cx="1056" cy="144"/>
            </a:xfrm>
            <a:custGeom>
              <a:avLst/>
              <a:gdLst/>
              <a:ahLst/>
              <a:cxnLst>
                <a:cxn ang="0">
                  <a:pos x="0" y="144"/>
                </a:cxn>
                <a:cxn ang="0">
                  <a:pos x="528" y="0"/>
                </a:cxn>
                <a:cxn ang="0">
                  <a:pos x="1056" y="144"/>
                </a:cxn>
              </a:cxnLst>
              <a:rect l="0" t="0" r="0" b="0"/>
              <a:pathLst>
                <a:path w="1056" h="144">
                  <a:moveTo>
                    <a:pt x="0" y="144"/>
                  </a:moveTo>
                  <a:cubicBezTo>
                    <a:pt x="176" y="72"/>
                    <a:pt x="352" y="0"/>
                    <a:pt x="528" y="0"/>
                  </a:cubicBezTo>
                  <a:cubicBezTo>
                    <a:pt x="704" y="0"/>
                    <a:pt x="880" y="72"/>
                    <a:pt x="1056" y="144"/>
                  </a:cubicBezTo>
                </a:path>
              </a:pathLst>
            </a:custGeom>
            <a:noFill/>
            <a:ln w="19050" cap="flat" cmpd="sng">
              <a:solidFill>
                <a:srgbClr val="00CCFF"/>
              </a:solidFill>
              <a:prstDash val="solid"/>
              <a:round/>
              <a:headEnd type="triangle" w="med" len="med"/>
              <a:tailEnd type="none" w="med" len="med"/>
            </a:ln>
          </p:spPr>
          <p:txBody>
            <a:bodyPr/>
            <a:lstStyle/>
            <a:p>
              <a:endParaRPr lang="zh-CN" altLang="en-US"/>
            </a:p>
          </p:txBody>
        </p:sp>
        <p:sp>
          <p:nvSpPr>
            <p:cNvPr id="96292" name="Freeform 42"/>
            <p:cNvSpPr/>
            <p:nvPr/>
          </p:nvSpPr>
          <p:spPr>
            <a:xfrm flipV="1">
              <a:off x="1008" y="912"/>
              <a:ext cx="1056" cy="144"/>
            </a:xfrm>
            <a:custGeom>
              <a:avLst/>
              <a:gdLst/>
              <a:ahLst/>
              <a:cxnLst>
                <a:cxn ang="0">
                  <a:pos x="0" y="144"/>
                </a:cxn>
                <a:cxn ang="0">
                  <a:pos x="528" y="0"/>
                </a:cxn>
                <a:cxn ang="0">
                  <a:pos x="1056" y="144"/>
                </a:cxn>
              </a:cxnLst>
              <a:rect l="0" t="0" r="0" b="0"/>
              <a:pathLst>
                <a:path w="1056" h="144">
                  <a:moveTo>
                    <a:pt x="0" y="144"/>
                  </a:moveTo>
                  <a:cubicBezTo>
                    <a:pt x="176" y="72"/>
                    <a:pt x="352" y="0"/>
                    <a:pt x="528" y="0"/>
                  </a:cubicBezTo>
                  <a:cubicBezTo>
                    <a:pt x="704" y="0"/>
                    <a:pt x="880" y="72"/>
                    <a:pt x="1056" y="144"/>
                  </a:cubicBezTo>
                </a:path>
              </a:pathLst>
            </a:custGeom>
            <a:noFill/>
            <a:ln w="19050" cap="flat" cmpd="sng">
              <a:solidFill>
                <a:schemeClr val="tx2"/>
              </a:solidFill>
              <a:prstDash val="dash"/>
              <a:round/>
              <a:headEnd type="triangle" w="med" len="med"/>
              <a:tailEnd type="none" w="med" len="med"/>
            </a:ln>
          </p:spPr>
          <p:txBody>
            <a:bodyPr/>
            <a:lstStyle/>
            <a:p>
              <a:endParaRPr lang="zh-CN" altLang="en-US"/>
            </a:p>
          </p:txBody>
        </p:sp>
      </p:grpSp>
      <p:sp>
        <p:nvSpPr>
          <p:cNvPr id="96293" name="Text Box 43"/>
          <p:cNvSpPr txBox="1"/>
          <p:nvPr/>
        </p:nvSpPr>
        <p:spPr>
          <a:xfrm>
            <a:off x="3352800" y="2133600"/>
            <a:ext cx="45720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楷体_GB2312" pitchFamily="49" charset="-122"/>
              </a:rPr>
              <a:t>V3</a:t>
            </a:r>
            <a:endParaRPr lang="en-US" altLang="zh-CN" dirty="0">
              <a:latin typeface="Times New Roman" panose="02020603050405020304" pitchFamily="18" charset="0"/>
              <a:ea typeface="宋体" panose="02010600030101010101" pitchFamily="2" charset="-122"/>
            </a:endParaRPr>
          </a:p>
        </p:txBody>
      </p:sp>
      <p:sp>
        <p:nvSpPr>
          <p:cNvPr id="96294" name="Oval 44"/>
          <p:cNvSpPr/>
          <p:nvPr/>
        </p:nvSpPr>
        <p:spPr>
          <a:xfrm>
            <a:off x="7924800" y="2438400"/>
            <a:ext cx="609600" cy="609600"/>
          </a:xfrm>
          <a:prstGeom prst="ellipse">
            <a:avLst/>
          </a:prstGeom>
          <a:noFill/>
          <a:ln w="19050" cap="flat" cmpd="sng">
            <a:solidFill>
              <a:schemeClr val="tx2"/>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V3</a:t>
            </a:r>
          </a:p>
        </p:txBody>
      </p:sp>
      <p:sp>
        <p:nvSpPr>
          <p:cNvPr id="96295" name="Oval 45"/>
          <p:cNvSpPr/>
          <p:nvPr/>
        </p:nvSpPr>
        <p:spPr>
          <a:xfrm>
            <a:off x="6934200" y="1752600"/>
            <a:ext cx="609600" cy="609600"/>
          </a:xfrm>
          <a:prstGeom prst="ellipse">
            <a:avLst/>
          </a:prstGeom>
          <a:noFill/>
          <a:ln w="19050" cap="flat" cmpd="sng">
            <a:solidFill>
              <a:schemeClr val="tx2"/>
            </a:solidFill>
            <a:prstDash val="solid"/>
            <a:round/>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V4</a:t>
            </a:r>
          </a:p>
        </p:txBody>
      </p:sp>
      <p:sp>
        <p:nvSpPr>
          <p:cNvPr id="96296" name="Line 46"/>
          <p:cNvSpPr/>
          <p:nvPr/>
        </p:nvSpPr>
        <p:spPr>
          <a:xfrm>
            <a:off x="7467600" y="2209800"/>
            <a:ext cx="533400" cy="381000"/>
          </a:xfrm>
          <a:prstGeom prst="line">
            <a:avLst/>
          </a:prstGeom>
          <a:ln w="19050" cap="flat" cmpd="sng">
            <a:solidFill>
              <a:srgbClr val="00CCFF"/>
            </a:solidFill>
            <a:prstDash val="solid"/>
            <a:round/>
            <a:headEnd type="triangle" w="med" len="med"/>
            <a:tailEnd type="none" w="med"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13690" y="647700"/>
            <a:ext cx="3171190" cy="5276215"/>
          </a:xfrm>
          <a:prstGeom prst="rect">
            <a:avLst/>
          </a:prstGeom>
        </p:spPr>
      </p:pic>
      <p:pic>
        <p:nvPicPr>
          <p:cNvPr id="5" name="图片 4"/>
          <p:cNvPicPr>
            <a:picLocks noChangeAspect="1"/>
          </p:cNvPicPr>
          <p:nvPr/>
        </p:nvPicPr>
        <p:blipFill>
          <a:blip r:embed="rId4"/>
          <a:stretch>
            <a:fillRect/>
          </a:stretch>
        </p:blipFill>
        <p:spPr>
          <a:xfrm>
            <a:off x="3687445" y="454660"/>
            <a:ext cx="4881880" cy="6111875"/>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p:nvPr/>
        </p:nvSpPr>
        <p:spPr>
          <a:xfrm>
            <a:off x="152400" y="152400"/>
            <a:ext cx="8763000" cy="65532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4.4</a:t>
            </a:r>
            <a:r>
              <a:rPr lang="zh-CN" altLang="en-US" sz="3600" dirty="0">
                <a:solidFill>
                  <a:schemeClr val="folHlink"/>
                </a:solidFill>
                <a:latin typeface="Times New Roman" panose="02020603050405020304" pitchFamily="18" charset="0"/>
                <a:ea typeface="黑体" panose="02010609060101010101" pitchFamily="49" charset="-122"/>
              </a:rPr>
              <a:t>包冲突的解决</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4.4.1.</a:t>
            </a:r>
            <a:r>
              <a:rPr lang="zh-CN" altLang="en-US" sz="3200" dirty="0">
                <a:solidFill>
                  <a:schemeClr val="accent1"/>
                </a:solidFill>
                <a:latin typeface="Times New Roman" panose="02020603050405020304" pitchFamily="18" charset="0"/>
                <a:ea typeface="楷体_GB2312" pitchFamily="49" charset="-122"/>
              </a:rPr>
              <a:t>问题的提出</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	 两个相邻结点间要传送包，必须具备下列三个条件：</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源缓冲区已存该包</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通道已分配好</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3</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接收缓冲区准备接收</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当两个包到达同一个结点时，可能请求同一个接收缓冲区或用同一个输出通道：</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a:t>
            </a:r>
            <a:r>
              <a:rPr lang="zh-CN" altLang="en-US" sz="3200" dirty="0">
                <a:solidFill>
                  <a:schemeClr val="folHlink"/>
                </a:solidFill>
                <a:latin typeface="Times New Roman" panose="02020603050405020304" pitchFamily="18" charset="0"/>
                <a:ea typeface="楷体_GB2312" pitchFamily="49" charset="-122"/>
              </a:rPr>
              <a:t>把通道分配给哪个包</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a:t>
            </a:r>
            <a:r>
              <a:rPr lang="zh-CN" altLang="en-US" sz="3200" dirty="0">
                <a:solidFill>
                  <a:schemeClr val="folHlink"/>
                </a:solidFill>
                <a:latin typeface="Times New Roman" panose="02020603050405020304" pitchFamily="18" charset="0"/>
                <a:ea typeface="楷体_GB2312" pitchFamily="49" charset="-122"/>
              </a:rPr>
              <a:t>没有分配到通道的包怎么办</a:t>
            </a:r>
            <a:r>
              <a:rPr lang="zh-CN" altLang="en-US" sz="3200" dirty="0">
                <a:latin typeface="Times New Roman" panose="02020603050405020304" pitchFamily="18" charset="0"/>
                <a:ea typeface="楷体_GB2312" pitchFamily="49" charset="-122"/>
              </a:rPr>
              <a:t>？</a:t>
            </a:r>
            <a:endParaRPr lang="zh-CN" altLang="en-US"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p:nvPr/>
        </p:nvSpPr>
        <p:spPr>
          <a:xfrm>
            <a:off x="152400" y="152400"/>
            <a:ext cx="8763000" cy="1143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4.4.2.</a:t>
            </a:r>
            <a:r>
              <a:rPr lang="zh-CN" altLang="en-US" sz="3200" dirty="0">
                <a:solidFill>
                  <a:schemeClr val="accent1"/>
                </a:solidFill>
                <a:latin typeface="Times New Roman" panose="02020603050405020304" pitchFamily="18" charset="0"/>
                <a:ea typeface="楷体_GB2312" pitchFamily="49" charset="-122"/>
              </a:rPr>
              <a:t>四种解决方法</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）用缓冲实现虚拟直通寻径</a:t>
            </a:r>
          </a:p>
        </p:txBody>
      </p:sp>
      <p:sp>
        <p:nvSpPr>
          <p:cNvPr id="98306" name="Rectangle 3"/>
          <p:cNvSpPr/>
          <p:nvPr/>
        </p:nvSpPr>
        <p:spPr>
          <a:xfrm>
            <a:off x="1371600" y="2209800"/>
            <a:ext cx="5257800" cy="213360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8307" name="AutoShape 4"/>
          <p:cNvSpPr/>
          <p:nvPr/>
        </p:nvSpPr>
        <p:spPr>
          <a:xfrm>
            <a:off x="2362200" y="2438400"/>
            <a:ext cx="381000" cy="381000"/>
          </a:xfrm>
          <a:prstGeom prst="flowChartSummingJunction">
            <a:avLst/>
          </a:prstGeom>
          <a:noFill/>
          <a:ln w="19050" cap="flat" cmpd="sng">
            <a:solidFill>
              <a:srgbClr val="00CC00"/>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8308" name="Rectangle 5"/>
          <p:cNvSpPr/>
          <p:nvPr/>
        </p:nvSpPr>
        <p:spPr>
          <a:xfrm>
            <a:off x="4724400" y="2438400"/>
            <a:ext cx="381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8309" name="Rectangle 6"/>
          <p:cNvSpPr/>
          <p:nvPr/>
        </p:nvSpPr>
        <p:spPr>
          <a:xfrm>
            <a:off x="2057400" y="3505200"/>
            <a:ext cx="38100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sz="2800" dirty="0">
                <a:solidFill>
                  <a:schemeClr val="folHlink"/>
                </a:solidFill>
                <a:latin typeface="Times New Roman" panose="02020603050405020304" pitchFamily="18" charset="0"/>
                <a:ea typeface="楷体_GB2312" pitchFamily="49" charset="-122"/>
              </a:rPr>
              <a:t>包缓冲区</a:t>
            </a:r>
            <a:endParaRPr lang="zh-CN" altLang="en-US" dirty="0">
              <a:solidFill>
                <a:schemeClr val="folHlink"/>
              </a:solidFill>
              <a:latin typeface="Times New Roman" panose="02020603050405020304" pitchFamily="18" charset="0"/>
              <a:ea typeface="宋体" panose="02010600030101010101" pitchFamily="2" charset="-122"/>
            </a:endParaRPr>
          </a:p>
        </p:txBody>
      </p:sp>
      <p:sp>
        <p:nvSpPr>
          <p:cNvPr id="98310" name="Line 7"/>
          <p:cNvSpPr/>
          <p:nvPr/>
        </p:nvSpPr>
        <p:spPr>
          <a:xfrm>
            <a:off x="2743200" y="2590800"/>
            <a:ext cx="1981200" cy="0"/>
          </a:xfrm>
          <a:prstGeom prst="line">
            <a:avLst/>
          </a:prstGeom>
          <a:ln w="19050" cap="flat" cmpd="sng">
            <a:solidFill>
              <a:srgbClr val="00CCFF"/>
            </a:solidFill>
            <a:prstDash val="dash"/>
            <a:round/>
            <a:headEnd type="none" w="med" len="med"/>
            <a:tailEnd type="triangle" w="med" len="med"/>
          </a:ln>
        </p:spPr>
      </p:sp>
      <p:sp>
        <p:nvSpPr>
          <p:cNvPr id="98311" name="Line 8"/>
          <p:cNvSpPr/>
          <p:nvPr/>
        </p:nvSpPr>
        <p:spPr>
          <a:xfrm>
            <a:off x="685800" y="2590800"/>
            <a:ext cx="1676400" cy="0"/>
          </a:xfrm>
          <a:prstGeom prst="line">
            <a:avLst/>
          </a:prstGeom>
          <a:ln w="19050" cap="flat" cmpd="sng">
            <a:solidFill>
              <a:srgbClr val="00CCFF"/>
            </a:solidFill>
            <a:prstDash val="solid"/>
            <a:round/>
            <a:headEnd type="none" w="med" len="med"/>
            <a:tailEnd type="triangle" w="med" len="med"/>
          </a:ln>
        </p:spPr>
      </p:sp>
      <p:sp>
        <p:nvSpPr>
          <p:cNvPr id="98312" name="Line 9"/>
          <p:cNvSpPr/>
          <p:nvPr/>
        </p:nvSpPr>
        <p:spPr>
          <a:xfrm>
            <a:off x="5105400" y="2590800"/>
            <a:ext cx="2438400" cy="0"/>
          </a:xfrm>
          <a:prstGeom prst="line">
            <a:avLst/>
          </a:prstGeom>
          <a:ln w="19050" cap="flat" cmpd="sng">
            <a:solidFill>
              <a:srgbClr val="00CCFF"/>
            </a:solidFill>
            <a:prstDash val="solid"/>
            <a:round/>
            <a:headEnd type="none" w="med" len="med"/>
            <a:tailEnd type="triangle" w="med" len="med"/>
          </a:ln>
        </p:spPr>
      </p:sp>
      <p:sp>
        <p:nvSpPr>
          <p:cNvPr id="98313" name="Line 10"/>
          <p:cNvSpPr/>
          <p:nvPr/>
        </p:nvSpPr>
        <p:spPr>
          <a:xfrm>
            <a:off x="4038600" y="2819400"/>
            <a:ext cx="685800" cy="0"/>
          </a:xfrm>
          <a:prstGeom prst="line">
            <a:avLst/>
          </a:prstGeom>
          <a:ln w="19050" cap="flat" cmpd="sng">
            <a:solidFill>
              <a:srgbClr val="00CCFF"/>
            </a:solidFill>
            <a:prstDash val="solid"/>
            <a:round/>
            <a:headEnd type="none" w="med" len="med"/>
            <a:tailEnd type="triangle" w="med" len="med"/>
          </a:ln>
        </p:spPr>
      </p:sp>
      <p:sp>
        <p:nvSpPr>
          <p:cNvPr id="98314" name="Line 11"/>
          <p:cNvSpPr/>
          <p:nvPr/>
        </p:nvSpPr>
        <p:spPr>
          <a:xfrm>
            <a:off x="2514600" y="2819400"/>
            <a:ext cx="0" cy="685800"/>
          </a:xfrm>
          <a:prstGeom prst="line">
            <a:avLst/>
          </a:prstGeom>
          <a:ln w="19050" cap="flat" cmpd="sng">
            <a:solidFill>
              <a:srgbClr val="00CCFF"/>
            </a:solidFill>
            <a:prstDash val="solid"/>
            <a:round/>
            <a:headEnd type="none" w="med" len="med"/>
            <a:tailEnd type="triangle" w="med" len="med"/>
          </a:ln>
        </p:spPr>
      </p:sp>
      <p:sp>
        <p:nvSpPr>
          <p:cNvPr id="98315" name="Line 12"/>
          <p:cNvSpPr/>
          <p:nvPr/>
        </p:nvSpPr>
        <p:spPr>
          <a:xfrm>
            <a:off x="4038600" y="2819400"/>
            <a:ext cx="0" cy="685800"/>
          </a:xfrm>
          <a:prstGeom prst="line">
            <a:avLst/>
          </a:prstGeom>
          <a:ln w="19050" cap="flat" cmpd="sng">
            <a:solidFill>
              <a:srgbClr val="00CCFF"/>
            </a:solidFill>
            <a:prstDash val="solid"/>
            <a:round/>
            <a:headEnd type="none" w="med" len="med"/>
            <a:tailEnd type="none" w="med" len="med"/>
          </a:ln>
        </p:spPr>
      </p:sp>
      <p:sp>
        <p:nvSpPr>
          <p:cNvPr id="98316" name="Line 13"/>
          <p:cNvSpPr/>
          <p:nvPr/>
        </p:nvSpPr>
        <p:spPr>
          <a:xfrm>
            <a:off x="4876800" y="1752600"/>
            <a:ext cx="0" cy="685800"/>
          </a:xfrm>
          <a:prstGeom prst="line">
            <a:avLst/>
          </a:prstGeom>
          <a:ln w="19050" cap="flat" cmpd="sng">
            <a:solidFill>
              <a:srgbClr val="00CCFF"/>
            </a:solidFill>
            <a:prstDash val="solid"/>
            <a:round/>
            <a:headEnd type="none" w="med" len="med"/>
            <a:tailEnd type="triangle" w="med" len="med"/>
          </a:ln>
        </p:spPr>
      </p:sp>
      <p:sp>
        <p:nvSpPr>
          <p:cNvPr id="98317" name="Text Box 14"/>
          <p:cNvSpPr txBox="1"/>
          <p:nvPr/>
        </p:nvSpPr>
        <p:spPr>
          <a:xfrm>
            <a:off x="838200" y="2225675"/>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2</a:t>
            </a:r>
            <a:endParaRPr lang="en-US" altLang="zh-CN" dirty="0">
              <a:latin typeface="Times New Roman" panose="02020603050405020304" pitchFamily="18" charset="0"/>
              <a:ea typeface="宋体" panose="02010600030101010101" pitchFamily="2" charset="-122"/>
            </a:endParaRPr>
          </a:p>
        </p:txBody>
      </p:sp>
      <p:sp>
        <p:nvSpPr>
          <p:cNvPr id="98318" name="Text Box 15"/>
          <p:cNvSpPr txBox="1"/>
          <p:nvPr/>
        </p:nvSpPr>
        <p:spPr>
          <a:xfrm>
            <a:off x="4953000" y="1768475"/>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1</a:t>
            </a:r>
            <a:endParaRPr lang="en-US" altLang="zh-CN" dirty="0">
              <a:latin typeface="Times New Roman" panose="02020603050405020304" pitchFamily="18" charset="0"/>
              <a:ea typeface="宋体" panose="02010600030101010101" pitchFamily="2" charset="-122"/>
            </a:endParaRPr>
          </a:p>
        </p:txBody>
      </p:sp>
      <p:sp>
        <p:nvSpPr>
          <p:cNvPr id="98319" name="Text Box 16"/>
          <p:cNvSpPr txBox="1"/>
          <p:nvPr/>
        </p:nvSpPr>
        <p:spPr>
          <a:xfrm>
            <a:off x="6019800" y="2225675"/>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输出通道</a:t>
            </a:r>
            <a:endParaRPr lang="zh-CN" altLang="en-US" dirty="0">
              <a:latin typeface="Times New Roman" panose="02020603050405020304" pitchFamily="18" charset="0"/>
              <a:ea typeface="宋体" panose="02010600030101010101" pitchFamily="2" charset="-122"/>
            </a:endParaRPr>
          </a:p>
        </p:txBody>
      </p:sp>
      <p:sp>
        <p:nvSpPr>
          <p:cNvPr id="98320" name="Freeform 17"/>
          <p:cNvSpPr/>
          <p:nvPr/>
        </p:nvSpPr>
        <p:spPr>
          <a:xfrm>
            <a:off x="5105400" y="1295400"/>
            <a:ext cx="2286000" cy="1143000"/>
          </a:xfrm>
          <a:custGeom>
            <a:avLst/>
            <a:gdLst/>
            <a:ahLst/>
            <a:cxnLst>
              <a:cxn ang="0">
                <a:pos x="0" y="1814512678"/>
              </a:cxn>
              <a:cxn ang="0">
                <a:pos x="967740069" y="1088707528"/>
              </a:cxn>
              <a:cxn ang="0">
                <a:pos x="2147483647" y="967740069"/>
              </a:cxn>
              <a:cxn ang="0">
                <a:pos x="2147483647" y="362902476"/>
              </a:cxn>
              <a:cxn ang="0">
                <a:pos x="2147483647" y="0"/>
              </a:cxn>
            </a:cxnLst>
            <a:rect l="0" t="0" r="0" b="0"/>
            <a:pathLst>
              <a:path w="1440" h="720">
                <a:moveTo>
                  <a:pt x="0" y="720"/>
                </a:moveTo>
                <a:cubicBezTo>
                  <a:pt x="120" y="604"/>
                  <a:pt x="240" y="488"/>
                  <a:pt x="384" y="432"/>
                </a:cubicBezTo>
                <a:cubicBezTo>
                  <a:pt x="528" y="376"/>
                  <a:pt x="760" y="432"/>
                  <a:pt x="864" y="384"/>
                </a:cubicBezTo>
                <a:cubicBezTo>
                  <a:pt x="968" y="336"/>
                  <a:pt x="912" y="208"/>
                  <a:pt x="1008" y="144"/>
                </a:cubicBezTo>
                <a:cubicBezTo>
                  <a:pt x="1104" y="80"/>
                  <a:pt x="1272" y="40"/>
                  <a:pt x="1440" y="0"/>
                </a:cubicBezTo>
              </a:path>
            </a:pathLst>
          </a:custGeom>
          <a:noFill/>
          <a:ln w="9525" cap="flat" cmpd="sng">
            <a:solidFill>
              <a:schemeClr val="accent1"/>
            </a:solidFill>
            <a:prstDash val="dash"/>
            <a:round/>
            <a:headEnd type="none" w="med" len="med"/>
            <a:tailEnd type="none" w="med" len="med"/>
          </a:ln>
        </p:spPr>
        <p:txBody>
          <a:bodyPr/>
          <a:lstStyle/>
          <a:p>
            <a:endParaRPr lang="zh-CN" altLang="en-US"/>
          </a:p>
        </p:txBody>
      </p:sp>
      <p:sp>
        <p:nvSpPr>
          <p:cNvPr id="98321" name="Text Box 18"/>
          <p:cNvSpPr txBox="1"/>
          <p:nvPr/>
        </p:nvSpPr>
        <p:spPr>
          <a:xfrm>
            <a:off x="7086600" y="1371600"/>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片缓冲区</a:t>
            </a:r>
            <a:endParaRPr lang="zh-CN" altLang="en-US" dirty="0">
              <a:latin typeface="Times New Roman" panose="02020603050405020304" pitchFamily="18" charset="0"/>
              <a:ea typeface="宋体" panose="02010600030101010101" pitchFamily="2" charset="-122"/>
            </a:endParaRPr>
          </a:p>
        </p:txBody>
      </p:sp>
      <p:sp>
        <p:nvSpPr>
          <p:cNvPr id="98322" name="Text Box 19"/>
          <p:cNvSpPr txBox="1"/>
          <p:nvPr/>
        </p:nvSpPr>
        <p:spPr>
          <a:xfrm>
            <a:off x="7162800" y="3613150"/>
            <a:ext cx="1828800" cy="730250"/>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将通道分配给包</a:t>
            </a:r>
            <a:r>
              <a:rPr lang="en-US" altLang="zh-CN" dirty="0">
                <a:latin typeface="Times New Roman" panose="02020603050405020304" pitchFamily="18" charset="0"/>
                <a:ea typeface="楷体_GB2312" pitchFamily="49" charset="-122"/>
              </a:rPr>
              <a:t>1</a:t>
            </a:r>
            <a:r>
              <a:rPr lang="zh-CN" altLang="en-US" dirty="0">
                <a:latin typeface="Times New Roman" panose="02020603050405020304" pitchFamily="18" charset="0"/>
                <a:ea typeface="楷体_GB2312" pitchFamily="49" charset="-122"/>
              </a:rPr>
              <a:t>，缓冲包</a:t>
            </a:r>
            <a:r>
              <a:rPr lang="en-US" altLang="zh-CN" dirty="0">
                <a:latin typeface="Times New Roman" panose="02020603050405020304" pitchFamily="18" charset="0"/>
                <a:ea typeface="楷体_GB2312" pitchFamily="49" charset="-122"/>
              </a:rPr>
              <a:t>2</a:t>
            </a:r>
            <a:endParaRPr lang="en-US" altLang="zh-CN" dirty="0">
              <a:latin typeface="Times New Roman" panose="02020603050405020304" pitchFamily="18" charset="0"/>
              <a:ea typeface="宋体" panose="02010600030101010101" pitchFamily="2" charset="-122"/>
            </a:endParaRPr>
          </a:p>
        </p:txBody>
      </p:sp>
      <p:sp>
        <p:nvSpPr>
          <p:cNvPr id="98323" name="Rectangle 21"/>
          <p:cNvSpPr/>
          <p:nvPr/>
        </p:nvSpPr>
        <p:spPr>
          <a:xfrm>
            <a:off x="76200" y="4648200"/>
            <a:ext cx="9067800" cy="22098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好处</a:t>
            </a:r>
            <a:r>
              <a:rPr lang="zh-CN" altLang="en-US" sz="3200" dirty="0">
                <a:latin typeface="Times New Roman" panose="02020603050405020304" pitchFamily="18" charset="0"/>
                <a:ea typeface="楷体_GB2312" pitchFamily="49" charset="-122"/>
              </a:rPr>
              <a:t>：不会浪费已经分配的资源</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缺点</a:t>
            </a:r>
            <a:r>
              <a:rPr lang="zh-CN" altLang="en-US" sz="3200" dirty="0">
                <a:latin typeface="Times New Roman" panose="02020603050405020304" pitchFamily="18" charset="0"/>
                <a:ea typeface="楷体_GB2312" pitchFamily="49" charset="-122"/>
              </a:rPr>
              <a:t>：需要一个能存放整个包的缓冲区，包缓冲区不可能做在寻径芯片上，要用存储器作为缓冲区，会有较大的存储延迟。</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p:nvPr/>
        </p:nvSpPr>
        <p:spPr>
          <a:xfrm>
            <a:off x="152400" y="652463"/>
            <a:ext cx="8763000" cy="534987"/>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）阻塞流控制（</a:t>
            </a:r>
            <a:r>
              <a:rPr lang="en-US" altLang="zh-CN" sz="3200" dirty="0">
                <a:solidFill>
                  <a:schemeClr val="tx2"/>
                </a:solidFill>
                <a:latin typeface="Times New Roman" panose="02020603050405020304" pitchFamily="18" charset="0"/>
                <a:ea typeface="楷体_GB2312" pitchFamily="49" charset="-122"/>
              </a:rPr>
              <a:t>Wormhole</a:t>
            </a:r>
            <a:r>
              <a:rPr lang="zh-CN" altLang="en-US" sz="3200" dirty="0">
                <a:solidFill>
                  <a:schemeClr val="tx2"/>
                </a:solidFill>
                <a:latin typeface="Times New Roman" panose="02020603050405020304" pitchFamily="18" charset="0"/>
                <a:ea typeface="楷体_GB2312" pitchFamily="49" charset="-122"/>
              </a:rPr>
              <a:t>寻径）</a:t>
            </a:r>
          </a:p>
        </p:txBody>
      </p:sp>
      <p:sp>
        <p:nvSpPr>
          <p:cNvPr id="99330" name="Rectangle 3"/>
          <p:cNvSpPr/>
          <p:nvPr/>
        </p:nvSpPr>
        <p:spPr>
          <a:xfrm>
            <a:off x="1371600" y="2940050"/>
            <a:ext cx="5257800" cy="102235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9331" name="Rectangle 5"/>
          <p:cNvSpPr/>
          <p:nvPr/>
        </p:nvSpPr>
        <p:spPr>
          <a:xfrm>
            <a:off x="4724400" y="3124200"/>
            <a:ext cx="381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99332" name="Line 7"/>
          <p:cNvSpPr/>
          <p:nvPr/>
        </p:nvSpPr>
        <p:spPr>
          <a:xfrm>
            <a:off x="2895600" y="3429000"/>
            <a:ext cx="1828800" cy="0"/>
          </a:xfrm>
          <a:prstGeom prst="line">
            <a:avLst/>
          </a:prstGeom>
          <a:ln w="19050" cap="flat" cmpd="sng">
            <a:solidFill>
              <a:srgbClr val="00CCFF"/>
            </a:solidFill>
            <a:prstDash val="dash"/>
            <a:round/>
            <a:headEnd type="none" w="med" len="med"/>
            <a:tailEnd type="triangle" w="med" len="med"/>
          </a:ln>
        </p:spPr>
      </p:sp>
      <p:sp>
        <p:nvSpPr>
          <p:cNvPr id="99333" name="Line 8"/>
          <p:cNvSpPr/>
          <p:nvPr/>
        </p:nvSpPr>
        <p:spPr>
          <a:xfrm>
            <a:off x="685800" y="3429000"/>
            <a:ext cx="1676400" cy="0"/>
          </a:xfrm>
          <a:prstGeom prst="line">
            <a:avLst/>
          </a:prstGeom>
          <a:ln w="19050" cap="flat" cmpd="sng">
            <a:solidFill>
              <a:srgbClr val="00CCFF"/>
            </a:solidFill>
            <a:prstDash val="solid"/>
            <a:round/>
            <a:headEnd type="none" w="med" len="med"/>
            <a:tailEnd type="triangle" w="med" len="med"/>
          </a:ln>
        </p:spPr>
      </p:sp>
      <p:sp>
        <p:nvSpPr>
          <p:cNvPr id="99334" name="Line 9"/>
          <p:cNvSpPr/>
          <p:nvPr/>
        </p:nvSpPr>
        <p:spPr>
          <a:xfrm>
            <a:off x="5105400" y="3429000"/>
            <a:ext cx="2438400" cy="0"/>
          </a:xfrm>
          <a:prstGeom prst="line">
            <a:avLst/>
          </a:prstGeom>
          <a:ln w="19050" cap="flat" cmpd="sng">
            <a:solidFill>
              <a:srgbClr val="00CCFF"/>
            </a:solidFill>
            <a:prstDash val="solid"/>
            <a:round/>
            <a:headEnd type="none" w="med" len="med"/>
            <a:tailEnd type="triangle" w="med" len="med"/>
          </a:ln>
        </p:spPr>
      </p:sp>
      <p:sp>
        <p:nvSpPr>
          <p:cNvPr id="99335" name="Line 13"/>
          <p:cNvSpPr/>
          <p:nvPr/>
        </p:nvSpPr>
        <p:spPr>
          <a:xfrm>
            <a:off x="4876800" y="2209800"/>
            <a:ext cx="0" cy="958850"/>
          </a:xfrm>
          <a:prstGeom prst="line">
            <a:avLst/>
          </a:prstGeom>
          <a:ln w="19050" cap="flat" cmpd="sng">
            <a:solidFill>
              <a:srgbClr val="00CCFF"/>
            </a:solidFill>
            <a:prstDash val="solid"/>
            <a:round/>
            <a:headEnd type="none" w="med" len="med"/>
            <a:tailEnd type="triangle" w="med" len="med"/>
          </a:ln>
        </p:spPr>
      </p:sp>
      <p:sp>
        <p:nvSpPr>
          <p:cNvPr id="99336" name="Text Box 14"/>
          <p:cNvSpPr txBox="1"/>
          <p:nvPr/>
        </p:nvSpPr>
        <p:spPr>
          <a:xfrm>
            <a:off x="838200" y="3063875"/>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2</a:t>
            </a:r>
            <a:endParaRPr lang="en-US" altLang="zh-CN" dirty="0">
              <a:latin typeface="Times New Roman" panose="02020603050405020304" pitchFamily="18" charset="0"/>
              <a:ea typeface="宋体" panose="02010600030101010101" pitchFamily="2" charset="-122"/>
            </a:endParaRPr>
          </a:p>
        </p:txBody>
      </p:sp>
      <p:sp>
        <p:nvSpPr>
          <p:cNvPr id="99337" name="Text Box 15"/>
          <p:cNvSpPr txBox="1"/>
          <p:nvPr/>
        </p:nvSpPr>
        <p:spPr>
          <a:xfrm>
            <a:off x="4953000" y="2133600"/>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1</a:t>
            </a:r>
            <a:endParaRPr lang="en-US" altLang="zh-CN" dirty="0">
              <a:latin typeface="Times New Roman" panose="02020603050405020304" pitchFamily="18" charset="0"/>
              <a:ea typeface="宋体" panose="02010600030101010101" pitchFamily="2" charset="-122"/>
            </a:endParaRPr>
          </a:p>
        </p:txBody>
      </p:sp>
      <p:sp>
        <p:nvSpPr>
          <p:cNvPr id="99338" name="Text Box 16"/>
          <p:cNvSpPr txBox="1"/>
          <p:nvPr/>
        </p:nvSpPr>
        <p:spPr>
          <a:xfrm>
            <a:off x="6019800" y="3063875"/>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输出通道</a:t>
            </a:r>
            <a:endParaRPr lang="zh-CN" altLang="en-US" dirty="0">
              <a:latin typeface="Times New Roman" panose="02020603050405020304" pitchFamily="18" charset="0"/>
              <a:ea typeface="宋体" panose="02010600030101010101" pitchFamily="2" charset="-122"/>
            </a:endParaRPr>
          </a:p>
        </p:txBody>
      </p:sp>
      <p:sp>
        <p:nvSpPr>
          <p:cNvPr id="99339" name="Freeform 17"/>
          <p:cNvSpPr/>
          <p:nvPr/>
        </p:nvSpPr>
        <p:spPr>
          <a:xfrm>
            <a:off x="5105400" y="2057400"/>
            <a:ext cx="2286000" cy="1143000"/>
          </a:xfrm>
          <a:custGeom>
            <a:avLst/>
            <a:gdLst/>
            <a:ahLst/>
            <a:cxnLst>
              <a:cxn ang="0">
                <a:pos x="0" y="1814512678"/>
              </a:cxn>
              <a:cxn ang="0">
                <a:pos x="967740069" y="1088707528"/>
              </a:cxn>
              <a:cxn ang="0">
                <a:pos x="2147483647" y="967740069"/>
              </a:cxn>
              <a:cxn ang="0">
                <a:pos x="2147483647" y="362902476"/>
              </a:cxn>
              <a:cxn ang="0">
                <a:pos x="2147483647" y="0"/>
              </a:cxn>
            </a:cxnLst>
            <a:rect l="0" t="0" r="0" b="0"/>
            <a:pathLst>
              <a:path w="1440" h="720">
                <a:moveTo>
                  <a:pt x="0" y="720"/>
                </a:moveTo>
                <a:cubicBezTo>
                  <a:pt x="120" y="604"/>
                  <a:pt x="240" y="488"/>
                  <a:pt x="384" y="432"/>
                </a:cubicBezTo>
                <a:cubicBezTo>
                  <a:pt x="528" y="376"/>
                  <a:pt x="760" y="432"/>
                  <a:pt x="864" y="384"/>
                </a:cubicBezTo>
                <a:cubicBezTo>
                  <a:pt x="968" y="336"/>
                  <a:pt x="912" y="208"/>
                  <a:pt x="1008" y="144"/>
                </a:cubicBezTo>
                <a:cubicBezTo>
                  <a:pt x="1104" y="80"/>
                  <a:pt x="1272" y="40"/>
                  <a:pt x="1440" y="0"/>
                </a:cubicBezTo>
              </a:path>
            </a:pathLst>
          </a:custGeom>
          <a:noFill/>
          <a:ln w="9525" cap="flat" cmpd="sng">
            <a:solidFill>
              <a:schemeClr val="accent1"/>
            </a:solidFill>
            <a:prstDash val="dash"/>
            <a:round/>
            <a:headEnd type="none" w="med" len="med"/>
            <a:tailEnd type="none" w="med" len="med"/>
          </a:ln>
        </p:spPr>
        <p:txBody>
          <a:bodyPr/>
          <a:lstStyle/>
          <a:p>
            <a:endParaRPr lang="zh-CN" altLang="en-US"/>
          </a:p>
        </p:txBody>
      </p:sp>
      <p:sp>
        <p:nvSpPr>
          <p:cNvPr id="99340" name="Text Box 18"/>
          <p:cNvSpPr txBox="1"/>
          <p:nvPr/>
        </p:nvSpPr>
        <p:spPr>
          <a:xfrm>
            <a:off x="7086600" y="2209800"/>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片缓冲区</a:t>
            </a:r>
            <a:endParaRPr lang="zh-CN" altLang="en-US" dirty="0">
              <a:latin typeface="Times New Roman" panose="02020603050405020304" pitchFamily="18" charset="0"/>
              <a:ea typeface="宋体" panose="02010600030101010101" pitchFamily="2" charset="-122"/>
            </a:endParaRPr>
          </a:p>
        </p:txBody>
      </p:sp>
      <p:sp>
        <p:nvSpPr>
          <p:cNvPr id="99341" name="Text Box 19"/>
          <p:cNvSpPr txBox="1"/>
          <p:nvPr/>
        </p:nvSpPr>
        <p:spPr>
          <a:xfrm>
            <a:off x="1524000" y="5426075"/>
            <a:ext cx="54864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第二个包被阻塞不再前进，但没有被扬弃</a:t>
            </a:r>
            <a:endParaRPr lang="zh-CN" altLang="en-US" dirty="0">
              <a:latin typeface="Times New Roman" panose="02020603050405020304" pitchFamily="18" charset="0"/>
              <a:ea typeface="宋体" panose="02010600030101010101" pitchFamily="2" charset="-122"/>
            </a:endParaRPr>
          </a:p>
        </p:txBody>
      </p:sp>
      <p:sp>
        <p:nvSpPr>
          <p:cNvPr id="99342" name="Line 21"/>
          <p:cNvSpPr/>
          <p:nvPr/>
        </p:nvSpPr>
        <p:spPr>
          <a:xfrm>
            <a:off x="2590800" y="2209800"/>
            <a:ext cx="0" cy="958850"/>
          </a:xfrm>
          <a:prstGeom prst="line">
            <a:avLst/>
          </a:prstGeom>
          <a:ln w="19050" cap="flat" cmpd="sng">
            <a:solidFill>
              <a:srgbClr val="00CCFF"/>
            </a:solidFill>
            <a:prstDash val="solid"/>
            <a:round/>
            <a:headEnd type="none" w="med" len="med"/>
            <a:tailEnd type="triangle" w="med" len="med"/>
          </a:ln>
        </p:spPr>
      </p:sp>
      <p:sp>
        <p:nvSpPr>
          <p:cNvPr id="99343" name="Text Box 22"/>
          <p:cNvSpPr txBox="1"/>
          <p:nvPr/>
        </p:nvSpPr>
        <p:spPr>
          <a:xfrm>
            <a:off x="2667000" y="2133600"/>
            <a:ext cx="762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控制</a:t>
            </a:r>
            <a:endParaRPr lang="zh-CN" altLang="en-US" dirty="0">
              <a:latin typeface="Times New Roman" panose="02020603050405020304" pitchFamily="18" charset="0"/>
              <a:ea typeface="宋体" panose="02010600030101010101" pitchFamily="2" charset="-122"/>
            </a:endParaRPr>
          </a:p>
        </p:txBody>
      </p:sp>
      <p:sp>
        <p:nvSpPr>
          <p:cNvPr id="99344" name="Oval 23"/>
          <p:cNvSpPr/>
          <p:nvPr/>
        </p:nvSpPr>
        <p:spPr>
          <a:xfrm>
            <a:off x="2362200" y="3168650"/>
            <a:ext cx="533400" cy="5334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门</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p:nvPr/>
        </p:nvSpPr>
        <p:spPr>
          <a:xfrm>
            <a:off x="152400" y="652463"/>
            <a:ext cx="8763000" cy="534987"/>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3</a:t>
            </a:r>
            <a:r>
              <a:rPr lang="zh-CN" altLang="en-US" sz="3200" dirty="0">
                <a:solidFill>
                  <a:schemeClr val="tx2"/>
                </a:solidFill>
                <a:latin typeface="Times New Roman" panose="02020603050405020304" pitchFamily="18" charset="0"/>
                <a:ea typeface="楷体_GB2312" pitchFamily="49" charset="-122"/>
              </a:rPr>
              <a:t>）扬弃并重发</a:t>
            </a:r>
          </a:p>
        </p:txBody>
      </p:sp>
      <p:sp>
        <p:nvSpPr>
          <p:cNvPr id="100354" name="Rectangle 3"/>
          <p:cNvSpPr/>
          <p:nvPr/>
        </p:nvSpPr>
        <p:spPr>
          <a:xfrm>
            <a:off x="1371600" y="2940050"/>
            <a:ext cx="5257800" cy="102235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0355" name="Rectangle 4"/>
          <p:cNvSpPr/>
          <p:nvPr/>
        </p:nvSpPr>
        <p:spPr>
          <a:xfrm>
            <a:off x="4724400" y="3124200"/>
            <a:ext cx="381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0356" name="Line 5"/>
          <p:cNvSpPr/>
          <p:nvPr/>
        </p:nvSpPr>
        <p:spPr>
          <a:xfrm>
            <a:off x="2895600" y="3429000"/>
            <a:ext cx="1828800" cy="0"/>
          </a:xfrm>
          <a:prstGeom prst="line">
            <a:avLst/>
          </a:prstGeom>
          <a:ln w="19050" cap="flat" cmpd="sng">
            <a:solidFill>
              <a:srgbClr val="00CCFF"/>
            </a:solidFill>
            <a:prstDash val="dash"/>
            <a:round/>
            <a:headEnd type="none" w="med" len="med"/>
            <a:tailEnd type="triangle" w="med" len="med"/>
          </a:ln>
        </p:spPr>
      </p:sp>
      <p:sp>
        <p:nvSpPr>
          <p:cNvPr id="100357" name="Line 6"/>
          <p:cNvSpPr/>
          <p:nvPr/>
        </p:nvSpPr>
        <p:spPr>
          <a:xfrm>
            <a:off x="685800" y="3429000"/>
            <a:ext cx="1676400" cy="0"/>
          </a:xfrm>
          <a:prstGeom prst="line">
            <a:avLst/>
          </a:prstGeom>
          <a:ln w="19050" cap="flat" cmpd="sng">
            <a:solidFill>
              <a:srgbClr val="00CCFF"/>
            </a:solidFill>
            <a:prstDash val="solid"/>
            <a:round/>
            <a:headEnd type="none" w="med" len="med"/>
            <a:tailEnd type="triangle" w="med" len="med"/>
          </a:ln>
        </p:spPr>
      </p:sp>
      <p:sp>
        <p:nvSpPr>
          <p:cNvPr id="100358" name="Line 7"/>
          <p:cNvSpPr/>
          <p:nvPr/>
        </p:nvSpPr>
        <p:spPr>
          <a:xfrm>
            <a:off x="5105400" y="3429000"/>
            <a:ext cx="2438400" cy="0"/>
          </a:xfrm>
          <a:prstGeom prst="line">
            <a:avLst/>
          </a:prstGeom>
          <a:ln w="19050" cap="flat" cmpd="sng">
            <a:solidFill>
              <a:srgbClr val="00CCFF"/>
            </a:solidFill>
            <a:prstDash val="solid"/>
            <a:round/>
            <a:headEnd type="none" w="med" len="med"/>
            <a:tailEnd type="triangle" w="med" len="med"/>
          </a:ln>
        </p:spPr>
      </p:sp>
      <p:sp>
        <p:nvSpPr>
          <p:cNvPr id="100359" name="Line 8"/>
          <p:cNvSpPr/>
          <p:nvPr/>
        </p:nvSpPr>
        <p:spPr>
          <a:xfrm>
            <a:off x="4876800" y="2209800"/>
            <a:ext cx="0" cy="958850"/>
          </a:xfrm>
          <a:prstGeom prst="line">
            <a:avLst/>
          </a:prstGeom>
          <a:ln w="19050" cap="flat" cmpd="sng">
            <a:solidFill>
              <a:srgbClr val="00CCFF"/>
            </a:solidFill>
            <a:prstDash val="solid"/>
            <a:round/>
            <a:headEnd type="none" w="med" len="med"/>
            <a:tailEnd type="triangle" w="med" len="med"/>
          </a:ln>
        </p:spPr>
      </p:sp>
      <p:sp>
        <p:nvSpPr>
          <p:cNvPr id="100360" name="Text Box 9"/>
          <p:cNvSpPr txBox="1"/>
          <p:nvPr/>
        </p:nvSpPr>
        <p:spPr>
          <a:xfrm>
            <a:off x="838200" y="3063875"/>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2</a:t>
            </a:r>
            <a:endParaRPr lang="en-US" altLang="zh-CN" dirty="0">
              <a:latin typeface="Times New Roman" panose="02020603050405020304" pitchFamily="18" charset="0"/>
              <a:ea typeface="宋体" panose="02010600030101010101" pitchFamily="2" charset="-122"/>
            </a:endParaRPr>
          </a:p>
        </p:txBody>
      </p:sp>
      <p:sp>
        <p:nvSpPr>
          <p:cNvPr id="100361" name="Text Box 10"/>
          <p:cNvSpPr txBox="1"/>
          <p:nvPr/>
        </p:nvSpPr>
        <p:spPr>
          <a:xfrm>
            <a:off x="4953000" y="2133600"/>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1</a:t>
            </a:r>
            <a:endParaRPr lang="en-US" altLang="zh-CN" dirty="0">
              <a:latin typeface="Times New Roman" panose="02020603050405020304" pitchFamily="18" charset="0"/>
              <a:ea typeface="宋体" panose="02010600030101010101" pitchFamily="2" charset="-122"/>
            </a:endParaRPr>
          </a:p>
        </p:txBody>
      </p:sp>
      <p:sp>
        <p:nvSpPr>
          <p:cNvPr id="100362" name="Text Box 11"/>
          <p:cNvSpPr txBox="1"/>
          <p:nvPr/>
        </p:nvSpPr>
        <p:spPr>
          <a:xfrm>
            <a:off x="6019800" y="3063875"/>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输出通道</a:t>
            </a:r>
            <a:endParaRPr lang="zh-CN" altLang="en-US" dirty="0">
              <a:latin typeface="Times New Roman" panose="02020603050405020304" pitchFamily="18" charset="0"/>
              <a:ea typeface="宋体" panose="02010600030101010101" pitchFamily="2" charset="-122"/>
            </a:endParaRPr>
          </a:p>
        </p:txBody>
      </p:sp>
      <p:sp>
        <p:nvSpPr>
          <p:cNvPr id="100363" name="Freeform 12"/>
          <p:cNvSpPr/>
          <p:nvPr/>
        </p:nvSpPr>
        <p:spPr>
          <a:xfrm>
            <a:off x="5105400" y="2057400"/>
            <a:ext cx="2286000" cy="1143000"/>
          </a:xfrm>
          <a:custGeom>
            <a:avLst/>
            <a:gdLst/>
            <a:ahLst/>
            <a:cxnLst>
              <a:cxn ang="0">
                <a:pos x="0" y="1814512678"/>
              </a:cxn>
              <a:cxn ang="0">
                <a:pos x="967740069" y="1088707528"/>
              </a:cxn>
              <a:cxn ang="0">
                <a:pos x="2147483647" y="967740069"/>
              </a:cxn>
              <a:cxn ang="0">
                <a:pos x="2147483647" y="362902476"/>
              </a:cxn>
              <a:cxn ang="0">
                <a:pos x="2147483647" y="0"/>
              </a:cxn>
            </a:cxnLst>
            <a:rect l="0" t="0" r="0" b="0"/>
            <a:pathLst>
              <a:path w="1440" h="720">
                <a:moveTo>
                  <a:pt x="0" y="720"/>
                </a:moveTo>
                <a:cubicBezTo>
                  <a:pt x="120" y="604"/>
                  <a:pt x="240" y="488"/>
                  <a:pt x="384" y="432"/>
                </a:cubicBezTo>
                <a:cubicBezTo>
                  <a:pt x="528" y="376"/>
                  <a:pt x="760" y="432"/>
                  <a:pt x="864" y="384"/>
                </a:cubicBezTo>
                <a:cubicBezTo>
                  <a:pt x="968" y="336"/>
                  <a:pt x="912" y="208"/>
                  <a:pt x="1008" y="144"/>
                </a:cubicBezTo>
                <a:cubicBezTo>
                  <a:pt x="1104" y="80"/>
                  <a:pt x="1272" y="40"/>
                  <a:pt x="1440" y="0"/>
                </a:cubicBezTo>
              </a:path>
            </a:pathLst>
          </a:custGeom>
          <a:noFill/>
          <a:ln w="9525" cap="flat" cmpd="sng">
            <a:solidFill>
              <a:schemeClr val="accent1"/>
            </a:solidFill>
            <a:prstDash val="dash"/>
            <a:round/>
            <a:headEnd type="none" w="med" len="med"/>
            <a:tailEnd type="none" w="med" len="med"/>
          </a:ln>
        </p:spPr>
        <p:txBody>
          <a:bodyPr/>
          <a:lstStyle/>
          <a:p>
            <a:endParaRPr lang="zh-CN" altLang="en-US"/>
          </a:p>
        </p:txBody>
      </p:sp>
      <p:sp>
        <p:nvSpPr>
          <p:cNvPr id="100364" name="Text Box 13"/>
          <p:cNvSpPr txBox="1"/>
          <p:nvPr/>
        </p:nvSpPr>
        <p:spPr>
          <a:xfrm>
            <a:off x="7086600" y="2209800"/>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片缓冲区</a:t>
            </a:r>
            <a:endParaRPr lang="zh-CN" altLang="en-US" dirty="0">
              <a:latin typeface="Times New Roman" panose="02020603050405020304" pitchFamily="18" charset="0"/>
              <a:ea typeface="宋体" panose="02010600030101010101" pitchFamily="2" charset="-122"/>
            </a:endParaRPr>
          </a:p>
        </p:txBody>
      </p:sp>
      <p:sp>
        <p:nvSpPr>
          <p:cNvPr id="100365" name="Text Box 14"/>
          <p:cNvSpPr txBox="1"/>
          <p:nvPr/>
        </p:nvSpPr>
        <p:spPr>
          <a:xfrm>
            <a:off x="3048000" y="5578475"/>
            <a:ext cx="25908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第二个包被扬弃</a:t>
            </a:r>
            <a:endParaRPr lang="zh-CN" altLang="en-US" dirty="0">
              <a:latin typeface="Times New Roman" panose="02020603050405020304" pitchFamily="18" charset="0"/>
              <a:ea typeface="宋体" panose="02010600030101010101" pitchFamily="2" charset="-122"/>
            </a:endParaRPr>
          </a:p>
        </p:txBody>
      </p:sp>
      <p:sp>
        <p:nvSpPr>
          <p:cNvPr id="100366" name="Oval 17"/>
          <p:cNvSpPr/>
          <p:nvPr/>
        </p:nvSpPr>
        <p:spPr>
          <a:xfrm>
            <a:off x="2362200" y="3168650"/>
            <a:ext cx="533400" cy="5334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endParaRPr lang="zh-CN" altLang="zh-CN" dirty="0">
              <a:solidFill>
                <a:schemeClr val="folHlink"/>
              </a:solidFill>
              <a:latin typeface="Times New Roman" panose="02020603050405020304" pitchFamily="18" charset="0"/>
              <a:ea typeface="宋体" panose="02010600030101010101" pitchFamily="2" charset="-122"/>
            </a:endParaRPr>
          </a:p>
        </p:txBody>
      </p:sp>
      <p:sp>
        <p:nvSpPr>
          <p:cNvPr id="100367" name="Arc 18"/>
          <p:cNvSpPr/>
          <p:nvPr/>
        </p:nvSpPr>
        <p:spPr>
          <a:xfrm>
            <a:off x="2362200" y="34290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FF"/>
            </a:solidFill>
            <a:prstDash val="solid"/>
            <a:round/>
            <a:headEnd type="none" w="med" len="med"/>
            <a:tailEnd type="none" w="med" len="med"/>
          </a:ln>
        </p:spPr>
        <p:txBody>
          <a:bodyPr/>
          <a:lstStyle/>
          <a:p>
            <a:endParaRPr lang="zh-CN" altLang="en-US"/>
          </a:p>
        </p:txBody>
      </p:sp>
      <p:sp>
        <p:nvSpPr>
          <p:cNvPr id="100368" name="Line 19"/>
          <p:cNvSpPr/>
          <p:nvPr/>
        </p:nvSpPr>
        <p:spPr>
          <a:xfrm>
            <a:off x="2667000" y="3657600"/>
            <a:ext cx="0" cy="838200"/>
          </a:xfrm>
          <a:prstGeom prst="line">
            <a:avLst/>
          </a:prstGeom>
          <a:ln w="19050" cap="flat" cmpd="sng">
            <a:solidFill>
              <a:srgbClr val="00CCFF"/>
            </a:solidFill>
            <a:prstDash val="solid"/>
            <a:round/>
            <a:headEnd type="none" w="med" len="med"/>
            <a:tailEnd type="none" w="med" len="med"/>
          </a:ln>
        </p:spPr>
      </p:sp>
      <p:sp>
        <p:nvSpPr>
          <p:cNvPr id="100369" name="Line 20"/>
          <p:cNvSpPr/>
          <p:nvPr/>
        </p:nvSpPr>
        <p:spPr>
          <a:xfrm>
            <a:off x="2209800" y="4495800"/>
            <a:ext cx="990600" cy="0"/>
          </a:xfrm>
          <a:prstGeom prst="line">
            <a:avLst/>
          </a:prstGeom>
          <a:ln w="9525" cap="flat" cmpd="sng">
            <a:solidFill>
              <a:srgbClr val="99FF99"/>
            </a:solidFill>
            <a:prstDash val="solid"/>
            <a:round/>
            <a:headEnd type="none" w="med" len="med"/>
            <a:tailEnd type="none" w="med" len="med"/>
          </a:ln>
        </p:spPr>
      </p:sp>
      <p:sp>
        <p:nvSpPr>
          <p:cNvPr id="100370" name="Line 21"/>
          <p:cNvSpPr/>
          <p:nvPr/>
        </p:nvSpPr>
        <p:spPr>
          <a:xfrm flipH="1">
            <a:off x="2209800" y="4495800"/>
            <a:ext cx="152400" cy="152400"/>
          </a:xfrm>
          <a:prstGeom prst="line">
            <a:avLst/>
          </a:prstGeom>
          <a:ln w="9525" cap="flat" cmpd="sng">
            <a:solidFill>
              <a:srgbClr val="99FF99"/>
            </a:solidFill>
            <a:prstDash val="solid"/>
            <a:round/>
            <a:headEnd type="none" w="med" len="med"/>
            <a:tailEnd type="none" w="med" len="med"/>
          </a:ln>
        </p:spPr>
      </p:sp>
      <p:sp>
        <p:nvSpPr>
          <p:cNvPr id="100371" name="Line 22"/>
          <p:cNvSpPr/>
          <p:nvPr/>
        </p:nvSpPr>
        <p:spPr>
          <a:xfrm flipH="1">
            <a:off x="2362200" y="4495800"/>
            <a:ext cx="152400" cy="152400"/>
          </a:xfrm>
          <a:prstGeom prst="line">
            <a:avLst/>
          </a:prstGeom>
          <a:ln w="9525" cap="flat" cmpd="sng">
            <a:solidFill>
              <a:srgbClr val="99FF99"/>
            </a:solidFill>
            <a:prstDash val="solid"/>
            <a:round/>
            <a:headEnd type="none" w="med" len="med"/>
            <a:tailEnd type="none" w="med" len="med"/>
          </a:ln>
        </p:spPr>
      </p:sp>
      <p:sp>
        <p:nvSpPr>
          <p:cNvPr id="100372" name="Line 23"/>
          <p:cNvSpPr/>
          <p:nvPr/>
        </p:nvSpPr>
        <p:spPr>
          <a:xfrm flipH="1">
            <a:off x="2514600" y="4495800"/>
            <a:ext cx="152400" cy="152400"/>
          </a:xfrm>
          <a:prstGeom prst="line">
            <a:avLst/>
          </a:prstGeom>
          <a:ln w="9525" cap="flat" cmpd="sng">
            <a:solidFill>
              <a:srgbClr val="99FF99"/>
            </a:solidFill>
            <a:prstDash val="solid"/>
            <a:round/>
            <a:headEnd type="none" w="med" len="med"/>
            <a:tailEnd type="none" w="med" len="med"/>
          </a:ln>
        </p:spPr>
      </p:sp>
      <p:sp>
        <p:nvSpPr>
          <p:cNvPr id="100373" name="Line 24"/>
          <p:cNvSpPr/>
          <p:nvPr/>
        </p:nvSpPr>
        <p:spPr>
          <a:xfrm flipH="1">
            <a:off x="2667000" y="4495800"/>
            <a:ext cx="152400" cy="152400"/>
          </a:xfrm>
          <a:prstGeom prst="line">
            <a:avLst/>
          </a:prstGeom>
          <a:ln w="9525" cap="flat" cmpd="sng">
            <a:solidFill>
              <a:srgbClr val="99FF99"/>
            </a:solidFill>
            <a:prstDash val="solid"/>
            <a:round/>
            <a:headEnd type="none" w="med" len="med"/>
            <a:tailEnd type="none" w="med" len="med"/>
          </a:ln>
        </p:spPr>
      </p:sp>
      <p:sp>
        <p:nvSpPr>
          <p:cNvPr id="100374" name="Line 25"/>
          <p:cNvSpPr/>
          <p:nvPr/>
        </p:nvSpPr>
        <p:spPr>
          <a:xfrm flipH="1">
            <a:off x="2819400" y="4495800"/>
            <a:ext cx="152400" cy="152400"/>
          </a:xfrm>
          <a:prstGeom prst="line">
            <a:avLst/>
          </a:prstGeom>
          <a:ln w="9525" cap="flat" cmpd="sng">
            <a:solidFill>
              <a:srgbClr val="99FF99"/>
            </a:solidFill>
            <a:prstDash val="solid"/>
            <a:round/>
            <a:headEnd type="none" w="med" len="med"/>
            <a:tailEnd type="none" w="med" len="med"/>
          </a:ln>
        </p:spPr>
      </p:sp>
      <p:sp>
        <p:nvSpPr>
          <p:cNvPr id="100375" name="Line 26"/>
          <p:cNvSpPr/>
          <p:nvPr/>
        </p:nvSpPr>
        <p:spPr>
          <a:xfrm flipH="1">
            <a:off x="2971800" y="4495800"/>
            <a:ext cx="152400" cy="152400"/>
          </a:xfrm>
          <a:prstGeom prst="line">
            <a:avLst/>
          </a:prstGeom>
          <a:ln w="9525" cap="flat" cmpd="sng">
            <a:solidFill>
              <a:srgbClr val="99FF99"/>
            </a:solidFill>
            <a:prstDash val="solid"/>
            <a:round/>
            <a:headEnd type="none" w="med" len="med"/>
            <a:tailEnd type="none" w="med" len="med"/>
          </a:ln>
        </p:spPr>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p:nvPr/>
        </p:nvSpPr>
        <p:spPr>
          <a:xfrm>
            <a:off x="152400" y="652463"/>
            <a:ext cx="8763000" cy="534987"/>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3</a:t>
            </a:r>
            <a:r>
              <a:rPr lang="zh-CN" altLang="en-US" sz="3200" dirty="0">
                <a:solidFill>
                  <a:schemeClr val="tx2"/>
                </a:solidFill>
                <a:latin typeface="Times New Roman" panose="02020603050405020304" pitchFamily="18" charset="0"/>
                <a:ea typeface="楷体_GB2312" pitchFamily="49" charset="-122"/>
              </a:rPr>
              <a:t>）阻塞后绕道</a:t>
            </a:r>
          </a:p>
        </p:txBody>
      </p:sp>
      <p:sp>
        <p:nvSpPr>
          <p:cNvPr id="101378" name="Rectangle 3"/>
          <p:cNvSpPr/>
          <p:nvPr/>
        </p:nvSpPr>
        <p:spPr>
          <a:xfrm>
            <a:off x="1447800" y="2787650"/>
            <a:ext cx="5257800" cy="1784350"/>
          </a:xfrm>
          <a:prstGeom prst="rect">
            <a:avLst/>
          </a:prstGeom>
          <a:noFill/>
          <a:ln w="9525" cap="flat" cmpd="sng">
            <a:solidFill>
              <a:schemeClr val="tx2"/>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1379" name="Rectangle 4"/>
          <p:cNvSpPr/>
          <p:nvPr/>
        </p:nvSpPr>
        <p:spPr>
          <a:xfrm>
            <a:off x="4800600" y="3505200"/>
            <a:ext cx="381000" cy="533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1380" name="Line 5"/>
          <p:cNvSpPr/>
          <p:nvPr/>
        </p:nvSpPr>
        <p:spPr>
          <a:xfrm>
            <a:off x="2971800" y="3810000"/>
            <a:ext cx="1828800" cy="0"/>
          </a:xfrm>
          <a:prstGeom prst="line">
            <a:avLst/>
          </a:prstGeom>
          <a:ln w="19050" cap="flat" cmpd="sng">
            <a:solidFill>
              <a:srgbClr val="00CCFF"/>
            </a:solidFill>
            <a:prstDash val="dash"/>
            <a:round/>
            <a:headEnd type="none" w="med" len="med"/>
            <a:tailEnd type="triangle" w="med" len="med"/>
          </a:ln>
        </p:spPr>
      </p:sp>
      <p:sp>
        <p:nvSpPr>
          <p:cNvPr id="101381" name="Line 6"/>
          <p:cNvSpPr/>
          <p:nvPr/>
        </p:nvSpPr>
        <p:spPr>
          <a:xfrm>
            <a:off x="762000" y="3810000"/>
            <a:ext cx="1676400" cy="0"/>
          </a:xfrm>
          <a:prstGeom prst="line">
            <a:avLst/>
          </a:prstGeom>
          <a:ln w="19050" cap="flat" cmpd="sng">
            <a:solidFill>
              <a:srgbClr val="00CCFF"/>
            </a:solidFill>
            <a:prstDash val="solid"/>
            <a:round/>
            <a:headEnd type="none" w="med" len="med"/>
            <a:tailEnd type="triangle" w="med" len="med"/>
          </a:ln>
        </p:spPr>
      </p:sp>
      <p:sp>
        <p:nvSpPr>
          <p:cNvPr id="101382" name="Line 7"/>
          <p:cNvSpPr/>
          <p:nvPr/>
        </p:nvSpPr>
        <p:spPr>
          <a:xfrm>
            <a:off x="5181600" y="3810000"/>
            <a:ext cx="2438400" cy="0"/>
          </a:xfrm>
          <a:prstGeom prst="line">
            <a:avLst/>
          </a:prstGeom>
          <a:ln w="19050" cap="flat" cmpd="sng">
            <a:solidFill>
              <a:srgbClr val="00CCFF"/>
            </a:solidFill>
            <a:prstDash val="solid"/>
            <a:round/>
            <a:headEnd type="none" w="med" len="med"/>
            <a:tailEnd type="triangle" w="med" len="med"/>
          </a:ln>
        </p:spPr>
      </p:sp>
      <p:sp>
        <p:nvSpPr>
          <p:cNvPr id="101383" name="Line 8"/>
          <p:cNvSpPr/>
          <p:nvPr/>
        </p:nvSpPr>
        <p:spPr>
          <a:xfrm>
            <a:off x="4953000" y="2133600"/>
            <a:ext cx="0" cy="1416050"/>
          </a:xfrm>
          <a:prstGeom prst="line">
            <a:avLst/>
          </a:prstGeom>
          <a:ln w="19050" cap="flat" cmpd="sng">
            <a:solidFill>
              <a:srgbClr val="00CCFF"/>
            </a:solidFill>
            <a:prstDash val="solid"/>
            <a:round/>
            <a:headEnd type="none" w="med" len="med"/>
            <a:tailEnd type="triangle" w="med" len="med"/>
          </a:ln>
        </p:spPr>
      </p:sp>
      <p:sp>
        <p:nvSpPr>
          <p:cNvPr id="101384" name="Text Box 9"/>
          <p:cNvSpPr txBox="1"/>
          <p:nvPr/>
        </p:nvSpPr>
        <p:spPr>
          <a:xfrm>
            <a:off x="914400" y="3444875"/>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2</a:t>
            </a:r>
            <a:endParaRPr lang="en-US" altLang="zh-CN" dirty="0">
              <a:latin typeface="Times New Roman" panose="02020603050405020304" pitchFamily="18" charset="0"/>
              <a:ea typeface="宋体" panose="02010600030101010101" pitchFamily="2" charset="-122"/>
            </a:endParaRPr>
          </a:p>
        </p:txBody>
      </p:sp>
      <p:sp>
        <p:nvSpPr>
          <p:cNvPr id="101385" name="Text Box 10"/>
          <p:cNvSpPr txBox="1"/>
          <p:nvPr/>
        </p:nvSpPr>
        <p:spPr>
          <a:xfrm>
            <a:off x="5105400" y="2286000"/>
            <a:ext cx="457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包</a:t>
            </a:r>
            <a:r>
              <a:rPr lang="en-US" altLang="zh-CN" dirty="0">
                <a:solidFill>
                  <a:schemeClr val="folHlink"/>
                </a:solidFill>
                <a:latin typeface="Times New Roman" panose="02020603050405020304" pitchFamily="18" charset="0"/>
                <a:ea typeface="楷体_GB2312" pitchFamily="49" charset="-122"/>
              </a:rPr>
              <a:t>1</a:t>
            </a:r>
            <a:endParaRPr lang="en-US" altLang="zh-CN" dirty="0">
              <a:latin typeface="Times New Roman" panose="02020603050405020304" pitchFamily="18" charset="0"/>
              <a:ea typeface="宋体" panose="02010600030101010101" pitchFamily="2" charset="-122"/>
            </a:endParaRPr>
          </a:p>
        </p:txBody>
      </p:sp>
      <p:sp>
        <p:nvSpPr>
          <p:cNvPr id="101386" name="Text Box 11"/>
          <p:cNvSpPr txBox="1"/>
          <p:nvPr/>
        </p:nvSpPr>
        <p:spPr>
          <a:xfrm>
            <a:off x="6096000" y="3444875"/>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输出通道</a:t>
            </a:r>
            <a:endParaRPr lang="zh-CN" altLang="en-US" dirty="0">
              <a:latin typeface="Times New Roman" panose="02020603050405020304" pitchFamily="18" charset="0"/>
              <a:ea typeface="宋体" panose="02010600030101010101" pitchFamily="2" charset="-122"/>
            </a:endParaRPr>
          </a:p>
        </p:txBody>
      </p:sp>
      <p:sp>
        <p:nvSpPr>
          <p:cNvPr id="101387" name="Freeform 12"/>
          <p:cNvSpPr/>
          <p:nvPr/>
        </p:nvSpPr>
        <p:spPr>
          <a:xfrm>
            <a:off x="5181600" y="2438400"/>
            <a:ext cx="2286000" cy="1143000"/>
          </a:xfrm>
          <a:custGeom>
            <a:avLst/>
            <a:gdLst/>
            <a:ahLst/>
            <a:cxnLst>
              <a:cxn ang="0">
                <a:pos x="0" y="1814512678"/>
              </a:cxn>
              <a:cxn ang="0">
                <a:pos x="967740069" y="1088707528"/>
              </a:cxn>
              <a:cxn ang="0">
                <a:pos x="2147483647" y="967740069"/>
              </a:cxn>
              <a:cxn ang="0">
                <a:pos x="2147483647" y="362902476"/>
              </a:cxn>
              <a:cxn ang="0">
                <a:pos x="2147483647" y="0"/>
              </a:cxn>
            </a:cxnLst>
            <a:rect l="0" t="0" r="0" b="0"/>
            <a:pathLst>
              <a:path w="1440" h="720">
                <a:moveTo>
                  <a:pt x="0" y="720"/>
                </a:moveTo>
                <a:cubicBezTo>
                  <a:pt x="120" y="604"/>
                  <a:pt x="240" y="488"/>
                  <a:pt x="384" y="432"/>
                </a:cubicBezTo>
                <a:cubicBezTo>
                  <a:pt x="528" y="376"/>
                  <a:pt x="760" y="432"/>
                  <a:pt x="864" y="384"/>
                </a:cubicBezTo>
                <a:cubicBezTo>
                  <a:pt x="968" y="336"/>
                  <a:pt x="912" y="208"/>
                  <a:pt x="1008" y="144"/>
                </a:cubicBezTo>
                <a:cubicBezTo>
                  <a:pt x="1104" y="80"/>
                  <a:pt x="1272" y="40"/>
                  <a:pt x="1440" y="0"/>
                </a:cubicBezTo>
              </a:path>
            </a:pathLst>
          </a:custGeom>
          <a:noFill/>
          <a:ln w="9525" cap="flat" cmpd="sng">
            <a:solidFill>
              <a:schemeClr val="accent1"/>
            </a:solidFill>
            <a:prstDash val="dash"/>
            <a:round/>
            <a:headEnd type="none" w="med" len="med"/>
            <a:tailEnd type="none" w="med" len="med"/>
          </a:ln>
        </p:spPr>
        <p:txBody>
          <a:bodyPr/>
          <a:lstStyle/>
          <a:p>
            <a:endParaRPr lang="zh-CN" altLang="en-US"/>
          </a:p>
        </p:txBody>
      </p:sp>
      <p:sp>
        <p:nvSpPr>
          <p:cNvPr id="101388" name="Text Box 13"/>
          <p:cNvSpPr txBox="1"/>
          <p:nvPr/>
        </p:nvSpPr>
        <p:spPr>
          <a:xfrm>
            <a:off x="7162800" y="2590800"/>
            <a:ext cx="15240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片缓冲区</a:t>
            </a:r>
            <a:endParaRPr lang="zh-CN" altLang="en-US" dirty="0">
              <a:latin typeface="Times New Roman" panose="02020603050405020304" pitchFamily="18" charset="0"/>
              <a:ea typeface="宋体" panose="02010600030101010101" pitchFamily="2" charset="-122"/>
            </a:endParaRPr>
          </a:p>
        </p:txBody>
      </p:sp>
      <p:sp>
        <p:nvSpPr>
          <p:cNvPr id="101389" name="Text Box 14"/>
          <p:cNvSpPr txBox="1"/>
          <p:nvPr/>
        </p:nvSpPr>
        <p:spPr>
          <a:xfrm>
            <a:off x="1828800" y="5578475"/>
            <a:ext cx="5562600" cy="365125"/>
          </a:xfrm>
          <a:prstGeom prst="rect">
            <a:avLst/>
          </a:prstGeom>
          <a:noFill/>
          <a:ln w="9525">
            <a:noFill/>
          </a:ln>
        </p:spPr>
        <p:txBody>
          <a:bodyPr lIns="0" tIns="0" rIns="0" bIns="0" anchor="t">
            <a:spAutoFit/>
          </a:bodyPr>
          <a:lstStyle/>
          <a:p>
            <a:pPr>
              <a:spcBef>
                <a:spcPct val="50000"/>
              </a:spcBef>
            </a:pPr>
            <a:r>
              <a:rPr lang="zh-CN" altLang="en-US" dirty="0">
                <a:latin typeface="Times New Roman" panose="02020603050405020304" pitchFamily="18" charset="0"/>
                <a:ea typeface="楷体_GB2312" pitchFamily="49" charset="-122"/>
              </a:rPr>
              <a:t>第二个包绕道：被转发到其它的寻径器</a:t>
            </a:r>
            <a:endParaRPr lang="zh-CN" altLang="en-US" dirty="0">
              <a:latin typeface="Times New Roman" panose="02020603050405020304" pitchFamily="18" charset="0"/>
              <a:ea typeface="宋体" panose="02010600030101010101" pitchFamily="2" charset="-122"/>
            </a:endParaRPr>
          </a:p>
        </p:txBody>
      </p:sp>
      <p:sp>
        <p:nvSpPr>
          <p:cNvPr id="101390" name="Oval 15"/>
          <p:cNvSpPr/>
          <p:nvPr/>
        </p:nvSpPr>
        <p:spPr>
          <a:xfrm>
            <a:off x="2438400" y="3549650"/>
            <a:ext cx="533400" cy="533400"/>
          </a:xfrm>
          <a:prstGeom prst="ellipse">
            <a:avLst/>
          </a:prstGeom>
          <a:noFill/>
          <a:ln w="19050" cap="flat" cmpd="sng">
            <a:solidFill>
              <a:srgbClr val="00CC00"/>
            </a:solidFill>
            <a:prstDash val="solid"/>
            <a:round/>
            <a:headEnd type="none" w="med" len="med"/>
            <a:tailEnd type="none" w="med" len="med"/>
          </a:ln>
        </p:spPr>
        <p:txBody>
          <a:bodyPr wrap="none" anchor="ctr"/>
          <a:lstStyle/>
          <a:p>
            <a:pPr algn="ctr"/>
            <a:endParaRPr lang="zh-CN" altLang="zh-CN" dirty="0">
              <a:solidFill>
                <a:schemeClr val="folHlink"/>
              </a:solidFill>
              <a:latin typeface="Times New Roman" panose="02020603050405020304" pitchFamily="18" charset="0"/>
              <a:ea typeface="宋体" panose="02010600030101010101" pitchFamily="2" charset="-122"/>
            </a:endParaRPr>
          </a:p>
        </p:txBody>
      </p:sp>
      <p:sp>
        <p:nvSpPr>
          <p:cNvPr id="101391" name="Arc 16"/>
          <p:cNvSpPr/>
          <p:nvPr/>
        </p:nvSpPr>
        <p:spPr>
          <a:xfrm flipV="1">
            <a:off x="2438400" y="3581400"/>
            <a:ext cx="304800" cy="228600"/>
          </a:xfrm>
          <a:custGeom>
            <a:avLst/>
            <a:gdLst/>
            <a:ahLst/>
            <a:cxnLst>
              <a:cxn ang="0">
                <a:pos x="0" y="0"/>
              </a:cxn>
              <a:cxn ang="0">
                <a:pos x="60692798"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FF"/>
            </a:solidFill>
            <a:prstDash val="solid"/>
            <a:round/>
            <a:headEnd type="none" w="med" len="med"/>
            <a:tailEnd type="none" w="med" len="med"/>
          </a:ln>
        </p:spPr>
        <p:txBody>
          <a:bodyPr/>
          <a:lstStyle/>
          <a:p>
            <a:endParaRPr lang="zh-CN" altLang="en-US"/>
          </a:p>
        </p:txBody>
      </p:sp>
      <p:sp>
        <p:nvSpPr>
          <p:cNvPr id="101392" name="Line 17"/>
          <p:cNvSpPr/>
          <p:nvPr/>
        </p:nvSpPr>
        <p:spPr>
          <a:xfrm flipV="1">
            <a:off x="2743200" y="1905000"/>
            <a:ext cx="0" cy="1676400"/>
          </a:xfrm>
          <a:prstGeom prst="line">
            <a:avLst/>
          </a:prstGeom>
          <a:ln w="19050" cap="flat" cmpd="sng">
            <a:solidFill>
              <a:srgbClr val="00CCFF"/>
            </a:solidFill>
            <a:prstDash val="solid"/>
            <a:round/>
            <a:headEnd type="none" w="med" len="med"/>
            <a:tailEnd type="triangle" w="med" len="med"/>
          </a:ln>
        </p:spPr>
      </p:sp>
      <p:sp>
        <p:nvSpPr>
          <p:cNvPr id="101393" name="Rectangle 25"/>
          <p:cNvSpPr/>
          <p:nvPr/>
        </p:nvSpPr>
        <p:spPr>
          <a:xfrm flipV="1">
            <a:off x="2438400" y="3048000"/>
            <a:ext cx="5334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1394" name="Text Box 26"/>
          <p:cNvSpPr txBox="1"/>
          <p:nvPr/>
        </p:nvSpPr>
        <p:spPr>
          <a:xfrm>
            <a:off x="2971800" y="1920875"/>
            <a:ext cx="13716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Times New Roman" panose="02020603050405020304" pitchFamily="18" charset="0"/>
                <a:ea typeface="楷体_GB2312" pitchFamily="49" charset="-122"/>
              </a:rPr>
              <a:t>绕道通道</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p:nvPr/>
        </p:nvSpPr>
        <p:spPr>
          <a:xfrm>
            <a:off x="152400" y="762000"/>
            <a:ext cx="8763000" cy="57150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4.5</a:t>
            </a:r>
            <a:r>
              <a:rPr lang="zh-CN" altLang="en-US" sz="3600" dirty="0">
                <a:solidFill>
                  <a:schemeClr val="folHlink"/>
                </a:solidFill>
                <a:latin typeface="Times New Roman" panose="02020603050405020304" pitchFamily="18" charset="0"/>
                <a:ea typeface="黑体" panose="02010609060101010101" pitchFamily="49" charset="-122"/>
              </a:rPr>
              <a:t>维序寻径</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4.5.1.</a:t>
            </a:r>
            <a:r>
              <a:rPr lang="zh-CN" altLang="en-US" sz="3200" dirty="0">
                <a:solidFill>
                  <a:schemeClr val="accent1"/>
                </a:solidFill>
                <a:latin typeface="Times New Roman" panose="02020603050405020304" pitchFamily="18" charset="0"/>
                <a:ea typeface="楷体_GB2312" pitchFamily="49" charset="-122"/>
              </a:rPr>
              <a:t>寻径方式</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确定寻径（</a:t>
            </a:r>
            <a:r>
              <a:rPr lang="en-US" altLang="zh-CN" sz="3200" dirty="0">
                <a:solidFill>
                  <a:schemeClr val="tx2"/>
                </a:solidFill>
                <a:latin typeface="Times New Roman" panose="02020603050405020304" pitchFamily="18" charset="0"/>
                <a:ea typeface="楷体_GB2312" pitchFamily="49" charset="-122"/>
              </a:rPr>
              <a:t>deterministic routing</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通信路径完全由源和目的地址确定。（换句话说，寻找的路径是预先唯一确定的，与网络的状况无关）。</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自适应寻径（</a:t>
            </a:r>
            <a:r>
              <a:rPr lang="en-US" altLang="zh-CN" sz="3200" dirty="0">
                <a:solidFill>
                  <a:schemeClr val="tx2"/>
                </a:solidFill>
                <a:latin typeface="Times New Roman" panose="02020603050405020304" pitchFamily="18" charset="0"/>
                <a:ea typeface="楷体_GB2312" pitchFamily="49" charset="-122"/>
              </a:rPr>
              <a:t>adaptive routing</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与网络的状况有关，可能会有几条路径。（需要消除死锁的算法）。</a:t>
            </a:r>
            <a:endParaRPr lang="zh-CN" altLang="en-US"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p:nvPr/>
        </p:nvSpPr>
        <p:spPr>
          <a:xfrm>
            <a:off x="152400" y="457200"/>
            <a:ext cx="8763000" cy="6019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4.5.2.</a:t>
            </a:r>
            <a:r>
              <a:rPr lang="zh-CN" altLang="en-US" sz="3200" dirty="0">
                <a:solidFill>
                  <a:schemeClr val="accent1"/>
                </a:solidFill>
                <a:latin typeface="Times New Roman" panose="02020603050405020304" pitchFamily="18" charset="0"/>
                <a:ea typeface="楷体_GB2312" pitchFamily="49" charset="-122"/>
              </a:rPr>
              <a:t>两种确定寻径算法（维序寻径）</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1</a:t>
            </a:r>
            <a:r>
              <a:rPr lang="zh-CN" altLang="en-US" sz="3200" dirty="0">
                <a:solidFill>
                  <a:schemeClr val="tx2"/>
                </a:solidFill>
                <a:latin typeface="Times New Roman" panose="02020603050405020304" pitchFamily="18" charset="0"/>
                <a:ea typeface="楷体_GB2312" pitchFamily="49" charset="-122"/>
              </a:rPr>
              <a:t>）二维网格中的</a:t>
            </a:r>
            <a:r>
              <a:rPr lang="en-US" altLang="zh-CN" sz="3200" dirty="0">
                <a:solidFill>
                  <a:schemeClr val="tx2"/>
                </a:solidFill>
                <a:latin typeface="Times New Roman" panose="02020603050405020304" pitchFamily="18" charset="0"/>
                <a:ea typeface="楷体_GB2312" pitchFamily="49" charset="-122"/>
              </a:rPr>
              <a:t>X-Y</a:t>
            </a:r>
            <a:r>
              <a:rPr lang="zh-CN" altLang="en-US" sz="3200" dirty="0">
                <a:solidFill>
                  <a:schemeClr val="tx2"/>
                </a:solidFill>
                <a:latin typeface="Times New Roman" panose="02020603050405020304" pitchFamily="18" charset="0"/>
                <a:ea typeface="楷体_GB2312" pitchFamily="49" charset="-122"/>
              </a:rPr>
              <a:t>寻径</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首先沿着</a:t>
            </a:r>
            <a:r>
              <a:rPr lang="en-US" altLang="zh-CN" sz="3200" dirty="0">
                <a:solidFill>
                  <a:srgbClr val="00CC00"/>
                </a:solidFill>
                <a:latin typeface="Times New Roman" panose="02020603050405020304" pitchFamily="18" charset="0"/>
                <a:ea typeface="楷体_GB2312" pitchFamily="49" charset="-122"/>
              </a:rPr>
              <a:t>X</a:t>
            </a:r>
            <a:r>
              <a:rPr lang="zh-CN" altLang="en-US" sz="3200" dirty="0">
                <a:latin typeface="Times New Roman" panose="02020603050405020304" pitchFamily="18" charset="0"/>
                <a:ea typeface="楷体_GB2312" pitchFamily="49" charset="-122"/>
              </a:rPr>
              <a:t>维方向确定路径，然后沿着</a:t>
            </a:r>
            <a:r>
              <a:rPr lang="en-US" altLang="zh-CN" sz="3200" dirty="0">
                <a:solidFill>
                  <a:srgbClr val="00CC00"/>
                </a:solidFill>
                <a:latin typeface="Times New Roman" panose="02020603050405020304" pitchFamily="18" charset="0"/>
                <a:ea typeface="楷体_GB2312" pitchFamily="49" charset="-122"/>
              </a:rPr>
              <a:t>Y</a:t>
            </a:r>
            <a:r>
              <a:rPr lang="zh-CN" altLang="en-US" sz="3200" dirty="0">
                <a:latin typeface="Times New Roman" panose="02020603050405020304" pitchFamily="18" charset="0"/>
                <a:ea typeface="楷体_GB2312" pitchFamily="49" charset="-122"/>
              </a:rPr>
              <a:t>维方向选择路径。</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假定从任意源结点</a:t>
            </a:r>
            <a:r>
              <a:rPr lang="en-US" altLang="zh-CN" sz="3200" dirty="0">
                <a:solidFill>
                  <a:srgbClr val="00B050"/>
                </a:solidFill>
                <a:latin typeface="Times New Roman" panose="02020603050405020304" pitchFamily="18" charset="0"/>
                <a:ea typeface="楷体_GB2312" pitchFamily="49" charset="-122"/>
              </a:rPr>
              <a:t>s = ( X1 Y1 )</a:t>
            </a:r>
            <a:r>
              <a:rPr lang="zh-CN" altLang="en-US" sz="3200" dirty="0">
                <a:latin typeface="Times New Roman" panose="02020603050405020304" pitchFamily="18" charset="0"/>
                <a:ea typeface="楷体_GB2312" pitchFamily="49" charset="-122"/>
              </a:rPr>
              <a:t>到任意目的结点</a:t>
            </a:r>
            <a:r>
              <a:rPr lang="zh-CN" altLang="en-US" sz="3200" dirty="0">
                <a:solidFill>
                  <a:srgbClr val="00B050"/>
                </a:solidFill>
                <a:latin typeface="Times New Roman" panose="02020603050405020304" pitchFamily="18" charset="0"/>
                <a:ea typeface="楷体_GB2312" pitchFamily="49" charset="-122"/>
              </a:rPr>
              <a:t> </a:t>
            </a:r>
            <a:r>
              <a:rPr lang="en-US" altLang="zh-CN" sz="3200" dirty="0">
                <a:solidFill>
                  <a:srgbClr val="00B050"/>
                </a:solidFill>
                <a:latin typeface="Times New Roman" panose="02020603050405020304" pitchFamily="18" charset="0"/>
                <a:ea typeface="楷体_GB2312" pitchFamily="49" charset="-122"/>
              </a:rPr>
              <a:t>d = ( X2  Y2 )</a:t>
            </a:r>
            <a:r>
              <a:rPr lang="zh-CN" altLang="en-US" sz="3200" dirty="0">
                <a:solidFill>
                  <a:srgbClr val="00B050"/>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寻径从</a:t>
            </a:r>
            <a:r>
              <a:rPr lang="en-US" altLang="zh-CN" sz="3200" dirty="0">
                <a:solidFill>
                  <a:srgbClr val="00CC00"/>
                </a:solidFill>
                <a:latin typeface="Times New Roman" panose="02020603050405020304" pitchFamily="18" charset="0"/>
                <a:ea typeface="楷体_GB2312" pitchFamily="49" charset="-122"/>
              </a:rPr>
              <a:t>s</a:t>
            </a:r>
            <a:r>
              <a:rPr lang="zh-CN" altLang="en-US" sz="3200" dirty="0">
                <a:latin typeface="Times New Roman" panose="02020603050405020304" pitchFamily="18" charset="0"/>
                <a:ea typeface="楷体_GB2312" pitchFamily="49" charset="-122"/>
              </a:rPr>
              <a:t>开始，首先沿着</a:t>
            </a:r>
            <a:r>
              <a:rPr lang="en-US" altLang="zh-CN" sz="3200" dirty="0">
                <a:solidFill>
                  <a:srgbClr val="00CC00"/>
                </a:solidFill>
                <a:latin typeface="Times New Roman" panose="02020603050405020304" pitchFamily="18" charset="0"/>
                <a:ea typeface="楷体_GB2312" pitchFamily="49" charset="-122"/>
              </a:rPr>
              <a:t>X</a:t>
            </a:r>
            <a:r>
              <a:rPr lang="zh-CN" altLang="en-US" sz="3200" dirty="0">
                <a:latin typeface="Times New Roman" panose="02020603050405020304" pitchFamily="18" charset="0"/>
                <a:ea typeface="楷体_GB2312" pitchFamily="49" charset="-122"/>
              </a:rPr>
              <a:t>方向前进一直到</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latin typeface="Times New Roman" panose="02020603050405020304" pitchFamily="18" charset="0"/>
                <a:ea typeface="楷体_GB2312" pitchFamily="49" charset="-122"/>
              </a:rPr>
              <a:t>所在的第</a:t>
            </a:r>
            <a:r>
              <a:rPr lang="en-US" altLang="zh-CN" sz="3200" dirty="0">
                <a:solidFill>
                  <a:srgbClr val="00CC00"/>
                </a:solidFill>
                <a:latin typeface="Times New Roman" panose="02020603050405020304" pitchFamily="18" charset="0"/>
                <a:ea typeface="楷体_GB2312" pitchFamily="49" charset="-122"/>
              </a:rPr>
              <a:t>X2</a:t>
            </a:r>
            <a:r>
              <a:rPr lang="zh-CN" altLang="en-US" sz="3200" dirty="0">
                <a:latin typeface="Times New Roman" panose="02020603050405020304" pitchFamily="18" charset="0"/>
                <a:ea typeface="楷体_GB2312" pitchFamily="49" charset="-122"/>
              </a:rPr>
              <a:t>列为止，然后沿</a:t>
            </a:r>
            <a:r>
              <a:rPr lang="en-US" altLang="zh-CN" sz="3200" dirty="0">
                <a:solidFill>
                  <a:srgbClr val="00CC00"/>
                </a:solidFill>
                <a:latin typeface="Times New Roman" panose="02020603050405020304" pitchFamily="18" charset="0"/>
                <a:ea typeface="楷体_GB2312" pitchFamily="49" charset="-122"/>
              </a:rPr>
              <a:t>Y</a:t>
            </a:r>
            <a:r>
              <a:rPr lang="zh-CN" altLang="en-US" sz="3200" dirty="0">
                <a:latin typeface="Times New Roman" panose="02020603050405020304" pitchFamily="18" charset="0"/>
                <a:ea typeface="楷体_GB2312" pitchFamily="49" charset="-122"/>
              </a:rPr>
              <a:t>方向前进直到</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四种模式</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东</a:t>
            </a:r>
            <a:r>
              <a:rPr lang="en-US" altLang="zh-CN" sz="3200" dirty="0">
                <a:solidFill>
                  <a:schemeClr val="tx2"/>
                </a:solidFill>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北</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东</a:t>
            </a:r>
            <a:r>
              <a:rPr lang="en-US" altLang="zh-CN" sz="3200" dirty="0">
                <a:solidFill>
                  <a:schemeClr val="tx2"/>
                </a:solidFill>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南</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西</a:t>
            </a:r>
            <a:r>
              <a:rPr lang="en-US" altLang="zh-CN" sz="3200" dirty="0">
                <a:solidFill>
                  <a:schemeClr val="tx2"/>
                </a:solidFill>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北</a:t>
            </a:r>
            <a:r>
              <a:rPr lang="zh-CN" altLang="en-US" sz="3200" dirty="0">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西</a:t>
            </a:r>
            <a:r>
              <a:rPr lang="en-US" altLang="zh-CN" sz="3200" dirty="0">
                <a:solidFill>
                  <a:schemeClr val="tx2"/>
                </a:solidFill>
                <a:latin typeface="Times New Roman" panose="02020603050405020304" pitchFamily="18" charset="0"/>
                <a:ea typeface="楷体_GB2312" pitchFamily="49" charset="-122"/>
              </a:rPr>
              <a:t>—</a:t>
            </a:r>
            <a:r>
              <a:rPr lang="zh-CN" altLang="en-US" sz="3200" dirty="0">
                <a:solidFill>
                  <a:schemeClr val="tx2"/>
                </a:solidFill>
                <a:latin typeface="Times New Roman" panose="02020603050405020304" pitchFamily="18" charset="0"/>
                <a:ea typeface="楷体_GB2312" pitchFamily="49" charset="-122"/>
              </a:rPr>
              <a:t>南</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下面是一个例子：</a:t>
            </a:r>
            <a:endParaRPr lang="zh-CN" altLang="en-US"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p:nvPr/>
        </p:nvSpPr>
        <p:spPr>
          <a:xfrm>
            <a:off x="1333500" y="1508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0,7</a:t>
            </a:r>
          </a:p>
        </p:txBody>
      </p:sp>
      <p:sp>
        <p:nvSpPr>
          <p:cNvPr id="104450" name="Rectangle 3"/>
          <p:cNvSpPr/>
          <p:nvPr/>
        </p:nvSpPr>
        <p:spPr>
          <a:xfrm>
            <a:off x="2292350" y="15081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1,7</a:t>
            </a:r>
          </a:p>
        </p:txBody>
      </p:sp>
      <p:sp>
        <p:nvSpPr>
          <p:cNvPr id="104451" name="Rectangle 4"/>
          <p:cNvSpPr/>
          <p:nvPr/>
        </p:nvSpPr>
        <p:spPr>
          <a:xfrm>
            <a:off x="3252788" y="1508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2,7</a:t>
            </a:r>
          </a:p>
        </p:txBody>
      </p:sp>
      <p:sp>
        <p:nvSpPr>
          <p:cNvPr id="104452" name="Rectangle 5"/>
          <p:cNvSpPr/>
          <p:nvPr/>
        </p:nvSpPr>
        <p:spPr>
          <a:xfrm>
            <a:off x="4211638" y="15081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3,7</a:t>
            </a:r>
          </a:p>
        </p:txBody>
      </p:sp>
      <p:sp>
        <p:nvSpPr>
          <p:cNvPr id="104453" name="Rectangle 6"/>
          <p:cNvSpPr/>
          <p:nvPr/>
        </p:nvSpPr>
        <p:spPr>
          <a:xfrm>
            <a:off x="5172075" y="1508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4,7</a:t>
            </a:r>
          </a:p>
        </p:txBody>
      </p:sp>
      <p:sp>
        <p:nvSpPr>
          <p:cNvPr id="104454" name="Rectangle 7"/>
          <p:cNvSpPr/>
          <p:nvPr/>
        </p:nvSpPr>
        <p:spPr>
          <a:xfrm>
            <a:off x="6130925" y="15081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endParaRPr lang="zh-CN" altLang="zh-CN" dirty="0">
              <a:solidFill>
                <a:schemeClr val="folHlink"/>
              </a:solidFill>
              <a:latin typeface="Times New Roman" panose="02020603050405020304" pitchFamily="18" charset="0"/>
              <a:ea typeface="宋体" panose="02010600030101010101" pitchFamily="2" charset="-122"/>
            </a:endParaRPr>
          </a:p>
        </p:txBody>
      </p:sp>
      <p:sp>
        <p:nvSpPr>
          <p:cNvPr id="104455" name="Rectangle 8"/>
          <p:cNvSpPr/>
          <p:nvPr/>
        </p:nvSpPr>
        <p:spPr>
          <a:xfrm>
            <a:off x="7091363" y="1508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endParaRPr lang="zh-CN" altLang="zh-CN" dirty="0">
              <a:solidFill>
                <a:schemeClr val="folHlink"/>
              </a:solidFill>
              <a:latin typeface="Times New Roman" panose="02020603050405020304" pitchFamily="18" charset="0"/>
              <a:ea typeface="宋体" panose="02010600030101010101" pitchFamily="2" charset="-122"/>
            </a:endParaRPr>
          </a:p>
        </p:txBody>
      </p:sp>
      <p:sp>
        <p:nvSpPr>
          <p:cNvPr id="104456" name="Rectangle 9"/>
          <p:cNvSpPr/>
          <p:nvPr/>
        </p:nvSpPr>
        <p:spPr>
          <a:xfrm>
            <a:off x="8050213" y="15081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endParaRPr lang="zh-CN" altLang="zh-CN" dirty="0">
              <a:solidFill>
                <a:schemeClr val="folHlink"/>
              </a:solidFill>
              <a:latin typeface="Times New Roman" panose="02020603050405020304" pitchFamily="18" charset="0"/>
              <a:ea typeface="宋体" panose="02010600030101010101" pitchFamily="2" charset="-122"/>
            </a:endParaRPr>
          </a:p>
        </p:txBody>
      </p:sp>
      <p:sp>
        <p:nvSpPr>
          <p:cNvPr id="104457" name="Rectangle 10"/>
          <p:cNvSpPr/>
          <p:nvPr/>
        </p:nvSpPr>
        <p:spPr>
          <a:xfrm>
            <a:off x="1333500" y="79216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58" name="Rectangle 11"/>
          <p:cNvSpPr/>
          <p:nvPr/>
        </p:nvSpPr>
        <p:spPr>
          <a:xfrm>
            <a:off x="2292350" y="79216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59" name="Rectangle 12"/>
          <p:cNvSpPr/>
          <p:nvPr/>
        </p:nvSpPr>
        <p:spPr>
          <a:xfrm>
            <a:off x="3252788" y="79216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0" name="Rectangle 13"/>
          <p:cNvSpPr/>
          <p:nvPr/>
        </p:nvSpPr>
        <p:spPr>
          <a:xfrm>
            <a:off x="4211638" y="79216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1" name="Rectangle 14"/>
          <p:cNvSpPr/>
          <p:nvPr/>
        </p:nvSpPr>
        <p:spPr>
          <a:xfrm>
            <a:off x="5172075" y="79216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4,6</a:t>
            </a:r>
          </a:p>
        </p:txBody>
      </p:sp>
      <p:sp>
        <p:nvSpPr>
          <p:cNvPr id="104462" name="Rectangle 15"/>
          <p:cNvSpPr/>
          <p:nvPr/>
        </p:nvSpPr>
        <p:spPr>
          <a:xfrm>
            <a:off x="6130925" y="79216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3" name="Rectangle 16"/>
          <p:cNvSpPr/>
          <p:nvPr/>
        </p:nvSpPr>
        <p:spPr>
          <a:xfrm>
            <a:off x="7091363" y="79216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4" name="Rectangle 17"/>
          <p:cNvSpPr/>
          <p:nvPr/>
        </p:nvSpPr>
        <p:spPr>
          <a:xfrm>
            <a:off x="8050213" y="79216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7,6</a:t>
            </a:r>
          </a:p>
        </p:txBody>
      </p:sp>
      <p:sp>
        <p:nvSpPr>
          <p:cNvPr id="104465" name="Rectangle 18"/>
          <p:cNvSpPr/>
          <p:nvPr/>
        </p:nvSpPr>
        <p:spPr>
          <a:xfrm>
            <a:off x="1333500" y="14335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6" name="Rectangle 19"/>
          <p:cNvSpPr/>
          <p:nvPr/>
        </p:nvSpPr>
        <p:spPr>
          <a:xfrm>
            <a:off x="2292350" y="143351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1,5</a:t>
            </a:r>
          </a:p>
        </p:txBody>
      </p:sp>
      <p:sp>
        <p:nvSpPr>
          <p:cNvPr id="104467" name="Rectangle 20"/>
          <p:cNvSpPr/>
          <p:nvPr/>
        </p:nvSpPr>
        <p:spPr>
          <a:xfrm>
            <a:off x="3252788" y="14335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8" name="Rectangle 21"/>
          <p:cNvSpPr/>
          <p:nvPr/>
        </p:nvSpPr>
        <p:spPr>
          <a:xfrm>
            <a:off x="4211638" y="143351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69" name="Rectangle 22"/>
          <p:cNvSpPr/>
          <p:nvPr/>
        </p:nvSpPr>
        <p:spPr>
          <a:xfrm>
            <a:off x="5172075" y="14335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4,5</a:t>
            </a:r>
          </a:p>
        </p:txBody>
      </p:sp>
      <p:sp>
        <p:nvSpPr>
          <p:cNvPr id="104470" name="Rectangle 23"/>
          <p:cNvSpPr/>
          <p:nvPr/>
        </p:nvSpPr>
        <p:spPr>
          <a:xfrm>
            <a:off x="6130925" y="1433513"/>
            <a:ext cx="560388"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71" name="Rectangle 24"/>
          <p:cNvSpPr/>
          <p:nvPr/>
        </p:nvSpPr>
        <p:spPr>
          <a:xfrm>
            <a:off x="7091363" y="1433513"/>
            <a:ext cx="558800" cy="407987"/>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72" name="Rectangle 25"/>
          <p:cNvSpPr/>
          <p:nvPr/>
        </p:nvSpPr>
        <p:spPr>
          <a:xfrm>
            <a:off x="8050213" y="1433513"/>
            <a:ext cx="560387" cy="407987"/>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7,5</a:t>
            </a:r>
          </a:p>
        </p:txBody>
      </p:sp>
      <p:sp>
        <p:nvSpPr>
          <p:cNvPr id="104473" name="Rectangle 26"/>
          <p:cNvSpPr/>
          <p:nvPr/>
        </p:nvSpPr>
        <p:spPr>
          <a:xfrm>
            <a:off x="1333500" y="2074863"/>
            <a:ext cx="558800" cy="409575"/>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74" name="Rectangle 27"/>
          <p:cNvSpPr/>
          <p:nvPr/>
        </p:nvSpPr>
        <p:spPr>
          <a:xfrm>
            <a:off x="2292350" y="2074863"/>
            <a:ext cx="560388"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1,4</a:t>
            </a:r>
          </a:p>
        </p:txBody>
      </p:sp>
      <p:sp>
        <p:nvSpPr>
          <p:cNvPr id="104475" name="Rectangle 28"/>
          <p:cNvSpPr/>
          <p:nvPr/>
        </p:nvSpPr>
        <p:spPr>
          <a:xfrm>
            <a:off x="3252788" y="2074863"/>
            <a:ext cx="558800"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2,4</a:t>
            </a:r>
          </a:p>
        </p:txBody>
      </p:sp>
      <p:sp>
        <p:nvSpPr>
          <p:cNvPr id="104476" name="Rectangle 29"/>
          <p:cNvSpPr/>
          <p:nvPr/>
        </p:nvSpPr>
        <p:spPr>
          <a:xfrm>
            <a:off x="4211638" y="2074863"/>
            <a:ext cx="560387"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3,4</a:t>
            </a:r>
          </a:p>
        </p:txBody>
      </p:sp>
      <p:sp>
        <p:nvSpPr>
          <p:cNvPr id="104477" name="Rectangle 30"/>
          <p:cNvSpPr/>
          <p:nvPr/>
        </p:nvSpPr>
        <p:spPr>
          <a:xfrm>
            <a:off x="5172075" y="2074863"/>
            <a:ext cx="558800"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4,4</a:t>
            </a:r>
          </a:p>
        </p:txBody>
      </p:sp>
      <p:sp>
        <p:nvSpPr>
          <p:cNvPr id="104478" name="Rectangle 31"/>
          <p:cNvSpPr/>
          <p:nvPr/>
        </p:nvSpPr>
        <p:spPr>
          <a:xfrm>
            <a:off x="6130925" y="2074863"/>
            <a:ext cx="560388"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5,4</a:t>
            </a:r>
          </a:p>
        </p:txBody>
      </p:sp>
      <p:sp>
        <p:nvSpPr>
          <p:cNvPr id="104479" name="Rectangle 32"/>
          <p:cNvSpPr/>
          <p:nvPr/>
        </p:nvSpPr>
        <p:spPr>
          <a:xfrm>
            <a:off x="7091363" y="2074863"/>
            <a:ext cx="558800" cy="409575"/>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80" name="Rectangle 33"/>
          <p:cNvSpPr/>
          <p:nvPr/>
        </p:nvSpPr>
        <p:spPr>
          <a:xfrm>
            <a:off x="8050213" y="2074863"/>
            <a:ext cx="560387" cy="409575"/>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7,4</a:t>
            </a:r>
          </a:p>
        </p:txBody>
      </p:sp>
      <p:sp>
        <p:nvSpPr>
          <p:cNvPr id="104481" name="Rectangle 66"/>
          <p:cNvSpPr/>
          <p:nvPr/>
        </p:nvSpPr>
        <p:spPr>
          <a:xfrm>
            <a:off x="1333500" y="27178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82" name="Rectangle 67"/>
          <p:cNvSpPr/>
          <p:nvPr/>
        </p:nvSpPr>
        <p:spPr>
          <a:xfrm>
            <a:off x="2292350" y="271780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1,3</a:t>
            </a:r>
          </a:p>
        </p:txBody>
      </p:sp>
      <p:sp>
        <p:nvSpPr>
          <p:cNvPr id="104483" name="Rectangle 68"/>
          <p:cNvSpPr/>
          <p:nvPr/>
        </p:nvSpPr>
        <p:spPr>
          <a:xfrm>
            <a:off x="3252788" y="27178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2,3</a:t>
            </a:r>
          </a:p>
        </p:txBody>
      </p:sp>
      <p:sp>
        <p:nvSpPr>
          <p:cNvPr id="104484" name="Rectangle 69"/>
          <p:cNvSpPr/>
          <p:nvPr/>
        </p:nvSpPr>
        <p:spPr>
          <a:xfrm>
            <a:off x="4211638" y="271780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3,3</a:t>
            </a:r>
          </a:p>
        </p:txBody>
      </p:sp>
      <p:sp>
        <p:nvSpPr>
          <p:cNvPr id="104485" name="Rectangle 70"/>
          <p:cNvSpPr/>
          <p:nvPr/>
        </p:nvSpPr>
        <p:spPr>
          <a:xfrm>
            <a:off x="5172075" y="27178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4,3</a:t>
            </a:r>
          </a:p>
        </p:txBody>
      </p:sp>
      <p:sp>
        <p:nvSpPr>
          <p:cNvPr id="104486" name="Rectangle 71"/>
          <p:cNvSpPr/>
          <p:nvPr/>
        </p:nvSpPr>
        <p:spPr>
          <a:xfrm>
            <a:off x="6130925" y="271780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5,3</a:t>
            </a:r>
          </a:p>
        </p:txBody>
      </p:sp>
      <p:sp>
        <p:nvSpPr>
          <p:cNvPr id="104487" name="Rectangle 72"/>
          <p:cNvSpPr/>
          <p:nvPr/>
        </p:nvSpPr>
        <p:spPr>
          <a:xfrm>
            <a:off x="7091363" y="27178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00CCFF"/>
                </a:solidFill>
                <a:latin typeface="Times New Roman" panose="02020603050405020304" pitchFamily="18" charset="0"/>
                <a:ea typeface="宋体" panose="02010600030101010101" pitchFamily="2" charset="-122"/>
              </a:rPr>
              <a:t>6,3</a:t>
            </a:r>
          </a:p>
        </p:txBody>
      </p:sp>
      <p:sp>
        <p:nvSpPr>
          <p:cNvPr id="104488" name="Rectangle 73"/>
          <p:cNvSpPr/>
          <p:nvPr/>
        </p:nvSpPr>
        <p:spPr>
          <a:xfrm>
            <a:off x="8050213" y="271780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7,3</a:t>
            </a:r>
          </a:p>
        </p:txBody>
      </p:sp>
      <p:sp>
        <p:nvSpPr>
          <p:cNvPr id="104489" name="Rectangle 74"/>
          <p:cNvSpPr/>
          <p:nvPr/>
        </p:nvSpPr>
        <p:spPr>
          <a:xfrm>
            <a:off x="1333500" y="33591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0" name="Rectangle 75"/>
          <p:cNvSpPr/>
          <p:nvPr/>
        </p:nvSpPr>
        <p:spPr>
          <a:xfrm>
            <a:off x="2292350" y="335915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1" name="Rectangle 76"/>
          <p:cNvSpPr/>
          <p:nvPr/>
        </p:nvSpPr>
        <p:spPr>
          <a:xfrm>
            <a:off x="3252788" y="33591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2,2</a:t>
            </a:r>
          </a:p>
        </p:txBody>
      </p:sp>
      <p:sp>
        <p:nvSpPr>
          <p:cNvPr id="104492" name="Rectangle 77"/>
          <p:cNvSpPr/>
          <p:nvPr/>
        </p:nvSpPr>
        <p:spPr>
          <a:xfrm>
            <a:off x="4211638" y="335915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3" name="Rectangle 78"/>
          <p:cNvSpPr/>
          <p:nvPr/>
        </p:nvSpPr>
        <p:spPr>
          <a:xfrm>
            <a:off x="5172075" y="33591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4,2</a:t>
            </a:r>
          </a:p>
        </p:txBody>
      </p:sp>
      <p:sp>
        <p:nvSpPr>
          <p:cNvPr id="104494" name="Rectangle 79"/>
          <p:cNvSpPr/>
          <p:nvPr/>
        </p:nvSpPr>
        <p:spPr>
          <a:xfrm>
            <a:off x="6130925" y="335915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5" name="Rectangle 80"/>
          <p:cNvSpPr/>
          <p:nvPr/>
        </p:nvSpPr>
        <p:spPr>
          <a:xfrm>
            <a:off x="7091363" y="33591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6" name="Rectangle 81"/>
          <p:cNvSpPr/>
          <p:nvPr/>
        </p:nvSpPr>
        <p:spPr>
          <a:xfrm>
            <a:off x="8050213" y="335915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7,2</a:t>
            </a:r>
          </a:p>
        </p:txBody>
      </p:sp>
      <p:sp>
        <p:nvSpPr>
          <p:cNvPr id="104497" name="Rectangle 82"/>
          <p:cNvSpPr/>
          <p:nvPr/>
        </p:nvSpPr>
        <p:spPr>
          <a:xfrm>
            <a:off x="1333500" y="40005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8" name="Rectangle 83"/>
          <p:cNvSpPr/>
          <p:nvPr/>
        </p:nvSpPr>
        <p:spPr>
          <a:xfrm>
            <a:off x="2292350" y="400050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499" name="Rectangle 84"/>
          <p:cNvSpPr/>
          <p:nvPr/>
        </p:nvSpPr>
        <p:spPr>
          <a:xfrm>
            <a:off x="3252788" y="40005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2,1</a:t>
            </a:r>
          </a:p>
        </p:txBody>
      </p:sp>
      <p:sp>
        <p:nvSpPr>
          <p:cNvPr id="104500" name="Rectangle 85"/>
          <p:cNvSpPr/>
          <p:nvPr/>
        </p:nvSpPr>
        <p:spPr>
          <a:xfrm>
            <a:off x="4211638" y="400050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3,1</a:t>
            </a:r>
          </a:p>
        </p:txBody>
      </p:sp>
      <p:sp>
        <p:nvSpPr>
          <p:cNvPr id="104501" name="Rectangle 86"/>
          <p:cNvSpPr/>
          <p:nvPr/>
        </p:nvSpPr>
        <p:spPr>
          <a:xfrm>
            <a:off x="5172075" y="40005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4,1</a:t>
            </a:r>
          </a:p>
        </p:txBody>
      </p:sp>
      <p:sp>
        <p:nvSpPr>
          <p:cNvPr id="104502" name="Rectangle 87"/>
          <p:cNvSpPr/>
          <p:nvPr/>
        </p:nvSpPr>
        <p:spPr>
          <a:xfrm>
            <a:off x="6130925" y="400050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5,1</a:t>
            </a:r>
          </a:p>
        </p:txBody>
      </p:sp>
      <p:sp>
        <p:nvSpPr>
          <p:cNvPr id="104503" name="Rectangle 88"/>
          <p:cNvSpPr/>
          <p:nvPr/>
        </p:nvSpPr>
        <p:spPr>
          <a:xfrm>
            <a:off x="7091363" y="400050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6,1</a:t>
            </a:r>
          </a:p>
        </p:txBody>
      </p:sp>
      <p:sp>
        <p:nvSpPr>
          <p:cNvPr id="104504" name="Rectangle 89"/>
          <p:cNvSpPr/>
          <p:nvPr/>
        </p:nvSpPr>
        <p:spPr>
          <a:xfrm>
            <a:off x="8050213" y="400050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tx2"/>
                </a:solidFill>
                <a:latin typeface="Times New Roman" panose="02020603050405020304" pitchFamily="18" charset="0"/>
                <a:ea typeface="宋体" panose="02010600030101010101" pitchFamily="2" charset="-122"/>
              </a:rPr>
              <a:t>7,1</a:t>
            </a:r>
          </a:p>
        </p:txBody>
      </p:sp>
      <p:sp>
        <p:nvSpPr>
          <p:cNvPr id="104505" name="Rectangle 90"/>
          <p:cNvSpPr/>
          <p:nvPr/>
        </p:nvSpPr>
        <p:spPr>
          <a:xfrm>
            <a:off x="1333500" y="46418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06" name="Rectangle 91"/>
          <p:cNvSpPr/>
          <p:nvPr/>
        </p:nvSpPr>
        <p:spPr>
          <a:xfrm>
            <a:off x="2292350" y="464185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07" name="Rectangle 92"/>
          <p:cNvSpPr/>
          <p:nvPr/>
        </p:nvSpPr>
        <p:spPr>
          <a:xfrm>
            <a:off x="3252788" y="46418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en-US" altLang="zh-CN" dirty="0">
                <a:solidFill>
                  <a:schemeClr val="accent1"/>
                </a:solidFill>
                <a:latin typeface="Times New Roman" panose="02020603050405020304" pitchFamily="18" charset="0"/>
                <a:ea typeface="宋体" panose="02010600030101010101" pitchFamily="2" charset="-122"/>
              </a:rPr>
              <a:t>2,0</a:t>
            </a:r>
          </a:p>
        </p:txBody>
      </p:sp>
      <p:sp>
        <p:nvSpPr>
          <p:cNvPr id="104508" name="Rectangle 93"/>
          <p:cNvSpPr/>
          <p:nvPr/>
        </p:nvSpPr>
        <p:spPr>
          <a:xfrm>
            <a:off x="4211638" y="464185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09" name="Rectangle 94"/>
          <p:cNvSpPr/>
          <p:nvPr/>
        </p:nvSpPr>
        <p:spPr>
          <a:xfrm>
            <a:off x="5172075" y="46418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10" name="Rectangle 95"/>
          <p:cNvSpPr/>
          <p:nvPr/>
        </p:nvSpPr>
        <p:spPr>
          <a:xfrm>
            <a:off x="6130925" y="4641850"/>
            <a:ext cx="560388"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11" name="Rectangle 96"/>
          <p:cNvSpPr/>
          <p:nvPr/>
        </p:nvSpPr>
        <p:spPr>
          <a:xfrm>
            <a:off x="7091363" y="4641850"/>
            <a:ext cx="558800"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12" name="Rectangle 97"/>
          <p:cNvSpPr/>
          <p:nvPr/>
        </p:nvSpPr>
        <p:spPr>
          <a:xfrm>
            <a:off x="8050213" y="4641850"/>
            <a:ext cx="560387" cy="407988"/>
          </a:xfrm>
          <a:prstGeom prst="rect">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4513" name="Line 98"/>
          <p:cNvSpPr/>
          <p:nvPr/>
        </p:nvSpPr>
        <p:spPr>
          <a:xfrm flipV="1">
            <a:off x="693738" y="1200150"/>
            <a:ext cx="0" cy="4083050"/>
          </a:xfrm>
          <a:prstGeom prst="line">
            <a:avLst/>
          </a:prstGeom>
          <a:ln w="19050" cap="flat" cmpd="sng">
            <a:solidFill>
              <a:schemeClr val="tx2"/>
            </a:solidFill>
            <a:prstDash val="solid"/>
            <a:round/>
            <a:headEnd type="none" w="med" len="med"/>
            <a:tailEnd type="triangle" w="med" len="med"/>
          </a:ln>
        </p:spPr>
      </p:sp>
      <p:sp>
        <p:nvSpPr>
          <p:cNvPr id="104514" name="Line 99"/>
          <p:cNvSpPr/>
          <p:nvPr/>
        </p:nvSpPr>
        <p:spPr>
          <a:xfrm>
            <a:off x="693738" y="5283200"/>
            <a:ext cx="5757862" cy="0"/>
          </a:xfrm>
          <a:prstGeom prst="line">
            <a:avLst/>
          </a:prstGeom>
          <a:ln w="19050" cap="flat" cmpd="sng">
            <a:solidFill>
              <a:schemeClr val="tx2"/>
            </a:solidFill>
            <a:prstDash val="solid"/>
            <a:round/>
            <a:headEnd type="none" w="med" len="med"/>
            <a:tailEnd type="triangle" w="med" len="med"/>
          </a:ln>
        </p:spPr>
      </p:sp>
      <p:sp>
        <p:nvSpPr>
          <p:cNvPr id="104515" name="Text Box 100"/>
          <p:cNvSpPr txBox="1"/>
          <p:nvPr/>
        </p:nvSpPr>
        <p:spPr>
          <a:xfrm>
            <a:off x="533400" y="792163"/>
            <a:ext cx="320675"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Y</a:t>
            </a:r>
            <a:endParaRPr lang="en-US" altLang="zh-CN" dirty="0">
              <a:latin typeface="Times New Roman" panose="02020603050405020304" pitchFamily="18" charset="0"/>
              <a:ea typeface="宋体" panose="02010600030101010101" pitchFamily="2" charset="-122"/>
            </a:endParaRPr>
          </a:p>
        </p:txBody>
      </p:sp>
      <p:sp>
        <p:nvSpPr>
          <p:cNvPr id="104516" name="Text Box 101"/>
          <p:cNvSpPr txBox="1"/>
          <p:nvPr/>
        </p:nvSpPr>
        <p:spPr>
          <a:xfrm>
            <a:off x="6611938" y="5121275"/>
            <a:ext cx="319087"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X</a:t>
            </a:r>
            <a:endParaRPr lang="en-US" altLang="zh-CN" dirty="0">
              <a:latin typeface="Times New Roman" panose="02020603050405020304" pitchFamily="18" charset="0"/>
              <a:ea typeface="宋体" panose="02010600030101010101" pitchFamily="2" charset="-122"/>
            </a:endParaRPr>
          </a:p>
        </p:txBody>
      </p:sp>
      <p:sp>
        <p:nvSpPr>
          <p:cNvPr id="104517" name="Line 102"/>
          <p:cNvSpPr/>
          <p:nvPr/>
        </p:nvSpPr>
        <p:spPr>
          <a:xfrm>
            <a:off x="1892300" y="384175"/>
            <a:ext cx="400050" cy="0"/>
          </a:xfrm>
          <a:prstGeom prst="line">
            <a:avLst/>
          </a:prstGeom>
          <a:ln w="19050" cap="flat" cmpd="sng">
            <a:solidFill>
              <a:schemeClr val="folHlink"/>
            </a:solidFill>
            <a:prstDash val="solid"/>
            <a:round/>
            <a:headEnd type="none" w="med" len="med"/>
            <a:tailEnd type="triangle" w="med" len="med"/>
          </a:ln>
        </p:spPr>
      </p:sp>
      <p:sp>
        <p:nvSpPr>
          <p:cNvPr id="104518" name="Line 103"/>
          <p:cNvSpPr/>
          <p:nvPr/>
        </p:nvSpPr>
        <p:spPr>
          <a:xfrm>
            <a:off x="2852738" y="384175"/>
            <a:ext cx="400050" cy="0"/>
          </a:xfrm>
          <a:prstGeom prst="line">
            <a:avLst/>
          </a:prstGeom>
          <a:ln w="19050" cap="flat" cmpd="sng">
            <a:solidFill>
              <a:schemeClr val="folHlink"/>
            </a:solidFill>
            <a:prstDash val="solid"/>
            <a:round/>
            <a:headEnd type="none" w="med" len="med"/>
            <a:tailEnd type="triangle" w="med" len="med"/>
          </a:ln>
        </p:spPr>
      </p:sp>
      <p:sp>
        <p:nvSpPr>
          <p:cNvPr id="104519" name="Line 104"/>
          <p:cNvSpPr/>
          <p:nvPr/>
        </p:nvSpPr>
        <p:spPr>
          <a:xfrm>
            <a:off x="3811588" y="384175"/>
            <a:ext cx="400050" cy="0"/>
          </a:xfrm>
          <a:prstGeom prst="line">
            <a:avLst/>
          </a:prstGeom>
          <a:ln w="19050" cap="flat" cmpd="sng">
            <a:solidFill>
              <a:schemeClr val="folHlink"/>
            </a:solidFill>
            <a:prstDash val="solid"/>
            <a:round/>
            <a:headEnd type="none" w="med" len="med"/>
            <a:tailEnd type="triangle" w="med" len="med"/>
          </a:ln>
        </p:spPr>
      </p:sp>
      <p:sp>
        <p:nvSpPr>
          <p:cNvPr id="104520" name="Line 105"/>
          <p:cNvSpPr/>
          <p:nvPr/>
        </p:nvSpPr>
        <p:spPr>
          <a:xfrm>
            <a:off x="4772025" y="384175"/>
            <a:ext cx="400050" cy="0"/>
          </a:xfrm>
          <a:prstGeom prst="line">
            <a:avLst/>
          </a:prstGeom>
          <a:ln w="19050" cap="flat" cmpd="sng">
            <a:solidFill>
              <a:schemeClr val="folHlink"/>
            </a:solidFill>
            <a:prstDash val="solid"/>
            <a:round/>
            <a:headEnd type="none" w="med" len="med"/>
            <a:tailEnd type="triangle" w="med" len="med"/>
          </a:ln>
        </p:spPr>
      </p:sp>
      <p:sp>
        <p:nvSpPr>
          <p:cNvPr id="104521" name="Line 106"/>
          <p:cNvSpPr/>
          <p:nvPr/>
        </p:nvSpPr>
        <p:spPr>
          <a:xfrm rot="5400000">
            <a:off x="5294313" y="674688"/>
            <a:ext cx="233362" cy="0"/>
          </a:xfrm>
          <a:prstGeom prst="line">
            <a:avLst/>
          </a:prstGeom>
          <a:ln w="19050" cap="flat" cmpd="sng">
            <a:solidFill>
              <a:schemeClr val="folHlink"/>
            </a:solidFill>
            <a:prstDash val="solid"/>
            <a:round/>
            <a:headEnd type="none" w="med" len="med"/>
            <a:tailEnd type="triangle" w="med" len="med"/>
          </a:ln>
        </p:spPr>
      </p:sp>
      <p:sp>
        <p:nvSpPr>
          <p:cNvPr id="104522" name="Line 107"/>
          <p:cNvSpPr/>
          <p:nvPr/>
        </p:nvSpPr>
        <p:spPr>
          <a:xfrm rot="5400000">
            <a:off x="5294313" y="1316038"/>
            <a:ext cx="233362" cy="0"/>
          </a:xfrm>
          <a:prstGeom prst="line">
            <a:avLst/>
          </a:prstGeom>
          <a:ln w="19050" cap="flat" cmpd="sng">
            <a:solidFill>
              <a:schemeClr val="folHlink"/>
            </a:solidFill>
            <a:prstDash val="solid"/>
            <a:round/>
            <a:headEnd type="none" w="med" len="med"/>
            <a:tailEnd type="triangle" w="med" len="med"/>
          </a:ln>
        </p:spPr>
      </p:sp>
      <p:sp>
        <p:nvSpPr>
          <p:cNvPr id="104523" name="Line 108"/>
          <p:cNvSpPr/>
          <p:nvPr/>
        </p:nvSpPr>
        <p:spPr>
          <a:xfrm rot="5400000">
            <a:off x="5294313" y="1957388"/>
            <a:ext cx="233362" cy="0"/>
          </a:xfrm>
          <a:prstGeom prst="line">
            <a:avLst/>
          </a:prstGeom>
          <a:ln w="19050" cap="flat" cmpd="sng">
            <a:solidFill>
              <a:schemeClr val="folHlink"/>
            </a:solidFill>
            <a:prstDash val="solid"/>
            <a:round/>
            <a:headEnd type="none" w="med" len="med"/>
            <a:tailEnd type="triangle" w="med" len="med"/>
          </a:ln>
        </p:spPr>
      </p:sp>
      <p:sp>
        <p:nvSpPr>
          <p:cNvPr id="104524" name="Line 109"/>
          <p:cNvSpPr/>
          <p:nvPr/>
        </p:nvSpPr>
        <p:spPr>
          <a:xfrm rot="5400000">
            <a:off x="5295900" y="2600325"/>
            <a:ext cx="231775" cy="0"/>
          </a:xfrm>
          <a:prstGeom prst="line">
            <a:avLst/>
          </a:prstGeom>
          <a:ln w="19050" cap="flat" cmpd="sng">
            <a:solidFill>
              <a:schemeClr val="folHlink"/>
            </a:solidFill>
            <a:prstDash val="solid"/>
            <a:round/>
            <a:headEnd type="none" w="med" len="med"/>
            <a:tailEnd type="triangle" w="med" len="med"/>
          </a:ln>
        </p:spPr>
      </p:sp>
      <p:sp>
        <p:nvSpPr>
          <p:cNvPr id="104525" name="Line 110"/>
          <p:cNvSpPr/>
          <p:nvPr/>
        </p:nvSpPr>
        <p:spPr>
          <a:xfrm rot="5400000">
            <a:off x="5295900" y="3241675"/>
            <a:ext cx="231775" cy="0"/>
          </a:xfrm>
          <a:prstGeom prst="line">
            <a:avLst/>
          </a:prstGeom>
          <a:ln w="19050" cap="flat" cmpd="sng">
            <a:solidFill>
              <a:schemeClr val="folHlink"/>
            </a:solidFill>
            <a:prstDash val="solid"/>
            <a:round/>
            <a:headEnd type="none" w="med" len="med"/>
            <a:tailEnd type="triangle" w="med" len="med"/>
          </a:ln>
        </p:spPr>
      </p:sp>
      <p:sp>
        <p:nvSpPr>
          <p:cNvPr id="104526" name="Line 111"/>
          <p:cNvSpPr/>
          <p:nvPr/>
        </p:nvSpPr>
        <p:spPr>
          <a:xfrm flipH="1">
            <a:off x="6691313" y="2951163"/>
            <a:ext cx="400050" cy="0"/>
          </a:xfrm>
          <a:prstGeom prst="line">
            <a:avLst/>
          </a:prstGeom>
          <a:ln w="19050" cap="flat" cmpd="sng">
            <a:solidFill>
              <a:srgbClr val="00CCFF"/>
            </a:solidFill>
            <a:prstDash val="solid"/>
            <a:round/>
            <a:headEnd type="none" w="med" len="med"/>
            <a:tailEnd type="triangle" w="med" len="med"/>
          </a:ln>
        </p:spPr>
      </p:sp>
      <p:sp>
        <p:nvSpPr>
          <p:cNvPr id="104527" name="Line 112"/>
          <p:cNvSpPr/>
          <p:nvPr/>
        </p:nvSpPr>
        <p:spPr>
          <a:xfrm flipH="1">
            <a:off x="5730875" y="2951163"/>
            <a:ext cx="400050" cy="0"/>
          </a:xfrm>
          <a:prstGeom prst="line">
            <a:avLst/>
          </a:prstGeom>
          <a:ln w="19050" cap="flat" cmpd="sng">
            <a:solidFill>
              <a:srgbClr val="00CCFF"/>
            </a:solidFill>
            <a:prstDash val="solid"/>
            <a:round/>
            <a:headEnd type="none" w="med" len="med"/>
            <a:tailEnd type="triangle" w="med" len="med"/>
          </a:ln>
        </p:spPr>
      </p:sp>
      <p:sp>
        <p:nvSpPr>
          <p:cNvPr id="104528" name="Line 113"/>
          <p:cNvSpPr/>
          <p:nvPr/>
        </p:nvSpPr>
        <p:spPr>
          <a:xfrm flipH="1">
            <a:off x="4772025" y="2951163"/>
            <a:ext cx="400050" cy="0"/>
          </a:xfrm>
          <a:prstGeom prst="line">
            <a:avLst/>
          </a:prstGeom>
          <a:ln w="19050" cap="flat" cmpd="sng">
            <a:solidFill>
              <a:srgbClr val="00CCFF"/>
            </a:solidFill>
            <a:prstDash val="solid"/>
            <a:round/>
            <a:headEnd type="none" w="med" len="med"/>
            <a:tailEnd type="triangle" w="med" len="med"/>
          </a:ln>
        </p:spPr>
      </p:sp>
      <p:sp>
        <p:nvSpPr>
          <p:cNvPr id="104529" name="Line 114"/>
          <p:cNvSpPr/>
          <p:nvPr/>
        </p:nvSpPr>
        <p:spPr>
          <a:xfrm flipH="1">
            <a:off x="3811588" y="2951163"/>
            <a:ext cx="400050" cy="0"/>
          </a:xfrm>
          <a:prstGeom prst="line">
            <a:avLst/>
          </a:prstGeom>
          <a:ln w="19050" cap="flat" cmpd="sng">
            <a:solidFill>
              <a:srgbClr val="00CCFF"/>
            </a:solidFill>
            <a:prstDash val="solid"/>
            <a:round/>
            <a:headEnd type="none" w="med" len="med"/>
            <a:tailEnd type="triangle" w="med" len="med"/>
          </a:ln>
        </p:spPr>
      </p:sp>
      <p:sp>
        <p:nvSpPr>
          <p:cNvPr id="104530" name="Line 115"/>
          <p:cNvSpPr/>
          <p:nvPr/>
        </p:nvSpPr>
        <p:spPr>
          <a:xfrm flipH="1">
            <a:off x="2852738" y="2951163"/>
            <a:ext cx="400050" cy="0"/>
          </a:xfrm>
          <a:prstGeom prst="line">
            <a:avLst/>
          </a:prstGeom>
          <a:ln w="19050" cap="flat" cmpd="sng">
            <a:solidFill>
              <a:srgbClr val="00CCFF"/>
            </a:solidFill>
            <a:prstDash val="solid"/>
            <a:round/>
            <a:headEnd type="none" w="med" len="med"/>
            <a:tailEnd type="triangle" w="med" len="med"/>
          </a:ln>
        </p:spPr>
      </p:sp>
      <p:sp>
        <p:nvSpPr>
          <p:cNvPr id="104531" name="Line 116"/>
          <p:cNvSpPr/>
          <p:nvPr/>
        </p:nvSpPr>
        <p:spPr>
          <a:xfrm rot="-5400000">
            <a:off x="2416175" y="2600325"/>
            <a:ext cx="231775" cy="0"/>
          </a:xfrm>
          <a:prstGeom prst="line">
            <a:avLst/>
          </a:prstGeom>
          <a:ln w="19050" cap="flat" cmpd="sng">
            <a:solidFill>
              <a:srgbClr val="00CCFF"/>
            </a:solidFill>
            <a:prstDash val="solid"/>
            <a:round/>
            <a:headEnd type="none" w="med" len="med"/>
            <a:tailEnd type="triangle" w="med" len="med"/>
          </a:ln>
        </p:spPr>
      </p:sp>
      <p:sp>
        <p:nvSpPr>
          <p:cNvPr id="104532" name="Line 117"/>
          <p:cNvSpPr/>
          <p:nvPr/>
        </p:nvSpPr>
        <p:spPr>
          <a:xfrm rot="-5400000">
            <a:off x="2414588" y="1957388"/>
            <a:ext cx="233362" cy="0"/>
          </a:xfrm>
          <a:prstGeom prst="line">
            <a:avLst/>
          </a:prstGeom>
          <a:ln w="19050" cap="flat" cmpd="sng">
            <a:solidFill>
              <a:srgbClr val="00CCFF"/>
            </a:solidFill>
            <a:prstDash val="solid"/>
            <a:round/>
            <a:headEnd type="none" w="med" len="med"/>
            <a:tailEnd type="triangle" w="med" len="med"/>
          </a:ln>
        </p:spPr>
      </p:sp>
      <p:sp>
        <p:nvSpPr>
          <p:cNvPr id="104533" name="Line 118"/>
          <p:cNvSpPr/>
          <p:nvPr/>
        </p:nvSpPr>
        <p:spPr>
          <a:xfrm rot="5400000">
            <a:off x="3373438" y="2598738"/>
            <a:ext cx="233362" cy="0"/>
          </a:xfrm>
          <a:prstGeom prst="line">
            <a:avLst/>
          </a:prstGeom>
          <a:ln w="19050" cap="flat" cmpd="sng">
            <a:solidFill>
              <a:schemeClr val="accent1"/>
            </a:solidFill>
            <a:prstDash val="solid"/>
            <a:round/>
            <a:headEnd type="none" w="med" len="med"/>
            <a:tailEnd type="triangle" w="med" len="med"/>
          </a:ln>
        </p:spPr>
      </p:sp>
      <p:sp>
        <p:nvSpPr>
          <p:cNvPr id="104534" name="Line 119"/>
          <p:cNvSpPr/>
          <p:nvPr/>
        </p:nvSpPr>
        <p:spPr>
          <a:xfrm rot="5400000">
            <a:off x="3373438" y="3240088"/>
            <a:ext cx="233362" cy="0"/>
          </a:xfrm>
          <a:prstGeom prst="line">
            <a:avLst/>
          </a:prstGeom>
          <a:ln w="19050" cap="flat" cmpd="sng">
            <a:solidFill>
              <a:schemeClr val="accent1"/>
            </a:solidFill>
            <a:prstDash val="solid"/>
            <a:round/>
            <a:headEnd type="none" w="med" len="med"/>
            <a:tailEnd type="triangle" w="med" len="med"/>
          </a:ln>
        </p:spPr>
      </p:sp>
      <p:sp>
        <p:nvSpPr>
          <p:cNvPr id="104535" name="Line 120"/>
          <p:cNvSpPr/>
          <p:nvPr/>
        </p:nvSpPr>
        <p:spPr>
          <a:xfrm rot="5400000">
            <a:off x="3373438" y="3881438"/>
            <a:ext cx="233362" cy="0"/>
          </a:xfrm>
          <a:prstGeom prst="line">
            <a:avLst/>
          </a:prstGeom>
          <a:ln w="19050" cap="flat" cmpd="sng">
            <a:solidFill>
              <a:schemeClr val="accent1"/>
            </a:solidFill>
            <a:prstDash val="solid"/>
            <a:round/>
            <a:headEnd type="none" w="med" len="med"/>
            <a:tailEnd type="triangle" w="med" len="med"/>
          </a:ln>
        </p:spPr>
      </p:sp>
      <p:sp>
        <p:nvSpPr>
          <p:cNvPr id="104536" name="Line 121"/>
          <p:cNvSpPr/>
          <p:nvPr/>
        </p:nvSpPr>
        <p:spPr>
          <a:xfrm rot="5400000">
            <a:off x="3373438" y="4522788"/>
            <a:ext cx="233362" cy="0"/>
          </a:xfrm>
          <a:prstGeom prst="line">
            <a:avLst/>
          </a:prstGeom>
          <a:ln w="19050" cap="flat" cmpd="sng">
            <a:solidFill>
              <a:schemeClr val="accent1"/>
            </a:solidFill>
            <a:prstDash val="solid"/>
            <a:round/>
            <a:headEnd type="none" w="med" len="med"/>
            <a:tailEnd type="triangle" w="med" len="med"/>
          </a:ln>
        </p:spPr>
      </p:sp>
      <p:sp>
        <p:nvSpPr>
          <p:cNvPr id="104537" name="Line 122"/>
          <p:cNvSpPr/>
          <p:nvPr/>
        </p:nvSpPr>
        <p:spPr>
          <a:xfrm flipH="1">
            <a:off x="5730875" y="2308225"/>
            <a:ext cx="400050" cy="0"/>
          </a:xfrm>
          <a:prstGeom prst="line">
            <a:avLst/>
          </a:prstGeom>
          <a:ln w="19050" cap="flat" cmpd="sng">
            <a:solidFill>
              <a:schemeClr val="accent1"/>
            </a:solidFill>
            <a:prstDash val="solid"/>
            <a:round/>
            <a:headEnd type="none" w="med" len="med"/>
            <a:tailEnd type="triangle" w="med" len="med"/>
          </a:ln>
        </p:spPr>
      </p:sp>
      <p:sp>
        <p:nvSpPr>
          <p:cNvPr id="104538" name="Line 123"/>
          <p:cNvSpPr/>
          <p:nvPr/>
        </p:nvSpPr>
        <p:spPr>
          <a:xfrm flipH="1">
            <a:off x="4772025" y="2308225"/>
            <a:ext cx="400050" cy="0"/>
          </a:xfrm>
          <a:prstGeom prst="line">
            <a:avLst/>
          </a:prstGeom>
          <a:ln w="19050" cap="flat" cmpd="sng">
            <a:solidFill>
              <a:schemeClr val="accent1"/>
            </a:solidFill>
            <a:prstDash val="solid"/>
            <a:round/>
            <a:headEnd type="none" w="med" len="med"/>
            <a:tailEnd type="triangle" w="med" len="med"/>
          </a:ln>
        </p:spPr>
      </p:sp>
      <p:sp>
        <p:nvSpPr>
          <p:cNvPr id="104539" name="Line 124"/>
          <p:cNvSpPr/>
          <p:nvPr/>
        </p:nvSpPr>
        <p:spPr>
          <a:xfrm flipH="1">
            <a:off x="3811588" y="2308225"/>
            <a:ext cx="400050" cy="0"/>
          </a:xfrm>
          <a:prstGeom prst="line">
            <a:avLst/>
          </a:prstGeom>
          <a:ln w="19050" cap="flat" cmpd="sng">
            <a:solidFill>
              <a:schemeClr val="accent1"/>
            </a:solidFill>
            <a:prstDash val="solid"/>
            <a:round/>
            <a:headEnd type="none" w="med" len="med"/>
            <a:tailEnd type="triangle" w="med" len="med"/>
          </a:ln>
        </p:spPr>
      </p:sp>
      <p:sp>
        <p:nvSpPr>
          <p:cNvPr id="104540" name="Line 125"/>
          <p:cNvSpPr/>
          <p:nvPr/>
        </p:nvSpPr>
        <p:spPr>
          <a:xfrm>
            <a:off x="3811588" y="4233863"/>
            <a:ext cx="400050" cy="0"/>
          </a:xfrm>
          <a:prstGeom prst="line">
            <a:avLst/>
          </a:prstGeom>
          <a:ln w="19050" cap="flat" cmpd="sng">
            <a:solidFill>
              <a:schemeClr val="tx2"/>
            </a:solidFill>
            <a:prstDash val="solid"/>
            <a:round/>
            <a:headEnd type="none" w="med" len="med"/>
            <a:tailEnd type="triangle" w="med" len="med"/>
          </a:ln>
        </p:spPr>
      </p:sp>
      <p:sp>
        <p:nvSpPr>
          <p:cNvPr id="104541" name="Line 126"/>
          <p:cNvSpPr/>
          <p:nvPr/>
        </p:nvSpPr>
        <p:spPr>
          <a:xfrm>
            <a:off x="4772025" y="4233863"/>
            <a:ext cx="400050" cy="0"/>
          </a:xfrm>
          <a:prstGeom prst="line">
            <a:avLst/>
          </a:prstGeom>
          <a:ln w="19050" cap="flat" cmpd="sng">
            <a:solidFill>
              <a:schemeClr val="tx2"/>
            </a:solidFill>
            <a:prstDash val="solid"/>
            <a:round/>
            <a:headEnd type="none" w="med" len="med"/>
            <a:tailEnd type="triangle" w="med" len="med"/>
          </a:ln>
        </p:spPr>
      </p:sp>
      <p:sp>
        <p:nvSpPr>
          <p:cNvPr id="104542" name="Line 127"/>
          <p:cNvSpPr/>
          <p:nvPr/>
        </p:nvSpPr>
        <p:spPr>
          <a:xfrm>
            <a:off x="5730875" y="4233863"/>
            <a:ext cx="400050" cy="0"/>
          </a:xfrm>
          <a:prstGeom prst="line">
            <a:avLst/>
          </a:prstGeom>
          <a:ln w="19050" cap="flat" cmpd="sng">
            <a:solidFill>
              <a:schemeClr val="tx2"/>
            </a:solidFill>
            <a:prstDash val="solid"/>
            <a:round/>
            <a:headEnd type="none" w="med" len="med"/>
            <a:tailEnd type="triangle" w="med" len="med"/>
          </a:ln>
        </p:spPr>
      </p:sp>
      <p:sp>
        <p:nvSpPr>
          <p:cNvPr id="104543" name="Line 128"/>
          <p:cNvSpPr/>
          <p:nvPr/>
        </p:nvSpPr>
        <p:spPr>
          <a:xfrm>
            <a:off x="6691313" y="4233863"/>
            <a:ext cx="400050" cy="0"/>
          </a:xfrm>
          <a:prstGeom prst="line">
            <a:avLst/>
          </a:prstGeom>
          <a:ln w="19050" cap="flat" cmpd="sng">
            <a:solidFill>
              <a:schemeClr val="tx2"/>
            </a:solidFill>
            <a:prstDash val="solid"/>
            <a:round/>
            <a:headEnd type="none" w="med" len="med"/>
            <a:tailEnd type="triangle" w="med" len="med"/>
          </a:ln>
        </p:spPr>
      </p:sp>
      <p:sp>
        <p:nvSpPr>
          <p:cNvPr id="104544" name="Line 129"/>
          <p:cNvSpPr/>
          <p:nvPr/>
        </p:nvSpPr>
        <p:spPr>
          <a:xfrm>
            <a:off x="7650163" y="4233863"/>
            <a:ext cx="400050" cy="0"/>
          </a:xfrm>
          <a:prstGeom prst="line">
            <a:avLst/>
          </a:prstGeom>
          <a:ln w="19050" cap="flat" cmpd="sng">
            <a:solidFill>
              <a:schemeClr val="tx2"/>
            </a:solidFill>
            <a:prstDash val="solid"/>
            <a:round/>
            <a:headEnd type="none" w="med" len="med"/>
            <a:tailEnd type="triangle" w="med" len="med"/>
          </a:ln>
        </p:spPr>
      </p:sp>
      <p:sp>
        <p:nvSpPr>
          <p:cNvPr id="104545" name="Line 130"/>
          <p:cNvSpPr/>
          <p:nvPr/>
        </p:nvSpPr>
        <p:spPr>
          <a:xfrm rot="-5400000">
            <a:off x="8255000" y="3883025"/>
            <a:ext cx="231775" cy="0"/>
          </a:xfrm>
          <a:prstGeom prst="line">
            <a:avLst/>
          </a:prstGeom>
          <a:ln w="19050" cap="flat" cmpd="sng">
            <a:solidFill>
              <a:schemeClr val="tx2"/>
            </a:solidFill>
            <a:prstDash val="solid"/>
            <a:round/>
            <a:headEnd type="none" w="med" len="med"/>
            <a:tailEnd type="triangle" w="med" len="med"/>
          </a:ln>
        </p:spPr>
      </p:sp>
      <p:sp>
        <p:nvSpPr>
          <p:cNvPr id="104546" name="Line 131"/>
          <p:cNvSpPr/>
          <p:nvPr/>
        </p:nvSpPr>
        <p:spPr>
          <a:xfrm rot="-5400000">
            <a:off x="8255000" y="3241675"/>
            <a:ext cx="231775" cy="0"/>
          </a:xfrm>
          <a:prstGeom prst="line">
            <a:avLst/>
          </a:prstGeom>
          <a:ln w="19050" cap="flat" cmpd="sng">
            <a:solidFill>
              <a:schemeClr val="tx2"/>
            </a:solidFill>
            <a:prstDash val="solid"/>
            <a:round/>
            <a:headEnd type="none" w="med" len="med"/>
            <a:tailEnd type="triangle" w="med" len="med"/>
          </a:ln>
        </p:spPr>
      </p:sp>
      <p:sp>
        <p:nvSpPr>
          <p:cNvPr id="104547" name="Line 132"/>
          <p:cNvSpPr/>
          <p:nvPr/>
        </p:nvSpPr>
        <p:spPr>
          <a:xfrm rot="-5400000">
            <a:off x="8255000" y="2600325"/>
            <a:ext cx="231775" cy="0"/>
          </a:xfrm>
          <a:prstGeom prst="line">
            <a:avLst/>
          </a:prstGeom>
          <a:ln w="19050" cap="flat" cmpd="sng">
            <a:solidFill>
              <a:schemeClr val="tx2"/>
            </a:solidFill>
            <a:prstDash val="solid"/>
            <a:round/>
            <a:headEnd type="none" w="med" len="med"/>
            <a:tailEnd type="triangle" w="med" len="med"/>
          </a:ln>
        </p:spPr>
      </p:sp>
      <p:sp>
        <p:nvSpPr>
          <p:cNvPr id="104548" name="Line 133"/>
          <p:cNvSpPr/>
          <p:nvPr/>
        </p:nvSpPr>
        <p:spPr>
          <a:xfrm rot="-5400000">
            <a:off x="8253413" y="1957388"/>
            <a:ext cx="233362" cy="0"/>
          </a:xfrm>
          <a:prstGeom prst="line">
            <a:avLst/>
          </a:prstGeom>
          <a:ln w="19050" cap="flat" cmpd="sng">
            <a:solidFill>
              <a:schemeClr val="tx2"/>
            </a:solidFill>
            <a:prstDash val="solid"/>
            <a:round/>
            <a:headEnd type="none" w="med" len="med"/>
            <a:tailEnd type="triangle" w="med" len="med"/>
          </a:ln>
        </p:spPr>
      </p:sp>
      <p:sp>
        <p:nvSpPr>
          <p:cNvPr id="104549" name="Line 134"/>
          <p:cNvSpPr/>
          <p:nvPr/>
        </p:nvSpPr>
        <p:spPr>
          <a:xfrm rot="-5400000">
            <a:off x="8253413" y="1316038"/>
            <a:ext cx="233362" cy="0"/>
          </a:xfrm>
          <a:prstGeom prst="line">
            <a:avLst/>
          </a:prstGeom>
          <a:ln w="19050" cap="flat" cmpd="sng">
            <a:solidFill>
              <a:schemeClr val="tx2"/>
            </a:solidFill>
            <a:prstDash val="solid"/>
            <a:round/>
            <a:headEnd type="none" w="med" len="med"/>
            <a:tailEnd type="triangle" w="med" len="med"/>
          </a:ln>
        </p:spPr>
      </p:sp>
      <p:sp>
        <p:nvSpPr>
          <p:cNvPr id="104550" name="Text Box 136"/>
          <p:cNvSpPr txBox="1"/>
          <p:nvPr/>
        </p:nvSpPr>
        <p:spPr>
          <a:xfrm>
            <a:off x="533400" y="5578475"/>
            <a:ext cx="8077200" cy="912813"/>
          </a:xfrm>
          <a:prstGeom prst="rect">
            <a:avLst/>
          </a:prstGeom>
          <a:noFill/>
          <a:ln w="9525">
            <a:noFill/>
          </a:ln>
        </p:spPr>
        <p:txBody>
          <a:bodyPr lIns="0" tIns="0" rIns="0" bIns="0" anchor="t">
            <a:spAutoFit/>
          </a:bodyPr>
          <a:lstStyle/>
          <a:p>
            <a:pPr>
              <a:spcBef>
                <a:spcPct val="50000"/>
              </a:spcBef>
            </a:pPr>
            <a:r>
              <a:rPr lang="en-US" altLang="zh-CN" dirty="0">
                <a:solidFill>
                  <a:schemeClr val="tx2"/>
                </a:solidFill>
                <a:latin typeface="Times New Roman" panose="02020603050405020304" pitchFamily="18" charset="0"/>
                <a:ea typeface="楷体_GB2312" pitchFamily="49" charset="-122"/>
              </a:rPr>
              <a:t>  </a:t>
            </a:r>
            <a:r>
              <a:rPr lang="zh-CN" altLang="en-US" dirty="0">
                <a:solidFill>
                  <a:schemeClr val="tx2"/>
                </a:solidFill>
                <a:latin typeface="Times New Roman" panose="02020603050405020304" pitchFamily="18" charset="0"/>
                <a:ea typeface="楷体_GB2312" pitchFamily="49" charset="-122"/>
              </a:rPr>
              <a:t>东</a:t>
            </a:r>
            <a:r>
              <a:rPr lang="en-US" altLang="zh-CN" dirty="0">
                <a:solidFill>
                  <a:schemeClr val="tx2"/>
                </a:solidFill>
                <a:latin typeface="Times New Roman" panose="02020603050405020304" pitchFamily="18" charset="0"/>
                <a:ea typeface="楷体_GB2312" pitchFamily="49" charset="-122"/>
              </a:rPr>
              <a:t>—</a:t>
            </a:r>
            <a:r>
              <a:rPr lang="zh-CN" altLang="en-US" dirty="0">
                <a:solidFill>
                  <a:schemeClr val="tx2"/>
                </a:solidFill>
                <a:latin typeface="Times New Roman" panose="02020603050405020304" pitchFamily="18" charset="0"/>
                <a:ea typeface="楷体_GB2312" pitchFamily="49" charset="-122"/>
              </a:rPr>
              <a:t>北：</a:t>
            </a:r>
            <a:r>
              <a:rPr lang="en-US" altLang="zh-CN" dirty="0">
                <a:solidFill>
                  <a:schemeClr val="tx2"/>
                </a:solidFill>
                <a:latin typeface="Times New Roman" panose="02020603050405020304" pitchFamily="18" charset="0"/>
                <a:ea typeface="楷体_GB2312" pitchFamily="49" charset="-122"/>
              </a:rPr>
              <a:t>( 2 , 1 ) </a:t>
            </a: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( 7 , 6 )        </a:t>
            </a:r>
            <a:r>
              <a:rPr lang="zh-CN" altLang="en-US" dirty="0">
                <a:solidFill>
                  <a:schemeClr val="accent1"/>
                </a:solidFill>
                <a:latin typeface="Times New Roman" panose="02020603050405020304" pitchFamily="18" charset="0"/>
                <a:ea typeface="楷体_GB2312" pitchFamily="49" charset="-122"/>
                <a:sym typeface="Symbol" panose="05050102010706020507" pitchFamily="18" charset="2"/>
              </a:rPr>
              <a:t>西</a:t>
            </a:r>
            <a:r>
              <a:rPr lang="en-US" altLang="zh-CN" dirty="0">
                <a:solidFill>
                  <a:schemeClr val="accent1"/>
                </a:solidFill>
                <a:latin typeface="Times New Roman" panose="02020603050405020304" pitchFamily="18" charset="0"/>
                <a:ea typeface="楷体_GB2312" pitchFamily="49" charset="-122"/>
                <a:sym typeface="Symbol" panose="05050102010706020507" pitchFamily="18" charset="2"/>
              </a:rPr>
              <a:t>—</a:t>
            </a:r>
            <a:r>
              <a:rPr lang="zh-CN" altLang="en-US" dirty="0">
                <a:solidFill>
                  <a:schemeClr val="accent1"/>
                </a:solidFill>
                <a:latin typeface="Times New Roman" panose="02020603050405020304" pitchFamily="18" charset="0"/>
                <a:ea typeface="楷体_GB2312" pitchFamily="49" charset="-122"/>
                <a:sym typeface="Symbol" panose="05050102010706020507" pitchFamily="18" charset="2"/>
              </a:rPr>
              <a:t>南：</a:t>
            </a:r>
            <a:r>
              <a:rPr lang="en-US" altLang="zh-CN" dirty="0">
                <a:solidFill>
                  <a:schemeClr val="accent1"/>
                </a:solidFill>
                <a:latin typeface="Times New Roman" panose="02020603050405020304" pitchFamily="18" charset="0"/>
                <a:ea typeface="楷体_GB2312" pitchFamily="49" charset="-122"/>
                <a:sym typeface="Symbol" panose="05050102010706020507" pitchFamily="18" charset="2"/>
              </a:rPr>
              <a:t>( 5 , 4 )</a:t>
            </a:r>
            <a:r>
              <a:rPr lang="en-US" altLang="zh-CN" dirty="0">
                <a:solidFill>
                  <a:schemeClr val="accent1"/>
                </a:solidFill>
                <a:latin typeface="Times New Roman" panose="02020603050405020304" pitchFamily="18" charset="0"/>
                <a:ea typeface="楷体_GB2312" pitchFamily="49" charset="-122"/>
              </a:rPr>
              <a:t> </a:t>
            </a:r>
            <a:r>
              <a:rPr lang="en-US" altLang="zh-CN" dirty="0">
                <a:solidFill>
                  <a:schemeClr val="accent1"/>
                </a:solidFill>
                <a:latin typeface="Times New Roman" panose="02020603050405020304" pitchFamily="18" charset="0"/>
                <a:ea typeface="楷体_GB2312" pitchFamily="49" charset="-122"/>
                <a:sym typeface="Symbol" panose="05050102010706020507" pitchFamily="18" charset="2"/>
              </a:rPr>
              <a:t> ( 2 , 0 )</a:t>
            </a:r>
          </a:p>
          <a:p>
            <a:pPr>
              <a:spcBef>
                <a:spcPct val="50000"/>
              </a:spcBef>
            </a:pPr>
            <a:r>
              <a:rPr lang="en-US" altLang="zh-CN" dirty="0">
                <a:solidFill>
                  <a:schemeClr val="tx2"/>
                </a:solidFill>
                <a:latin typeface="Times New Roman" panose="02020603050405020304" pitchFamily="18" charset="0"/>
                <a:ea typeface="楷体_GB2312" pitchFamily="49" charset="-122"/>
              </a:rPr>
              <a:t>  </a:t>
            </a:r>
            <a:r>
              <a:rPr lang="zh-CN" altLang="en-US" dirty="0">
                <a:solidFill>
                  <a:schemeClr val="folHlink"/>
                </a:solidFill>
                <a:latin typeface="Times New Roman" panose="02020603050405020304" pitchFamily="18" charset="0"/>
                <a:ea typeface="楷体_GB2312" pitchFamily="49" charset="-122"/>
              </a:rPr>
              <a:t>东</a:t>
            </a:r>
            <a:r>
              <a:rPr lang="en-US" altLang="zh-CN" dirty="0">
                <a:solidFill>
                  <a:schemeClr val="folHlink"/>
                </a:solidFill>
                <a:latin typeface="Times New Roman" panose="02020603050405020304" pitchFamily="18" charset="0"/>
                <a:ea typeface="楷体_GB2312" pitchFamily="49" charset="-122"/>
              </a:rPr>
              <a:t>—</a:t>
            </a:r>
            <a:r>
              <a:rPr lang="zh-CN" altLang="en-US" dirty="0">
                <a:solidFill>
                  <a:schemeClr val="folHlink"/>
                </a:solidFill>
                <a:latin typeface="Times New Roman" panose="02020603050405020304" pitchFamily="18" charset="0"/>
                <a:ea typeface="楷体_GB2312" pitchFamily="49" charset="-122"/>
              </a:rPr>
              <a:t>南：</a:t>
            </a:r>
            <a:r>
              <a:rPr lang="en-US" altLang="zh-CN" dirty="0">
                <a:solidFill>
                  <a:schemeClr val="folHlink"/>
                </a:solidFill>
                <a:latin typeface="Times New Roman" panose="02020603050405020304" pitchFamily="18" charset="0"/>
                <a:ea typeface="楷体_GB2312" pitchFamily="49" charset="-122"/>
              </a:rPr>
              <a:t>( 0 , 7 ) </a:t>
            </a:r>
            <a:r>
              <a:rPr lang="en-US" altLang="zh-CN" dirty="0">
                <a:solidFill>
                  <a:schemeClr val="folHlink"/>
                </a:solidFill>
                <a:latin typeface="Times New Roman" panose="02020603050405020304" pitchFamily="18" charset="0"/>
                <a:ea typeface="楷体_GB2312" pitchFamily="49" charset="-122"/>
                <a:sym typeface="Symbol" panose="05050102010706020507" pitchFamily="18" charset="2"/>
              </a:rPr>
              <a:t> ( 4 , 2 )</a:t>
            </a:r>
            <a:r>
              <a:rPr lang="en-US" altLang="zh-CN" dirty="0">
                <a:solidFill>
                  <a:schemeClr val="tx2"/>
                </a:solidFill>
                <a:latin typeface="Times New Roman" panose="02020603050405020304" pitchFamily="18" charset="0"/>
                <a:ea typeface="楷体_GB2312" pitchFamily="49" charset="-122"/>
                <a:sym typeface="Symbol" panose="05050102010706020507" pitchFamily="18" charset="2"/>
              </a:rPr>
              <a:t>        </a:t>
            </a:r>
            <a:r>
              <a:rPr lang="zh-CN" altLang="en-US" dirty="0">
                <a:solidFill>
                  <a:srgbClr val="00CCFF"/>
                </a:solidFill>
                <a:latin typeface="Times New Roman" panose="02020603050405020304" pitchFamily="18" charset="0"/>
                <a:ea typeface="楷体_GB2312" pitchFamily="49" charset="-122"/>
                <a:sym typeface="Symbol" panose="05050102010706020507" pitchFamily="18" charset="2"/>
              </a:rPr>
              <a:t>西</a:t>
            </a:r>
            <a:r>
              <a:rPr lang="en-US" altLang="zh-CN" dirty="0">
                <a:solidFill>
                  <a:srgbClr val="00CCFF"/>
                </a:solidFill>
                <a:latin typeface="Times New Roman" panose="02020603050405020304" pitchFamily="18" charset="0"/>
                <a:ea typeface="楷体_GB2312" pitchFamily="49" charset="-122"/>
                <a:sym typeface="Symbol" panose="05050102010706020507" pitchFamily="18" charset="2"/>
              </a:rPr>
              <a:t>—</a:t>
            </a:r>
            <a:r>
              <a:rPr lang="zh-CN" altLang="en-US" dirty="0">
                <a:solidFill>
                  <a:srgbClr val="00CCFF"/>
                </a:solidFill>
                <a:latin typeface="Times New Roman" panose="02020603050405020304" pitchFamily="18" charset="0"/>
                <a:ea typeface="楷体_GB2312" pitchFamily="49" charset="-122"/>
                <a:sym typeface="Symbol" panose="05050102010706020507" pitchFamily="18" charset="2"/>
              </a:rPr>
              <a:t>北：</a:t>
            </a:r>
            <a:r>
              <a:rPr lang="en-US" altLang="zh-CN" dirty="0">
                <a:solidFill>
                  <a:srgbClr val="00CCFF"/>
                </a:solidFill>
                <a:latin typeface="Times New Roman" panose="02020603050405020304" pitchFamily="18" charset="0"/>
                <a:ea typeface="楷体_GB2312" pitchFamily="49" charset="-122"/>
                <a:sym typeface="Symbol" panose="05050102010706020507" pitchFamily="18" charset="2"/>
              </a:rPr>
              <a:t>( 6 , 3 )</a:t>
            </a:r>
            <a:r>
              <a:rPr lang="en-US" altLang="zh-CN" dirty="0">
                <a:solidFill>
                  <a:srgbClr val="00CCFF"/>
                </a:solidFill>
                <a:latin typeface="Times New Roman" panose="02020603050405020304" pitchFamily="18" charset="0"/>
                <a:ea typeface="楷体_GB2312" pitchFamily="49" charset="-122"/>
              </a:rPr>
              <a:t> </a:t>
            </a:r>
            <a:r>
              <a:rPr lang="en-US" altLang="zh-CN" dirty="0">
                <a:solidFill>
                  <a:srgbClr val="00CCFF"/>
                </a:solidFill>
                <a:latin typeface="Times New Roman" panose="02020603050405020304" pitchFamily="18" charset="0"/>
                <a:ea typeface="楷体_GB2312" pitchFamily="49" charset="-122"/>
                <a:sym typeface="Symbol" panose="05050102010706020507" pitchFamily="18" charset="2"/>
              </a:rPr>
              <a:t> ( 1 , 5 )</a:t>
            </a:r>
            <a:endParaRPr lang="en-US" altLang="zh-CN" dirty="0">
              <a:solidFill>
                <a:schemeClr val="accent1"/>
              </a:solidFill>
              <a:latin typeface="Times New Roman" panose="02020603050405020304" pitchFamily="18" charset="0"/>
              <a:ea typeface="楷体_GB2312" pitchFamily="49" charset="-122"/>
              <a:sym typeface="Symbol" panose="05050102010706020507" pitchFamily="18" charset="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p:nvPr/>
        </p:nvSpPr>
        <p:spPr>
          <a:xfrm>
            <a:off x="381000" y="1143000"/>
            <a:ext cx="8534400" cy="49530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特点</a:t>
            </a:r>
            <a:r>
              <a:rPr lang="zh-CN" altLang="en-US" sz="3200" dirty="0">
                <a:latin typeface="Times New Roman" panose="02020603050405020304" pitchFamily="18" charset="0"/>
                <a:ea typeface="楷体_GB2312" pitchFamily="49" charset="-122"/>
              </a:rPr>
              <a:t>：</a:t>
            </a:r>
          </a:p>
          <a:p>
            <a:pPr marL="742950" lvl="1" indent="-285750" algn="just" eaLnBrk="1" hangingPunct="1">
              <a:spcBef>
                <a:spcPct val="20000"/>
              </a:spcBef>
            </a:pPr>
            <a:r>
              <a:rPr lang="zh-CN" altLang="en-US" sz="3200" dirty="0">
                <a:latin typeface="Times New Roman" panose="02020603050405020304" pitchFamily="18" charset="0"/>
                <a:ea typeface="楷体_GB2312" pitchFamily="49" charset="-122"/>
              </a:rPr>
              <a:t>	总是先沿</a:t>
            </a:r>
            <a:r>
              <a:rPr lang="en-US" altLang="zh-CN" sz="3200" dirty="0">
                <a:solidFill>
                  <a:srgbClr val="00CC00"/>
                </a:solidFill>
                <a:latin typeface="Times New Roman" panose="02020603050405020304" pitchFamily="18" charset="0"/>
                <a:ea typeface="楷体_GB2312" pitchFamily="49" charset="-122"/>
              </a:rPr>
              <a:t>X</a:t>
            </a:r>
            <a:r>
              <a:rPr lang="zh-CN" altLang="en-US" sz="3200" dirty="0">
                <a:latin typeface="Times New Roman" panose="02020603050405020304" pitchFamily="18" charset="0"/>
                <a:ea typeface="楷体_GB2312" pitchFamily="49" charset="-122"/>
              </a:rPr>
              <a:t>维方向寻径，然后再沿</a:t>
            </a:r>
            <a:r>
              <a:rPr lang="en-US" altLang="zh-CN" sz="3200" dirty="0">
                <a:solidFill>
                  <a:srgbClr val="00CC00"/>
                </a:solidFill>
                <a:latin typeface="Times New Roman" panose="02020603050405020304" pitchFamily="18" charset="0"/>
                <a:ea typeface="楷体_GB2312" pitchFamily="49" charset="-122"/>
              </a:rPr>
              <a:t>Y</a:t>
            </a:r>
            <a:r>
              <a:rPr lang="zh-CN" altLang="en-US" sz="3200" dirty="0">
                <a:latin typeface="Times New Roman" panose="02020603050405020304" pitchFamily="18" charset="0"/>
                <a:ea typeface="楷体_GB2312" pitchFamily="49" charset="-122"/>
              </a:rPr>
              <a:t>维方向寻径，寻径不会出现死锁或循环等待现象。</a:t>
            </a:r>
          </a:p>
          <a:p>
            <a:pPr marL="742950" lvl="1" indent="-285750" algn="just" eaLnBrk="1" hangingPunct="1">
              <a:spcBef>
                <a:spcPct val="20000"/>
              </a:spcBef>
            </a:pPr>
            <a:r>
              <a:rPr lang="zh-CN" altLang="en-US" sz="3200" dirty="0">
                <a:latin typeface="Times New Roman" panose="02020603050405020304" pitchFamily="18" charset="0"/>
                <a:ea typeface="楷体_GB2312" pitchFamily="49" charset="-122"/>
              </a:rPr>
              <a:t>	可以扩充到</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维网络，如</a:t>
            </a:r>
            <a:r>
              <a:rPr lang="en-US" altLang="zh-CN" sz="3200" dirty="0">
                <a:solidFill>
                  <a:srgbClr val="00CCFF"/>
                </a:solidFill>
                <a:latin typeface="Times New Roman" panose="02020603050405020304" pitchFamily="18" charset="0"/>
                <a:ea typeface="楷体_GB2312" pitchFamily="49" charset="-122"/>
              </a:rPr>
              <a:t>X-Y-Z</a:t>
            </a:r>
            <a:r>
              <a:rPr lang="zh-CN" altLang="en-US" sz="3200" dirty="0">
                <a:latin typeface="Times New Roman" panose="02020603050405020304" pitchFamily="18" charset="0"/>
                <a:ea typeface="楷体_GB2312" pitchFamily="49" charset="-122"/>
              </a:rPr>
              <a:t>等等。</a:t>
            </a:r>
          </a:p>
          <a:p>
            <a:pPr marL="742950" lvl="1" indent="-285750" algn="just" eaLnBrk="1" hangingPunct="1">
              <a:spcBef>
                <a:spcPct val="20000"/>
              </a:spcBef>
            </a:pPr>
            <a:r>
              <a:rPr lang="zh-CN" altLang="en-US" sz="3200" dirty="0">
                <a:latin typeface="Times New Roman" panose="02020603050405020304" pitchFamily="18" charset="0"/>
                <a:ea typeface="楷体_GB2312" pitchFamily="49" charset="-122"/>
              </a:rPr>
              <a:t>	可用于存储转发或</a:t>
            </a:r>
            <a:r>
              <a:rPr lang="en-US" altLang="zh-CN" sz="3200" dirty="0">
                <a:solidFill>
                  <a:srgbClr val="00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寻径网络，在源和目的结点之间形成一条距离最短的路径。</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p:nvPr/>
        </p:nvSpPr>
        <p:spPr>
          <a:xfrm>
            <a:off x="152400" y="228600"/>
            <a:ext cx="8763000" cy="64770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2</a:t>
            </a:r>
            <a:r>
              <a:rPr lang="zh-CN" altLang="en-US" sz="3200" dirty="0">
                <a:solidFill>
                  <a:schemeClr val="tx2"/>
                </a:solidFill>
                <a:latin typeface="Times New Roman" panose="02020603050405020304" pitchFamily="18" charset="0"/>
                <a:ea typeface="楷体_GB2312" pitchFamily="49" charset="-122"/>
              </a:rPr>
              <a:t>）立方体网络中的</a:t>
            </a:r>
            <a:r>
              <a:rPr lang="en-US" altLang="zh-CN" sz="3200" dirty="0">
                <a:solidFill>
                  <a:schemeClr val="tx2"/>
                </a:solidFill>
                <a:latin typeface="Times New Roman" panose="02020603050405020304" pitchFamily="18" charset="0"/>
                <a:ea typeface="楷体_GB2312" pitchFamily="49" charset="-122"/>
              </a:rPr>
              <a:t>E</a:t>
            </a:r>
            <a:r>
              <a:rPr lang="zh-CN" altLang="en-US" sz="3200" dirty="0">
                <a:solidFill>
                  <a:schemeClr val="tx2"/>
                </a:solidFill>
                <a:latin typeface="Times New Roman" panose="02020603050405020304" pitchFamily="18" charset="0"/>
                <a:ea typeface="楷体_GB2312" pitchFamily="49" charset="-122"/>
              </a:rPr>
              <a:t>立方体寻径</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假设有一个</a:t>
            </a:r>
            <a:r>
              <a:rPr lang="en-US" altLang="zh-CN" sz="3200" dirty="0">
                <a:solidFill>
                  <a:srgbClr val="00B050"/>
                </a:solidFill>
                <a:latin typeface="Times New Roman" panose="02020603050405020304" pitchFamily="18" charset="0"/>
                <a:ea typeface="楷体_GB2312" pitchFamily="49" charset="-122"/>
              </a:rPr>
              <a:t>N = 2</a:t>
            </a:r>
            <a:r>
              <a:rPr lang="en-US" altLang="zh-CN" sz="3200" baseline="300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a:t>
            </a:r>
            <a:r>
              <a:rPr lang="en-US" altLang="zh-CN" sz="32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方体。每个结点的二进制编码为：</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b = b</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b</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n-2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…b</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b</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0</a:t>
            </a:r>
          </a:p>
          <a:p>
            <a:pPr marL="742950" lvl="1" indent="-285750" eaLnBrk="1" hangingPunct="1">
              <a:spcBef>
                <a:spcPct val="20000"/>
              </a:spcBef>
            </a:pP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s = s</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s</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n-2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s</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s</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0</a:t>
            </a:r>
          </a:p>
          <a:p>
            <a:pPr marL="742950" lvl="1" indent="-285750" eaLnBrk="1" hangingPunct="1">
              <a:spcBef>
                <a:spcPct val="20000"/>
              </a:spcBef>
            </a:pP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d = d</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d</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n-2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d</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d</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0</a:t>
            </a:r>
          </a:p>
          <a:p>
            <a:pPr marL="742950" lvl="1" indent="-285750" eaLnBrk="1" hangingPunct="1">
              <a:spcBef>
                <a:spcPct val="20000"/>
              </a:spcBef>
            </a:pPr>
            <a:r>
              <a:rPr lang="en-US" altLang="zh-CN" sz="3200" baseline="-25000" dirty="0">
                <a:solidFill>
                  <a:srgbClr val="99FF99"/>
                </a:solidFill>
                <a:latin typeface="Times New Roman" panose="02020603050405020304" pitchFamily="18" charset="0"/>
                <a:ea typeface="楷体_GB2312" pitchFamily="49" charset="-122"/>
              </a:rPr>
              <a:t>		</a:t>
            </a:r>
            <a:r>
              <a:rPr lang="zh-CN" altLang="en-US" sz="3200" dirty="0">
                <a:solidFill>
                  <a:schemeClr val="accent1"/>
                </a:solidFill>
                <a:latin typeface="Times New Roman" panose="02020603050405020304" pitchFamily="18" charset="0"/>
                <a:ea typeface="楷体_GB2312" pitchFamily="49" charset="-122"/>
              </a:rPr>
              <a:t>如何确定一条从</a:t>
            </a:r>
            <a:r>
              <a:rPr lang="en-US" altLang="zh-CN" sz="3200" dirty="0">
                <a:solidFill>
                  <a:srgbClr val="00CC00"/>
                </a:solidFill>
                <a:latin typeface="Times New Roman" panose="02020603050405020304" pitchFamily="18" charset="0"/>
                <a:ea typeface="楷体_GB2312" pitchFamily="49" charset="-122"/>
              </a:rPr>
              <a:t>s</a:t>
            </a:r>
            <a:r>
              <a:rPr lang="zh-CN" altLang="en-US" sz="3200" dirty="0">
                <a:solidFill>
                  <a:schemeClr val="accent1"/>
                </a:solidFill>
                <a:latin typeface="Times New Roman" panose="02020603050405020304" pitchFamily="18" charset="0"/>
                <a:ea typeface="楷体_GB2312" pitchFamily="49" charset="-122"/>
              </a:rPr>
              <a:t>到</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solidFill>
                  <a:schemeClr val="accent1"/>
                </a:solidFill>
                <a:latin typeface="Times New Roman" panose="02020603050405020304" pitchFamily="18" charset="0"/>
                <a:ea typeface="楷体_GB2312" pitchFamily="49" charset="-122"/>
              </a:rPr>
              <a:t>的步数最小的路径</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1"/>
                </a:solidFill>
                <a:effectLst/>
                <a:latin typeface="Times New Roman" panose="02020603050405020304" pitchFamily="18" charset="0"/>
                <a:ea typeface="楷体_GB2312" pitchFamily="49" charset="-122"/>
              </a:rPr>
              <a:t>将</a:t>
            </a:r>
            <a:r>
              <a:rPr lang="en-US" altLang="zh-CN" sz="3200" dirty="0">
                <a:solidFill>
                  <a:schemeClr val="tx1"/>
                </a:solidFill>
                <a:effectLst/>
                <a:latin typeface="Times New Roman" panose="02020603050405020304" pitchFamily="18" charset="0"/>
                <a:ea typeface="楷体_GB2312" pitchFamily="49" charset="-122"/>
              </a:rPr>
              <a:t>n</a:t>
            </a:r>
            <a:r>
              <a:rPr lang="zh-CN" altLang="en-US" sz="3200" dirty="0">
                <a:solidFill>
                  <a:schemeClr val="tx1"/>
                </a:solidFill>
                <a:effectLst/>
                <a:latin typeface="Times New Roman" panose="02020603050405020304" pitchFamily="18" charset="0"/>
                <a:ea typeface="楷体_GB2312" pitchFamily="49" charset="-122"/>
              </a:rPr>
              <a:t>维表示成</a:t>
            </a:r>
            <a:r>
              <a:rPr lang="en-US" altLang="zh-CN" sz="3200" dirty="0">
                <a:solidFill>
                  <a:schemeClr val="tx1"/>
                </a:solidFill>
                <a:effectLst/>
                <a:latin typeface="Times New Roman" panose="02020603050405020304" pitchFamily="18" charset="0"/>
                <a:ea typeface="楷体_GB2312" pitchFamily="49" charset="-122"/>
              </a:rPr>
              <a:t>i = 1, 2, … n</a:t>
            </a:r>
            <a:r>
              <a:rPr lang="zh-CN" altLang="en-US" sz="3200" dirty="0">
                <a:solidFill>
                  <a:schemeClr val="tx1"/>
                </a:solidFill>
                <a:effectLst/>
                <a:latin typeface="Times New Roman" panose="02020603050405020304" pitchFamily="18" charset="0"/>
                <a:ea typeface="楷体_GB2312" pitchFamily="49" charset="-122"/>
              </a:rPr>
              <a:t>，其中第</a:t>
            </a:r>
            <a:r>
              <a:rPr lang="en-US" altLang="zh-CN" sz="3200" dirty="0">
                <a:solidFill>
                  <a:schemeClr val="tx1"/>
                </a:solidFill>
                <a:effectLst/>
                <a:latin typeface="Times New Roman" panose="02020603050405020304" pitchFamily="18" charset="0"/>
                <a:ea typeface="楷体_GB2312" pitchFamily="49" charset="-122"/>
              </a:rPr>
              <a:t>i</a:t>
            </a:r>
            <a:r>
              <a:rPr lang="zh-CN" altLang="en-US" sz="3200" dirty="0">
                <a:solidFill>
                  <a:schemeClr val="tx1"/>
                </a:solidFill>
                <a:effectLst/>
                <a:latin typeface="Times New Roman" panose="02020603050405020304" pitchFamily="18" charset="0"/>
                <a:ea typeface="楷体_GB2312" pitchFamily="49" charset="-122"/>
              </a:rPr>
              <a:t>维对应结点地址中的第</a:t>
            </a:r>
            <a:r>
              <a:rPr lang="en-US" altLang="zh-CN" sz="3200" dirty="0">
                <a:solidFill>
                  <a:schemeClr val="tx1"/>
                </a:solidFill>
                <a:effectLst/>
                <a:latin typeface="Times New Roman" panose="02020603050405020304" pitchFamily="18" charset="0"/>
                <a:ea typeface="楷体_GB2312" pitchFamily="49" charset="-122"/>
              </a:rPr>
              <a:t>i-1</a:t>
            </a:r>
            <a:r>
              <a:rPr lang="zh-CN" altLang="en-US" sz="3200" dirty="0">
                <a:solidFill>
                  <a:schemeClr val="tx1"/>
                </a:solidFill>
                <a:effectLst/>
                <a:latin typeface="Times New Roman" panose="02020603050405020304" pitchFamily="18" charset="0"/>
                <a:ea typeface="楷体_GB2312" pitchFamily="49" charset="-122"/>
              </a:rPr>
              <a:t>位。设</a:t>
            </a:r>
          </a:p>
          <a:p>
            <a:pPr marL="742950" lvl="1" indent="-285750" eaLnBrk="1" hangingPunct="1">
              <a:spcBef>
                <a:spcPct val="20000"/>
              </a:spcBef>
            </a:pPr>
            <a:r>
              <a:rPr lang="zh-C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v = v</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v</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n-2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…v</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1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v</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0</a:t>
            </a:r>
          </a:p>
          <a:p>
            <a:pPr marL="742950" lvl="1" indent="-285750" eaLnBrk="1" hangingPunct="1">
              <a:spcBef>
                <a:spcPct val="20000"/>
              </a:spcBef>
            </a:pP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zh-CN" altLang="en-US" sz="3200" dirty="0">
                <a:solidFill>
                  <a:schemeClr val="tx1"/>
                </a:solidFill>
                <a:effectLst/>
                <a:latin typeface="Times New Roman" panose="02020603050405020304" pitchFamily="18" charset="0"/>
                <a:ea typeface="楷体_GB2312" pitchFamily="49" charset="-122"/>
              </a:rPr>
              <a:t>是路径中的任一结点。</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13410" y="3079115"/>
            <a:ext cx="7982585" cy="2781300"/>
          </a:xfrm>
        </p:spPr>
        <p:txBody>
          <a:bodyPr>
            <a:normAutofit fontScale="87500" lnSpcReduction="10000"/>
          </a:bodyPr>
          <a:lstStyle/>
          <a:p>
            <a:r>
              <a:rPr lang="zh-CN" altLang="en-US" sz="3600">
                <a:solidFill>
                  <a:schemeClr val="tx1"/>
                </a:solidFill>
              </a:rPr>
              <a:t>No. 1 since June 2018</a:t>
            </a:r>
            <a:endParaRPr lang="zh-CN" altLang="en-US"/>
          </a:p>
          <a:p>
            <a:pPr algn="just" fontAlgn="auto">
              <a:lnSpc>
                <a:spcPct val="100000"/>
              </a:lnSpc>
              <a:spcBef>
                <a:spcPts val="0"/>
              </a:spcBef>
            </a:pPr>
            <a:r>
              <a:rPr lang="zh-CN" altLang="en-US" sz="2400">
                <a:solidFill>
                  <a:schemeClr val="tx1"/>
                </a:solidFill>
              </a:rPr>
              <a:t>Summit, an IBM-built supercomputer now running at the Department of Energy’s (DOE) Oak Ridge National Laboratory (ORNL), captured the number one spot with a performance of 122.3 petaflops on High Performance Linpack (HPL), the benchmark used to rank the TOP500 list. Summit has 4,356 nodes, each one equipped with two 22-core Power9 CPUs, and six NVIDIA Tesla V100 GPUs. The nodes are linked together with a Mellanox dual-rail EDR InfiniBand network.</a:t>
            </a:r>
          </a:p>
        </p:txBody>
      </p:sp>
      <p:pic>
        <p:nvPicPr>
          <p:cNvPr id="4" name="图片 3"/>
          <p:cNvPicPr>
            <a:picLocks noChangeAspect="1"/>
          </p:cNvPicPr>
          <p:nvPr/>
        </p:nvPicPr>
        <p:blipFill>
          <a:blip r:embed="rId2"/>
          <a:stretch>
            <a:fillRect/>
          </a:stretch>
        </p:blipFill>
        <p:spPr>
          <a:xfrm>
            <a:off x="6548120" y="818515"/>
            <a:ext cx="2047875" cy="2047875"/>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p:nvPr/>
        </p:nvSpPr>
        <p:spPr>
          <a:xfrm>
            <a:off x="457200" y="381000"/>
            <a:ext cx="8534400" cy="104775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方法</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1</a:t>
            </a:r>
            <a:r>
              <a:rPr lang="zh-CN" altLang="en-US" sz="3200" dirty="0">
                <a:solidFill>
                  <a:schemeClr val="accent1"/>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计算方向位。</a:t>
            </a:r>
            <a:endParaRPr lang="zh-CN" altLang="en-US" sz="3200" dirty="0">
              <a:solidFill>
                <a:schemeClr val="tx2"/>
              </a:solidFill>
              <a:latin typeface="Times New Roman" panose="02020603050405020304" pitchFamily="18" charset="0"/>
              <a:ea typeface="楷体_GB2312" pitchFamily="49" charset="-122"/>
            </a:endParaRPr>
          </a:p>
        </p:txBody>
      </p:sp>
      <p:sp>
        <p:nvSpPr>
          <p:cNvPr id="107524" name="Rectangle 4"/>
          <p:cNvSpPr/>
          <p:nvPr/>
        </p:nvSpPr>
        <p:spPr>
          <a:xfrm>
            <a:off x="68580" y="2651760"/>
            <a:ext cx="8839200" cy="40386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使</a:t>
            </a:r>
            <a:r>
              <a:rPr lang="zh-CN" altLang="en-US" sz="3200" dirty="0">
                <a:solidFill>
                  <a:srgbClr val="00B050"/>
                </a:solidFill>
                <a:latin typeface="Times New Roman" panose="02020603050405020304" pitchFamily="18" charset="0"/>
                <a:ea typeface="楷体_GB2312" pitchFamily="49" charset="-122"/>
              </a:rPr>
              <a:t> </a:t>
            </a:r>
            <a:r>
              <a:rPr lang="en-US" altLang="zh-CN" sz="3200" dirty="0">
                <a:solidFill>
                  <a:srgbClr val="00B050"/>
                </a:solidFill>
                <a:latin typeface="Times New Roman" panose="02020603050405020304" pitchFamily="18" charset="0"/>
                <a:ea typeface="楷体_GB2312" pitchFamily="49" charset="-122"/>
              </a:rPr>
              <a:t>i = 1 , v = s</a:t>
            </a:r>
            <a:r>
              <a:rPr lang="zh-CN" altLang="en-US" sz="3200" dirty="0">
                <a:latin typeface="Times New Roman" panose="02020603050405020304" pitchFamily="18" charset="0"/>
                <a:ea typeface="楷体_GB2312" pitchFamily="49" charset="-122"/>
              </a:rPr>
              <a:t>， 开始下面的步骤。</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2</a:t>
            </a:r>
            <a:r>
              <a:rPr lang="zh-CN" altLang="en-US" sz="3200" dirty="0">
                <a:solidFill>
                  <a:schemeClr val="accent1"/>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如果</a:t>
            </a:r>
            <a:r>
              <a:rPr lang="en-US" altLang="zh-CN" sz="3200" dirty="0">
                <a:solidFill>
                  <a:srgbClr val="00CCFF"/>
                </a:solidFill>
                <a:latin typeface="Times New Roman" panose="02020603050405020304" pitchFamily="18" charset="0"/>
                <a:ea typeface="楷体_GB2312" pitchFamily="49" charset="-122"/>
              </a:rPr>
              <a:t>r</a:t>
            </a:r>
            <a:r>
              <a:rPr lang="en-US" altLang="zh-CN" sz="3200" baseline="-25000" dirty="0">
                <a:solidFill>
                  <a:srgbClr val="00CCFF"/>
                </a:solidFill>
                <a:latin typeface="Times New Roman" panose="02020603050405020304" pitchFamily="18" charset="0"/>
                <a:ea typeface="楷体_GB2312" pitchFamily="49" charset="-122"/>
              </a:rPr>
              <a:t>i</a:t>
            </a:r>
            <a:r>
              <a:rPr lang="en-US" altLang="zh-CN" sz="3200" dirty="0">
                <a:solidFill>
                  <a:srgbClr val="00CCFF"/>
                </a:solidFill>
                <a:latin typeface="Times New Roman" panose="02020603050405020304" pitchFamily="18" charset="0"/>
                <a:ea typeface="楷体_GB2312" pitchFamily="49" charset="-122"/>
              </a:rPr>
              <a:t> = 1</a:t>
            </a:r>
            <a:r>
              <a:rPr lang="zh-CN" altLang="en-US" sz="3200" dirty="0">
                <a:latin typeface="Times New Roman" panose="02020603050405020304" pitchFamily="18" charset="0"/>
                <a:ea typeface="楷体_GB2312" pitchFamily="49" charset="-122"/>
              </a:rPr>
              <a:t>，则从当前结点</a:t>
            </a:r>
            <a:r>
              <a:rPr lang="en-US" altLang="zh-CN" sz="3200" dirty="0">
                <a:latin typeface="Times New Roman" panose="02020603050405020304" pitchFamily="18" charset="0"/>
                <a:ea typeface="楷体_GB2312" pitchFamily="49" charset="-122"/>
              </a:rPr>
              <a:t>v</a:t>
            </a:r>
            <a:r>
              <a:rPr lang="zh-CN" altLang="en-US" sz="3200" dirty="0">
                <a:latin typeface="Times New Roman" panose="02020603050405020304" pitchFamily="18" charset="0"/>
                <a:ea typeface="楷体_GB2312" pitchFamily="49" charset="-122"/>
              </a:rPr>
              <a:t>寻径到下一结点            ；</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如果</a:t>
            </a:r>
            <a:r>
              <a:rPr lang="en-US" altLang="zh-CN" sz="3200" dirty="0">
                <a:solidFill>
                  <a:srgbClr val="00CCFF"/>
                </a:solidFill>
                <a:latin typeface="Times New Roman" panose="02020603050405020304" pitchFamily="18" charset="0"/>
                <a:ea typeface="楷体_GB2312" pitchFamily="49" charset="-122"/>
              </a:rPr>
              <a:t>r</a:t>
            </a:r>
            <a:r>
              <a:rPr lang="en-US" altLang="zh-CN" sz="3200" baseline="-25000" dirty="0">
                <a:solidFill>
                  <a:srgbClr val="00CCFF"/>
                </a:solidFill>
                <a:latin typeface="Times New Roman" panose="02020603050405020304" pitchFamily="18" charset="0"/>
                <a:ea typeface="楷体_GB2312" pitchFamily="49" charset="-122"/>
              </a:rPr>
              <a:t>i</a:t>
            </a:r>
            <a:r>
              <a:rPr lang="en-US" altLang="zh-CN" sz="3200" dirty="0">
                <a:solidFill>
                  <a:srgbClr val="00CCFF"/>
                </a:solidFill>
                <a:latin typeface="Times New Roman" panose="02020603050405020304" pitchFamily="18" charset="0"/>
                <a:ea typeface="楷体_GB2312" pitchFamily="49" charset="-122"/>
              </a:rPr>
              <a:t> = 0</a:t>
            </a:r>
            <a:r>
              <a:rPr lang="zh-CN" altLang="en-US" sz="3200" dirty="0">
                <a:latin typeface="Times New Roman" panose="02020603050405020304" pitchFamily="18" charset="0"/>
                <a:ea typeface="楷体_GB2312" pitchFamily="49" charset="-122"/>
              </a:rPr>
              <a:t>，则跳过这一步。</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3</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i = i + 1</a:t>
            </a:r>
            <a:r>
              <a:rPr lang="zh-CN" altLang="en-US" sz="3200" dirty="0">
                <a:latin typeface="Times New Roman" panose="02020603050405020304" pitchFamily="18" charset="0"/>
                <a:ea typeface="楷体_GB2312" pitchFamily="49" charset="-122"/>
              </a:rPr>
              <a:t>，如果</a:t>
            </a:r>
            <a:r>
              <a:rPr lang="zh-C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i </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sym typeface="Symbol" panose="05050102010706020507" pitchFamily="18" charset="2"/>
              </a:rPr>
              <a:t> n</a:t>
            </a:r>
            <a:r>
              <a:rPr lang="zh-CN" altLang="en-US" sz="3200" dirty="0">
                <a:latin typeface="Times New Roman" panose="02020603050405020304" pitchFamily="18" charset="0"/>
                <a:ea typeface="楷体_GB2312" pitchFamily="49" charset="-122"/>
                <a:sym typeface="Symbol" panose="05050102010706020507" pitchFamily="18" charset="2"/>
              </a:rPr>
              <a:t>，则转第</a:t>
            </a:r>
            <a:r>
              <a:rPr lang="zh-C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sym typeface="Symbol" panose="05050102010706020507" pitchFamily="18" charset="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sym typeface="Symbol" panose="05050102010706020507" pitchFamily="18" charset="2"/>
              </a:rPr>
              <a:t>2</a:t>
            </a:r>
            <a:r>
              <a:rPr lang="zh-C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sym typeface="Symbol" panose="05050102010706020507" pitchFamily="18" charset="2"/>
              </a:rPr>
              <a:t>）</a:t>
            </a:r>
            <a:r>
              <a:rPr lang="zh-CN" altLang="en-US" sz="3200" dirty="0">
                <a:latin typeface="Times New Roman" panose="02020603050405020304" pitchFamily="18" charset="0"/>
                <a:ea typeface="楷体_GB2312" pitchFamily="49" charset="-122"/>
                <a:sym typeface="Symbol" panose="05050102010706020507" pitchFamily="18" charset="2"/>
              </a:rPr>
              <a:t>步，否则退出。</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sym typeface="Symbol" panose="05050102010706020507" pitchFamily="18" charset="2"/>
              </a:rPr>
              <a:t>如下面的例子：</a:t>
            </a:r>
            <a:endParaRPr lang="zh-CN" altLang="en-US" sz="3200" dirty="0">
              <a:latin typeface="Times New Roman" panose="02020603050405020304" pitchFamily="18" charset="0"/>
              <a:ea typeface="楷体_GB2312" pitchFamily="49" charset="-122"/>
            </a:endParaRPr>
          </a:p>
        </p:txBody>
      </p:sp>
      <p:graphicFrame>
        <p:nvGraphicFramePr>
          <p:cNvPr id="2" name="对象 1"/>
          <p:cNvGraphicFramePr/>
          <p:nvPr/>
        </p:nvGraphicFramePr>
        <p:xfrm>
          <a:off x="1334770" y="1711325"/>
          <a:ext cx="5650865" cy="657860"/>
        </p:xfrm>
        <a:graphic>
          <a:graphicData uri="http://schemas.openxmlformats.org/presentationml/2006/ole">
            <mc:AlternateContent xmlns:mc="http://schemas.openxmlformats.org/markup-compatibility/2006">
              <mc:Choice xmlns:v="urn:schemas-microsoft-com:vml" Requires="v">
                <p:oleObj spid="_x0000_s20485" r:id="rId3" imgW="5597525" imgH="551815" progId="Equation.KSEE3">
                  <p:embed/>
                </p:oleObj>
              </mc:Choice>
              <mc:Fallback>
                <p:oleObj r:id="rId3" imgW="5597525" imgH="551815" progId="Equation.KSEE3">
                  <p:embed/>
                  <p:pic>
                    <p:nvPicPr>
                      <p:cNvPr id="0" name="图片 2"/>
                      <p:cNvPicPr/>
                      <p:nvPr/>
                    </p:nvPicPr>
                    <p:blipFill>
                      <a:blip r:embed="rId4"/>
                      <a:stretch>
                        <a:fillRect/>
                      </a:stretch>
                    </p:blipFill>
                    <p:spPr>
                      <a:xfrm>
                        <a:off x="1334770" y="1711325"/>
                        <a:ext cx="5650865" cy="657860"/>
                      </a:xfrm>
                      <a:prstGeom prst="rect">
                        <a:avLst/>
                      </a:prstGeom>
                    </p:spPr>
                  </p:pic>
                </p:oleObj>
              </mc:Fallback>
            </mc:AlternateContent>
          </a:graphicData>
        </a:graphic>
      </p:graphicFrame>
      <p:graphicFrame>
        <p:nvGraphicFramePr>
          <p:cNvPr id="4" name="对象 3"/>
          <p:cNvGraphicFramePr/>
          <p:nvPr/>
        </p:nvGraphicFramePr>
        <p:xfrm>
          <a:off x="2046605" y="3743325"/>
          <a:ext cx="1324610" cy="521335"/>
        </p:xfrm>
        <a:graphic>
          <a:graphicData uri="http://schemas.openxmlformats.org/presentationml/2006/ole">
            <mc:AlternateContent xmlns:mc="http://schemas.openxmlformats.org/markup-compatibility/2006">
              <mc:Choice xmlns:v="urn:schemas-microsoft-com:vml" Requires="v">
                <p:oleObj spid="_x0000_s20486" r:id="rId5" imgW="1043940" imgH="454025" progId="Equation.KSEE3">
                  <p:embed/>
                </p:oleObj>
              </mc:Choice>
              <mc:Fallback>
                <p:oleObj r:id="rId5" imgW="1043940" imgH="454025" progId="Equation.KSEE3">
                  <p:embed/>
                  <p:pic>
                    <p:nvPicPr>
                      <p:cNvPr id="0" name="图片 4"/>
                      <p:cNvPicPr/>
                      <p:nvPr/>
                    </p:nvPicPr>
                    <p:blipFill>
                      <a:blip r:embed="rId6"/>
                      <a:stretch>
                        <a:fillRect/>
                      </a:stretch>
                    </p:blipFill>
                    <p:spPr>
                      <a:xfrm>
                        <a:off x="2046605" y="3743325"/>
                        <a:ext cx="1324610" cy="521335"/>
                      </a:xfrm>
                      <a:prstGeom prst="rect">
                        <a:avLst/>
                      </a:prstGeom>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AutoShape 2"/>
          <p:cNvSpPr/>
          <p:nvPr/>
        </p:nvSpPr>
        <p:spPr>
          <a:xfrm>
            <a:off x="661988" y="1414463"/>
            <a:ext cx="2449512" cy="1027112"/>
          </a:xfrm>
          <a:prstGeom prst="parallelogram">
            <a:avLst>
              <a:gd name="adj" fmla="val 59621"/>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46" name="Line 3"/>
          <p:cNvSpPr/>
          <p:nvPr/>
        </p:nvSpPr>
        <p:spPr>
          <a:xfrm>
            <a:off x="661988" y="2441575"/>
            <a:ext cx="0" cy="1908175"/>
          </a:xfrm>
          <a:prstGeom prst="line">
            <a:avLst/>
          </a:prstGeom>
          <a:ln w="19050" cap="flat" cmpd="sng">
            <a:solidFill>
              <a:srgbClr val="00CC00"/>
            </a:solidFill>
            <a:prstDash val="solid"/>
            <a:round/>
            <a:headEnd type="none" w="med" len="med"/>
            <a:tailEnd type="none" w="med" len="med"/>
          </a:ln>
        </p:spPr>
      </p:sp>
      <p:sp>
        <p:nvSpPr>
          <p:cNvPr id="108547" name="Line 4"/>
          <p:cNvSpPr/>
          <p:nvPr/>
        </p:nvSpPr>
        <p:spPr>
          <a:xfrm>
            <a:off x="2466975" y="2441575"/>
            <a:ext cx="0" cy="1908175"/>
          </a:xfrm>
          <a:prstGeom prst="line">
            <a:avLst/>
          </a:prstGeom>
          <a:ln w="19050" cap="flat" cmpd="sng">
            <a:solidFill>
              <a:srgbClr val="00CC00"/>
            </a:solidFill>
            <a:prstDash val="solid"/>
            <a:round/>
            <a:headEnd type="none" w="med" len="med"/>
            <a:tailEnd type="none" w="med" len="med"/>
          </a:ln>
        </p:spPr>
      </p:sp>
      <p:sp>
        <p:nvSpPr>
          <p:cNvPr id="108548" name="Line 5"/>
          <p:cNvSpPr/>
          <p:nvPr/>
        </p:nvSpPr>
        <p:spPr>
          <a:xfrm>
            <a:off x="661988" y="4349750"/>
            <a:ext cx="1804987" cy="0"/>
          </a:xfrm>
          <a:prstGeom prst="line">
            <a:avLst/>
          </a:prstGeom>
          <a:ln w="19050" cap="flat" cmpd="sng">
            <a:solidFill>
              <a:srgbClr val="00CC00"/>
            </a:solidFill>
            <a:prstDash val="solid"/>
            <a:round/>
            <a:headEnd type="none" w="med" len="med"/>
            <a:tailEnd type="none" w="med" len="med"/>
          </a:ln>
        </p:spPr>
      </p:sp>
      <p:sp>
        <p:nvSpPr>
          <p:cNvPr id="108549" name="Line 6"/>
          <p:cNvSpPr/>
          <p:nvPr/>
        </p:nvSpPr>
        <p:spPr>
          <a:xfrm>
            <a:off x="3111500" y="1414463"/>
            <a:ext cx="0" cy="1906587"/>
          </a:xfrm>
          <a:prstGeom prst="line">
            <a:avLst/>
          </a:prstGeom>
          <a:ln w="19050" cap="flat" cmpd="sng">
            <a:solidFill>
              <a:srgbClr val="00CC00"/>
            </a:solidFill>
            <a:prstDash val="solid"/>
            <a:round/>
            <a:headEnd type="none" w="med" len="med"/>
            <a:tailEnd type="none" w="med" len="med"/>
          </a:ln>
        </p:spPr>
      </p:sp>
      <p:sp>
        <p:nvSpPr>
          <p:cNvPr id="108550" name="Line 7"/>
          <p:cNvSpPr/>
          <p:nvPr/>
        </p:nvSpPr>
        <p:spPr>
          <a:xfrm flipV="1">
            <a:off x="2466975" y="3321050"/>
            <a:ext cx="644525" cy="1028700"/>
          </a:xfrm>
          <a:prstGeom prst="line">
            <a:avLst/>
          </a:prstGeom>
          <a:ln w="19050" cap="flat" cmpd="sng">
            <a:solidFill>
              <a:srgbClr val="00CC00"/>
            </a:solidFill>
            <a:prstDash val="solid"/>
            <a:round/>
            <a:headEnd type="none" w="med" len="med"/>
            <a:tailEnd type="none" w="med" len="med"/>
          </a:ln>
        </p:spPr>
      </p:sp>
      <p:sp>
        <p:nvSpPr>
          <p:cNvPr id="108551" name="Line 8"/>
          <p:cNvSpPr/>
          <p:nvPr/>
        </p:nvSpPr>
        <p:spPr>
          <a:xfrm>
            <a:off x="1306513" y="1414463"/>
            <a:ext cx="0" cy="1906587"/>
          </a:xfrm>
          <a:prstGeom prst="line">
            <a:avLst/>
          </a:prstGeom>
          <a:ln w="19050" cap="flat" cmpd="sng">
            <a:solidFill>
              <a:srgbClr val="00CC00"/>
            </a:solidFill>
            <a:prstDash val="dash"/>
            <a:round/>
            <a:headEnd type="none" w="med" len="med"/>
            <a:tailEnd type="none" w="med" len="med"/>
          </a:ln>
        </p:spPr>
      </p:sp>
      <p:sp>
        <p:nvSpPr>
          <p:cNvPr id="108552" name="Line 9"/>
          <p:cNvSpPr/>
          <p:nvPr/>
        </p:nvSpPr>
        <p:spPr>
          <a:xfrm flipV="1">
            <a:off x="661988" y="3321050"/>
            <a:ext cx="644525" cy="1028700"/>
          </a:xfrm>
          <a:prstGeom prst="line">
            <a:avLst/>
          </a:prstGeom>
          <a:ln w="19050" cap="flat" cmpd="sng">
            <a:solidFill>
              <a:srgbClr val="00CC00"/>
            </a:solidFill>
            <a:prstDash val="dash"/>
            <a:round/>
            <a:headEnd type="none" w="med" len="med"/>
            <a:tailEnd type="none" w="med" len="med"/>
          </a:ln>
        </p:spPr>
      </p:sp>
      <p:sp>
        <p:nvSpPr>
          <p:cNvPr id="108553" name="Line 10"/>
          <p:cNvSpPr/>
          <p:nvPr/>
        </p:nvSpPr>
        <p:spPr>
          <a:xfrm>
            <a:off x="1306513" y="3321050"/>
            <a:ext cx="1804987" cy="0"/>
          </a:xfrm>
          <a:prstGeom prst="line">
            <a:avLst/>
          </a:prstGeom>
          <a:ln w="19050" cap="flat" cmpd="sng">
            <a:solidFill>
              <a:srgbClr val="00CC00"/>
            </a:solidFill>
            <a:prstDash val="dash"/>
            <a:round/>
            <a:headEnd type="none" w="med" len="med"/>
            <a:tailEnd type="none" w="med" len="med"/>
          </a:ln>
        </p:spPr>
      </p:sp>
      <p:sp>
        <p:nvSpPr>
          <p:cNvPr id="108554" name="Oval 11"/>
          <p:cNvSpPr/>
          <p:nvPr/>
        </p:nvSpPr>
        <p:spPr>
          <a:xfrm>
            <a:off x="1177925" y="1266825"/>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5" name="Oval 12"/>
          <p:cNvSpPr/>
          <p:nvPr/>
        </p:nvSpPr>
        <p:spPr>
          <a:xfrm>
            <a:off x="2982913" y="1266825"/>
            <a:ext cx="257175" cy="29368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6" name="Oval 13"/>
          <p:cNvSpPr/>
          <p:nvPr/>
        </p:nvSpPr>
        <p:spPr>
          <a:xfrm>
            <a:off x="2338388" y="2293938"/>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7" name="Oval 14"/>
          <p:cNvSpPr/>
          <p:nvPr/>
        </p:nvSpPr>
        <p:spPr>
          <a:xfrm>
            <a:off x="533400" y="2293938"/>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8" name="Oval 15" descr="20%"/>
          <p:cNvSpPr/>
          <p:nvPr/>
        </p:nvSpPr>
        <p:spPr>
          <a:xfrm>
            <a:off x="1177925" y="3175000"/>
            <a:ext cx="257175" cy="293688"/>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59" name="Oval 16"/>
          <p:cNvSpPr/>
          <p:nvPr/>
        </p:nvSpPr>
        <p:spPr>
          <a:xfrm>
            <a:off x="2982913" y="3175000"/>
            <a:ext cx="257175" cy="29368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60" name="Oval 17"/>
          <p:cNvSpPr/>
          <p:nvPr/>
        </p:nvSpPr>
        <p:spPr>
          <a:xfrm>
            <a:off x="2338388" y="4202113"/>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61" name="Oval 18"/>
          <p:cNvSpPr/>
          <p:nvPr/>
        </p:nvSpPr>
        <p:spPr>
          <a:xfrm>
            <a:off x="533400" y="4202113"/>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62" name="AutoShape 19"/>
          <p:cNvSpPr/>
          <p:nvPr/>
        </p:nvSpPr>
        <p:spPr>
          <a:xfrm>
            <a:off x="5689600" y="1414463"/>
            <a:ext cx="2449513" cy="1027112"/>
          </a:xfrm>
          <a:prstGeom prst="parallelogram">
            <a:avLst>
              <a:gd name="adj" fmla="val 59621"/>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63" name="Line 20"/>
          <p:cNvSpPr/>
          <p:nvPr/>
        </p:nvSpPr>
        <p:spPr>
          <a:xfrm>
            <a:off x="5689600" y="2441575"/>
            <a:ext cx="0" cy="1908175"/>
          </a:xfrm>
          <a:prstGeom prst="line">
            <a:avLst/>
          </a:prstGeom>
          <a:ln w="19050" cap="flat" cmpd="sng">
            <a:solidFill>
              <a:srgbClr val="00CC00"/>
            </a:solidFill>
            <a:prstDash val="solid"/>
            <a:round/>
            <a:headEnd type="none" w="med" len="med"/>
            <a:tailEnd type="none" w="med" len="med"/>
          </a:ln>
        </p:spPr>
      </p:sp>
      <p:sp>
        <p:nvSpPr>
          <p:cNvPr id="108564" name="Line 21"/>
          <p:cNvSpPr/>
          <p:nvPr/>
        </p:nvSpPr>
        <p:spPr>
          <a:xfrm>
            <a:off x="7494588" y="2441575"/>
            <a:ext cx="0" cy="1908175"/>
          </a:xfrm>
          <a:prstGeom prst="line">
            <a:avLst/>
          </a:prstGeom>
          <a:ln w="19050" cap="flat" cmpd="sng">
            <a:solidFill>
              <a:srgbClr val="00CC00"/>
            </a:solidFill>
            <a:prstDash val="solid"/>
            <a:round/>
            <a:headEnd type="none" w="med" len="med"/>
            <a:tailEnd type="none" w="med" len="med"/>
          </a:ln>
        </p:spPr>
      </p:sp>
      <p:sp>
        <p:nvSpPr>
          <p:cNvPr id="108565" name="Line 22"/>
          <p:cNvSpPr/>
          <p:nvPr/>
        </p:nvSpPr>
        <p:spPr>
          <a:xfrm>
            <a:off x="5689600" y="4349750"/>
            <a:ext cx="1804988" cy="0"/>
          </a:xfrm>
          <a:prstGeom prst="line">
            <a:avLst/>
          </a:prstGeom>
          <a:ln w="19050" cap="flat" cmpd="sng">
            <a:solidFill>
              <a:srgbClr val="00CC00"/>
            </a:solidFill>
            <a:prstDash val="solid"/>
            <a:round/>
            <a:headEnd type="none" w="med" len="med"/>
            <a:tailEnd type="none" w="med" len="med"/>
          </a:ln>
        </p:spPr>
      </p:sp>
      <p:sp>
        <p:nvSpPr>
          <p:cNvPr id="108566" name="Line 23"/>
          <p:cNvSpPr/>
          <p:nvPr/>
        </p:nvSpPr>
        <p:spPr>
          <a:xfrm>
            <a:off x="8139113" y="1414463"/>
            <a:ext cx="0" cy="1906587"/>
          </a:xfrm>
          <a:prstGeom prst="line">
            <a:avLst/>
          </a:prstGeom>
          <a:ln w="19050" cap="flat" cmpd="sng">
            <a:solidFill>
              <a:srgbClr val="00CC00"/>
            </a:solidFill>
            <a:prstDash val="solid"/>
            <a:round/>
            <a:headEnd type="none" w="med" len="med"/>
            <a:tailEnd type="none" w="med" len="med"/>
          </a:ln>
        </p:spPr>
      </p:sp>
      <p:sp>
        <p:nvSpPr>
          <p:cNvPr id="108567" name="Line 24"/>
          <p:cNvSpPr/>
          <p:nvPr/>
        </p:nvSpPr>
        <p:spPr>
          <a:xfrm flipV="1">
            <a:off x="7494588" y="3321050"/>
            <a:ext cx="644525" cy="1028700"/>
          </a:xfrm>
          <a:prstGeom prst="line">
            <a:avLst/>
          </a:prstGeom>
          <a:ln w="19050" cap="flat" cmpd="sng">
            <a:solidFill>
              <a:srgbClr val="00CC00"/>
            </a:solidFill>
            <a:prstDash val="solid"/>
            <a:round/>
            <a:headEnd type="none" w="med" len="med"/>
            <a:tailEnd type="none" w="med" len="med"/>
          </a:ln>
        </p:spPr>
      </p:sp>
      <p:sp>
        <p:nvSpPr>
          <p:cNvPr id="108568" name="Line 25"/>
          <p:cNvSpPr/>
          <p:nvPr/>
        </p:nvSpPr>
        <p:spPr>
          <a:xfrm>
            <a:off x="6334125" y="1414463"/>
            <a:ext cx="0" cy="1906587"/>
          </a:xfrm>
          <a:prstGeom prst="line">
            <a:avLst/>
          </a:prstGeom>
          <a:ln w="19050" cap="flat" cmpd="sng">
            <a:solidFill>
              <a:srgbClr val="00CC00"/>
            </a:solidFill>
            <a:prstDash val="dash"/>
            <a:round/>
            <a:headEnd type="none" w="med" len="med"/>
            <a:tailEnd type="none" w="med" len="med"/>
          </a:ln>
        </p:spPr>
      </p:sp>
      <p:sp>
        <p:nvSpPr>
          <p:cNvPr id="108569" name="Line 26"/>
          <p:cNvSpPr/>
          <p:nvPr/>
        </p:nvSpPr>
        <p:spPr>
          <a:xfrm flipV="1">
            <a:off x="5689600" y="3321050"/>
            <a:ext cx="644525" cy="1028700"/>
          </a:xfrm>
          <a:prstGeom prst="line">
            <a:avLst/>
          </a:prstGeom>
          <a:ln w="19050" cap="flat" cmpd="sng">
            <a:solidFill>
              <a:srgbClr val="00CC00"/>
            </a:solidFill>
            <a:prstDash val="dash"/>
            <a:round/>
            <a:headEnd type="none" w="med" len="med"/>
            <a:tailEnd type="none" w="med" len="med"/>
          </a:ln>
        </p:spPr>
      </p:sp>
      <p:sp>
        <p:nvSpPr>
          <p:cNvPr id="108570" name="Line 27"/>
          <p:cNvSpPr/>
          <p:nvPr/>
        </p:nvSpPr>
        <p:spPr>
          <a:xfrm>
            <a:off x="6334125" y="3321050"/>
            <a:ext cx="1804988" cy="0"/>
          </a:xfrm>
          <a:prstGeom prst="line">
            <a:avLst/>
          </a:prstGeom>
          <a:ln w="19050" cap="flat" cmpd="sng">
            <a:solidFill>
              <a:srgbClr val="00CC00"/>
            </a:solidFill>
            <a:prstDash val="dash"/>
            <a:round/>
            <a:headEnd type="none" w="med" len="med"/>
            <a:tailEnd type="none" w="med" len="med"/>
          </a:ln>
        </p:spPr>
      </p:sp>
      <p:sp>
        <p:nvSpPr>
          <p:cNvPr id="108571" name="Oval 28"/>
          <p:cNvSpPr/>
          <p:nvPr/>
        </p:nvSpPr>
        <p:spPr>
          <a:xfrm>
            <a:off x="6205538" y="1266825"/>
            <a:ext cx="257175" cy="29368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2" name="Oval 29"/>
          <p:cNvSpPr/>
          <p:nvPr/>
        </p:nvSpPr>
        <p:spPr>
          <a:xfrm>
            <a:off x="8010525" y="1266825"/>
            <a:ext cx="257175" cy="293688"/>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3" name="Oval 30"/>
          <p:cNvSpPr/>
          <p:nvPr/>
        </p:nvSpPr>
        <p:spPr>
          <a:xfrm>
            <a:off x="7366000" y="2293938"/>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4" name="Oval 31"/>
          <p:cNvSpPr/>
          <p:nvPr/>
        </p:nvSpPr>
        <p:spPr>
          <a:xfrm>
            <a:off x="5561013" y="2293938"/>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5" name="Oval 32" descr="20%"/>
          <p:cNvSpPr/>
          <p:nvPr/>
        </p:nvSpPr>
        <p:spPr>
          <a:xfrm>
            <a:off x="6205538" y="3175000"/>
            <a:ext cx="257175" cy="293688"/>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6" name="Oval 33"/>
          <p:cNvSpPr/>
          <p:nvPr/>
        </p:nvSpPr>
        <p:spPr>
          <a:xfrm>
            <a:off x="8010525" y="3175000"/>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7" name="Oval 34"/>
          <p:cNvSpPr/>
          <p:nvPr/>
        </p:nvSpPr>
        <p:spPr>
          <a:xfrm>
            <a:off x="7366000" y="4202113"/>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8" name="Oval 35"/>
          <p:cNvSpPr/>
          <p:nvPr/>
        </p:nvSpPr>
        <p:spPr>
          <a:xfrm>
            <a:off x="5561013" y="4202113"/>
            <a:ext cx="257175" cy="293687"/>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08579" name="Freeform 36"/>
          <p:cNvSpPr/>
          <p:nvPr/>
        </p:nvSpPr>
        <p:spPr>
          <a:xfrm>
            <a:off x="1435100" y="533400"/>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108580" name="Freeform 37"/>
          <p:cNvSpPr/>
          <p:nvPr/>
        </p:nvSpPr>
        <p:spPr>
          <a:xfrm>
            <a:off x="3240088" y="533400"/>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108581" name="Freeform 38"/>
          <p:cNvSpPr/>
          <p:nvPr/>
        </p:nvSpPr>
        <p:spPr>
          <a:xfrm>
            <a:off x="661988" y="1560513"/>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108582" name="Freeform 39"/>
          <p:cNvSpPr/>
          <p:nvPr/>
        </p:nvSpPr>
        <p:spPr>
          <a:xfrm>
            <a:off x="2595563" y="1560513"/>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108583" name="Freeform 40"/>
          <p:cNvSpPr/>
          <p:nvPr/>
        </p:nvSpPr>
        <p:spPr>
          <a:xfrm>
            <a:off x="1435100" y="2441575"/>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108584" name="Freeform 41"/>
          <p:cNvSpPr/>
          <p:nvPr/>
        </p:nvSpPr>
        <p:spPr>
          <a:xfrm>
            <a:off x="3240088" y="2441575"/>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108585" name="Freeform 42"/>
          <p:cNvSpPr/>
          <p:nvPr/>
        </p:nvSpPr>
        <p:spPr>
          <a:xfrm>
            <a:off x="661988" y="3468688"/>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108586" name="Freeform 43"/>
          <p:cNvSpPr/>
          <p:nvPr/>
        </p:nvSpPr>
        <p:spPr>
          <a:xfrm>
            <a:off x="2595563" y="3468688"/>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108587" name="Text Box 45"/>
          <p:cNvSpPr txBox="1"/>
          <p:nvPr/>
        </p:nvSpPr>
        <p:spPr>
          <a:xfrm>
            <a:off x="800100" y="9144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0110</a:t>
            </a:r>
            <a:endParaRPr lang="en-US" altLang="zh-CN" dirty="0">
              <a:latin typeface="Times New Roman" panose="02020603050405020304" pitchFamily="18" charset="0"/>
              <a:ea typeface="宋体" panose="02010600030101010101" pitchFamily="2" charset="-122"/>
            </a:endParaRPr>
          </a:p>
        </p:txBody>
      </p:sp>
      <p:sp>
        <p:nvSpPr>
          <p:cNvPr id="108588" name="Text Box 46"/>
          <p:cNvSpPr txBox="1"/>
          <p:nvPr/>
        </p:nvSpPr>
        <p:spPr>
          <a:xfrm>
            <a:off x="152400" y="19208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0010</a:t>
            </a:r>
            <a:endParaRPr lang="en-US" altLang="zh-CN" dirty="0">
              <a:latin typeface="Times New Roman" panose="02020603050405020304" pitchFamily="18" charset="0"/>
              <a:ea typeface="宋体" panose="02010600030101010101" pitchFamily="2" charset="-122"/>
            </a:endParaRPr>
          </a:p>
        </p:txBody>
      </p:sp>
      <p:sp>
        <p:nvSpPr>
          <p:cNvPr id="108589" name="Text Box 47"/>
          <p:cNvSpPr txBox="1"/>
          <p:nvPr/>
        </p:nvSpPr>
        <p:spPr>
          <a:xfrm>
            <a:off x="781050" y="44958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0000</a:t>
            </a:r>
            <a:endParaRPr lang="en-US" altLang="zh-CN" dirty="0">
              <a:latin typeface="Times New Roman" panose="02020603050405020304" pitchFamily="18" charset="0"/>
              <a:ea typeface="宋体" panose="02010600030101010101" pitchFamily="2" charset="-122"/>
            </a:endParaRPr>
          </a:p>
        </p:txBody>
      </p:sp>
      <p:sp>
        <p:nvSpPr>
          <p:cNvPr id="108590" name="Text Box 48"/>
          <p:cNvSpPr txBox="1"/>
          <p:nvPr/>
        </p:nvSpPr>
        <p:spPr>
          <a:xfrm>
            <a:off x="1371600" y="33686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0100</a:t>
            </a:r>
            <a:endParaRPr lang="en-US" altLang="zh-CN" dirty="0">
              <a:latin typeface="Times New Roman" panose="02020603050405020304" pitchFamily="18" charset="0"/>
              <a:ea typeface="宋体" panose="02010600030101010101" pitchFamily="2" charset="-122"/>
            </a:endParaRPr>
          </a:p>
        </p:txBody>
      </p:sp>
      <p:sp>
        <p:nvSpPr>
          <p:cNvPr id="108591" name="Text Box 49"/>
          <p:cNvSpPr txBox="1"/>
          <p:nvPr/>
        </p:nvSpPr>
        <p:spPr>
          <a:xfrm>
            <a:off x="2533650" y="9144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0111</a:t>
            </a:r>
            <a:endParaRPr lang="en-US" altLang="zh-CN" dirty="0">
              <a:latin typeface="Times New Roman" panose="02020603050405020304" pitchFamily="18" charset="0"/>
              <a:ea typeface="宋体" panose="02010600030101010101" pitchFamily="2" charset="-122"/>
            </a:endParaRPr>
          </a:p>
        </p:txBody>
      </p:sp>
      <p:sp>
        <p:nvSpPr>
          <p:cNvPr id="108592" name="Text Box 50"/>
          <p:cNvSpPr txBox="1"/>
          <p:nvPr/>
        </p:nvSpPr>
        <p:spPr>
          <a:xfrm>
            <a:off x="2686050" y="44196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0001</a:t>
            </a:r>
            <a:endParaRPr lang="en-US" altLang="zh-CN" dirty="0">
              <a:latin typeface="Times New Roman" panose="02020603050405020304" pitchFamily="18" charset="0"/>
              <a:ea typeface="宋体" panose="02010600030101010101" pitchFamily="2" charset="-122"/>
            </a:endParaRPr>
          </a:p>
        </p:txBody>
      </p:sp>
      <p:sp>
        <p:nvSpPr>
          <p:cNvPr id="108593" name="Text Box 51"/>
          <p:cNvSpPr txBox="1"/>
          <p:nvPr/>
        </p:nvSpPr>
        <p:spPr>
          <a:xfrm>
            <a:off x="1905000" y="19812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0011</a:t>
            </a:r>
            <a:endParaRPr lang="en-US" altLang="zh-CN" dirty="0">
              <a:latin typeface="Times New Roman" panose="02020603050405020304" pitchFamily="18" charset="0"/>
              <a:ea typeface="宋体" panose="02010600030101010101" pitchFamily="2" charset="-122"/>
            </a:endParaRPr>
          </a:p>
        </p:txBody>
      </p:sp>
      <p:sp>
        <p:nvSpPr>
          <p:cNvPr id="108594" name="Text Box 52"/>
          <p:cNvSpPr txBox="1"/>
          <p:nvPr/>
        </p:nvSpPr>
        <p:spPr>
          <a:xfrm>
            <a:off x="3429000" y="31400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0101</a:t>
            </a:r>
            <a:endParaRPr lang="en-US" altLang="zh-CN" dirty="0">
              <a:latin typeface="Times New Roman" panose="02020603050405020304" pitchFamily="18" charset="0"/>
              <a:ea typeface="宋体" panose="02010600030101010101" pitchFamily="2" charset="-122"/>
            </a:endParaRPr>
          </a:p>
        </p:txBody>
      </p:sp>
      <p:sp>
        <p:nvSpPr>
          <p:cNvPr id="108595" name="Text Box 53"/>
          <p:cNvSpPr txBox="1"/>
          <p:nvPr/>
        </p:nvSpPr>
        <p:spPr>
          <a:xfrm>
            <a:off x="5543550" y="10826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1110</a:t>
            </a:r>
            <a:endParaRPr lang="en-US" altLang="zh-CN" dirty="0">
              <a:latin typeface="Times New Roman" panose="02020603050405020304" pitchFamily="18" charset="0"/>
              <a:ea typeface="宋体" panose="02010600030101010101" pitchFamily="2" charset="-122"/>
            </a:endParaRPr>
          </a:p>
        </p:txBody>
      </p:sp>
      <p:sp>
        <p:nvSpPr>
          <p:cNvPr id="108596" name="Text Box 54"/>
          <p:cNvSpPr txBox="1"/>
          <p:nvPr/>
        </p:nvSpPr>
        <p:spPr>
          <a:xfrm>
            <a:off x="4895850" y="20891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1010</a:t>
            </a:r>
            <a:endParaRPr lang="en-US" altLang="zh-CN" dirty="0">
              <a:latin typeface="Times New Roman" panose="02020603050405020304" pitchFamily="18" charset="0"/>
              <a:ea typeface="宋体" panose="02010600030101010101" pitchFamily="2" charset="-122"/>
            </a:endParaRPr>
          </a:p>
        </p:txBody>
      </p:sp>
      <p:sp>
        <p:nvSpPr>
          <p:cNvPr id="108597" name="Text Box 55"/>
          <p:cNvSpPr txBox="1"/>
          <p:nvPr/>
        </p:nvSpPr>
        <p:spPr>
          <a:xfrm>
            <a:off x="5795963" y="44958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1000</a:t>
            </a:r>
            <a:endParaRPr lang="en-US" altLang="zh-CN" dirty="0">
              <a:latin typeface="Times New Roman" panose="02020603050405020304" pitchFamily="18" charset="0"/>
              <a:ea typeface="宋体" panose="02010600030101010101" pitchFamily="2" charset="-122"/>
            </a:endParaRPr>
          </a:p>
        </p:txBody>
      </p:sp>
      <p:sp>
        <p:nvSpPr>
          <p:cNvPr id="108598" name="Text Box 56"/>
          <p:cNvSpPr txBox="1"/>
          <p:nvPr/>
        </p:nvSpPr>
        <p:spPr>
          <a:xfrm>
            <a:off x="6462713" y="33686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1100</a:t>
            </a:r>
            <a:endParaRPr lang="en-US" altLang="zh-CN" dirty="0">
              <a:latin typeface="Times New Roman" panose="02020603050405020304" pitchFamily="18" charset="0"/>
              <a:ea typeface="宋体" panose="02010600030101010101" pitchFamily="2" charset="-122"/>
            </a:endParaRPr>
          </a:p>
        </p:txBody>
      </p:sp>
      <p:sp>
        <p:nvSpPr>
          <p:cNvPr id="108599" name="Text Box 57"/>
          <p:cNvSpPr txBox="1"/>
          <p:nvPr/>
        </p:nvSpPr>
        <p:spPr>
          <a:xfrm>
            <a:off x="7277100" y="10826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1111</a:t>
            </a:r>
            <a:endParaRPr lang="en-US" altLang="zh-CN" dirty="0">
              <a:latin typeface="Times New Roman" panose="02020603050405020304" pitchFamily="18" charset="0"/>
              <a:ea typeface="宋体" panose="02010600030101010101" pitchFamily="2" charset="-122"/>
            </a:endParaRPr>
          </a:p>
        </p:txBody>
      </p:sp>
      <p:sp>
        <p:nvSpPr>
          <p:cNvPr id="108600" name="Text Box 58"/>
          <p:cNvSpPr txBox="1"/>
          <p:nvPr/>
        </p:nvSpPr>
        <p:spPr>
          <a:xfrm>
            <a:off x="7639050" y="43497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1001</a:t>
            </a:r>
            <a:endParaRPr lang="en-US" altLang="zh-CN" dirty="0">
              <a:latin typeface="Times New Roman" panose="02020603050405020304" pitchFamily="18" charset="0"/>
              <a:ea typeface="宋体" panose="02010600030101010101" pitchFamily="2" charset="-122"/>
            </a:endParaRPr>
          </a:p>
        </p:txBody>
      </p:sp>
      <p:sp>
        <p:nvSpPr>
          <p:cNvPr id="108601" name="Text Box 59"/>
          <p:cNvSpPr txBox="1"/>
          <p:nvPr/>
        </p:nvSpPr>
        <p:spPr>
          <a:xfrm>
            <a:off x="6648450" y="213360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1011</a:t>
            </a:r>
            <a:endParaRPr lang="en-US" altLang="zh-CN" dirty="0">
              <a:latin typeface="Times New Roman" panose="02020603050405020304" pitchFamily="18" charset="0"/>
              <a:ea typeface="宋体" panose="02010600030101010101" pitchFamily="2" charset="-122"/>
            </a:endParaRPr>
          </a:p>
        </p:txBody>
      </p:sp>
      <p:sp>
        <p:nvSpPr>
          <p:cNvPr id="108602" name="Text Box 60"/>
          <p:cNvSpPr txBox="1"/>
          <p:nvPr/>
        </p:nvSpPr>
        <p:spPr>
          <a:xfrm>
            <a:off x="8305800" y="33083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1101</a:t>
            </a:r>
            <a:endParaRPr lang="en-US" altLang="zh-CN" dirty="0">
              <a:latin typeface="Times New Roman" panose="02020603050405020304" pitchFamily="18" charset="0"/>
              <a:ea typeface="宋体" panose="02010600030101010101" pitchFamily="2" charset="-122"/>
            </a:endParaRPr>
          </a:p>
        </p:txBody>
      </p:sp>
      <p:sp>
        <p:nvSpPr>
          <p:cNvPr id="108603" name="Text Box 61"/>
          <p:cNvSpPr txBox="1"/>
          <p:nvPr/>
        </p:nvSpPr>
        <p:spPr>
          <a:xfrm>
            <a:off x="3505200" y="5105400"/>
            <a:ext cx="2057400" cy="365125"/>
          </a:xfrm>
          <a:prstGeom prst="rect">
            <a:avLst/>
          </a:prstGeom>
          <a:noFill/>
          <a:ln w="9525">
            <a:noFill/>
          </a:ln>
        </p:spPr>
        <p:txBody>
          <a:bodyPr lIns="0" tIns="0" rIns="0" bIns="0" anchor="t">
            <a:spAutoFit/>
          </a:bodyPr>
          <a:lstStyle/>
          <a:p>
            <a:pPr>
              <a:spcBef>
                <a:spcPct val="50000"/>
              </a:spcBef>
            </a:pP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维立方体网络</a:t>
            </a:r>
          </a:p>
        </p:txBody>
      </p:sp>
      <p:sp>
        <p:nvSpPr>
          <p:cNvPr id="108604" name="Rectangle 62"/>
          <p:cNvSpPr/>
          <p:nvPr/>
        </p:nvSpPr>
        <p:spPr>
          <a:xfrm>
            <a:off x="381000" y="5810250"/>
            <a:ext cx="5307965" cy="590550"/>
          </a:xfrm>
          <a:prstGeom prst="rect">
            <a:avLst/>
          </a:prstGeom>
          <a:solidFill>
            <a:srgbClr val="0000FF"/>
          </a:solidFill>
          <a:ln w="9525">
            <a:noFill/>
          </a:ln>
        </p:spPr>
        <p:txBody>
          <a:bodyPr anchor="t"/>
          <a:lstStyle/>
          <a:p>
            <a:pPr marL="742950" lvl="1" indent="-285750" eaLnBrk="1" hangingPunct="1">
              <a:spcBef>
                <a:spcPct val="20000"/>
              </a:spcBef>
            </a:pPr>
            <a:r>
              <a:rPr lang="en-US" altLang="zh-CN" sz="3200" dirty="0">
                <a:solidFill>
                  <a:srgbClr val="CCFF66"/>
                </a:solidFill>
                <a:latin typeface="Times New Roman" panose="02020603050405020304" pitchFamily="18" charset="0"/>
                <a:ea typeface="楷体_GB2312" pitchFamily="49" charset="-122"/>
              </a:rPr>
              <a:t>n = 4</a:t>
            </a:r>
            <a:r>
              <a:rPr lang="zh-CN" altLang="en-US" sz="3200" dirty="0">
                <a:latin typeface="Times New Roman" panose="02020603050405020304" pitchFamily="18" charset="0"/>
                <a:ea typeface="楷体_GB2312" pitchFamily="49" charset="-122"/>
              </a:rPr>
              <a:t>，</a:t>
            </a:r>
            <a:r>
              <a:rPr lang="en-US" altLang="zh-CN" sz="3200" dirty="0">
                <a:solidFill>
                  <a:srgbClr val="CCFF66"/>
                </a:solidFill>
                <a:latin typeface="Times New Roman" panose="02020603050405020304" pitchFamily="18" charset="0"/>
                <a:ea typeface="楷体_GB2312" pitchFamily="49" charset="-122"/>
              </a:rPr>
              <a:t>s = 0110</a:t>
            </a:r>
            <a:r>
              <a:rPr lang="zh-CN" altLang="en-US" sz="3200" dirty="0">
                <a:latin typeface="Times New Roman" panose="02020603050405020304" pitchFamily="18" charset="0"/>
                <a:ea typeface="楷体_GB2312" pitchFamily="49" charset="-122"/>
              </a:rPr>
              <a:t>，</a:t>
            </a:r>
            <a:r>
              <a:rPr lang="en-US" altLang="zh-CN" sz="3200" dirty="0">
                <a:solidFill>
                  <a:srgbClr val="CCFF66"/>
                </a:solidFill>
                <a:latin typeface="Times New Roman" panose="02020603050405020304" pitchFamily="18" charset="0"/>
                <a:ea typeface="楷体_GB2312" pitchFamily="49" charset="-122"/>
              </a:rPr>
              <a:t>d = 1101</a:t>
            </a:r>
            <a:endParaRPr lang="en-US" altLang="zh-CN"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p:nvPr/>
        </p:nvSpPr>
        <p:spPr>
          <a:xfrm>
            <a:off x="304800" y="152400"/>
            <a:ext cx="8534400" cy="12192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寻径</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1</a:t>
            </a:r>
            <a:r>
              <a:rPr lang="zh-CN" altLang="en-US" sz="3200" dirty="0">
                <a:solidFill>
                  <a:schemeClr val="accent1"/>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计算方向位。</a:t>
            </a:r>
            <a:r>
              <a:rPr lang="en-US" altLang="zh-CN" sz="3200" dirty="0">
                <a:solidFill>
                  <a:srgbClr val="CCFF66"/>
                </a:solidFill>
                <a:latin typeface="Times New Roman" panose="02020603050405020304" pitchFamily="18" charset="0"/>
                <a:ea typeface="楷体_GB2312" pitchFamily="49" charset="-122"/>
              </a:rPr>
              <a:t>i = 1</a:t>
            </a:r>
            <a:r>
              <a:rPr lang="zh-CN" altLang="en-US" sz="3200" dirty="0">
                <a:latin typeface="Times New Roman" panose="02020603050405020304" pitchFamily="18" charset="0"/>
                <a:ea typeface="楷体_GB2312" pitchFamily="49" charset="-122"/>
              </a:rPr>
              <a:t>，</a:t>
            </a:r>
            <a:r>
              <a:rPr lang="en-US" altLang="zh-CN" sz="3200" dirty="0">
                <a:solidFill>
                  <a:srgbClr val="CCFF66"/>
                </a:solidFill>
                <a:latin typeface="Times New Roman" panose="02020603050405020304" pitchFamily="18" charset="0"/>
                <a:ea typeface="楷体_GB2312" pitchFamily="49" charset="-122"/>
              </a:rPr>
              <a:t>v = s</a:t>
            </a:r>
            <a:endParaRPr lang="en-US" altLang="zh-CN" sz="3200" dirty="0">
              <a:solidFill>
                <a:schemeClr val="tx2"/>
              </a:solidFill>
              <a:latin typeface="Times New Roman" panose="02020603050405020304" pitchFamily="18" charset="0"/>
              <a:ea typeface="楷体_GB2312" pitchFamily="49" charset="-122"/>
            </a:endParaRPr>
          </a:p>
        </p:txBody>
      </p:sp>
      <p:sp>
        <p:nvSpPr>
          <p:cNvPr id="109570" name="Text Box 15"/>
          <p:cNvSpPr txBox="1"/>
          <p:nvPr/>
        </p:nvSpPr>
        <p:spPr>
          <a:xfrm>
            <a:off x="2362200" y="2743200"/>
            <a:ext cx="381000" cy="487363"/>
          </a:xfrm>
          <a:prstGeom prst="rect">
            <a:avLst/>
          </a:prstGeom>
          <a:noFill/>
          <a:ln w="9525">
            <a:noFill/>
          </a:ln>
        </p:spPr>
        <p:txBody>
          <a:bodyPr lIns="0" tIns="0" rIns="0" bIns="0" anchor="t">
            <a:spAutoFit/>
          </a:bodyPr>
          <a:lstStyle/>
          <a:p>
            <a:pPr>
              <a:spcBef>
                <a:spcPct val="50000"/>
              </a:spcBef>
            </a:pPr>
            <a:r>
              <a:rPr lang="en-US" altLang="zh-CN" sz="3200" dirty="0">
                <a:solidFill>
                  <a:schemeClr val="accent1"/>
                </a:solidFill>
                <a:latin typeface="Times New Roman" panose="02020603050405020304" pitchFamily="18" charset="0"/>
                <a:ea typeface="宋体" panose="02010600030101010101" pitchFamily="2" charset="-122"/>
                <a:sym typeface="Symbol" panose="05050102010706020507" pitchFamily="18" charset="2"/>
              </a:rPr>
              <a:t></a:t>
            </a:r>
            <a:r>
              <a:rPr lang="en-US" altLang="zh-CN" sz="3200" dirty="0">
                <a:solidFill>
                  <a:schemeClr val="accent1"/>
                </a:solidFill>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09571" name="Line 16"/>
          <p:cNvSpPr/>
          <p:nvPr/>
        </p:nvSpPr>
        <p:spPr>
          <a:xfrm>
            <a:off x="1371600" y="3581400"/>
            <a:ext cx="5867400" cy="0"/>
          </a:xfrm>
          <a:prstGeom prst="line">
            <a:avLst/>
          </a:prstGeom>
          <a:ln w="19050" cap="flat" cmpd="sng">
            <a:solidFill>
              <a:srgbClr val="00CC00"/>
            </a:solidFill>
            <a:prstDash val="solid"/>
            <a:round/>
            <a:headEnd type="none" w="med" len="med"/>
            <a:tailEnd type="none" w="med" len="med"/>
          </a:ln>
        </p:spPr>
      </p:sp>
      <p:grpSp>
        <p:nvGrpSpPr>
          <p:cNvPr id="2" name="Group 28"/>
          <p:cNvGrpSpPr/>
          <p:nvPr/>
        </p:nvGrpSpPr>
        <p:grpSpPr>
          <a:xfrm>
            <a:off x="3352800" y="1676400"/>
            <a:ext cx="381000" cy="3810000"/>
            <a:chOff x="2112" y="1056"/>
            <a:chExt cx="240" cy="2400"/>
          </a:xfrm>
        </p:grpSpPr>
        <p:sp>
          <p:nvSpPr>
            <p:cNvPr id="109573" name="Text Box 3"/>
            <p:cNvSpPr txBox="1"/>
            <p:nvPr/>
          </p:nvSpPr>
          <p:spPr>
            <a:xfrm>
              <a:off x="2112" y="1056"/>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tx2"/>
                  </a:solidFill>
                  <a:latin typeface="Times New Roman" panose="02020603050405020304" pitchFamily="18" charset="0"/>
                  <a:ea typeface="宋体" panose="02010600030101010101" pitchFamily="2" charset="-122"/>
                </a:rPr>
                <a:t>0 </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109574" name="Text Box 7"/>
            <p:cNvSpPr txBox="1"/>
            <p:nvPr/>
          </p:nvSpPr>
          <p:spPr>
            <a:xfrm>
              <a:off x="2112" y="1728"/>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tx2"/>
                  </a:solidFill>
                  <a:latin typeface="Times New Roman" panose="02020603050405020304" pitchFamily="18" charset="0"/>
                  <a:ea typeface="宋体" panose="02010600030101010101" pitchFamily="2" charset="-122"/>
                </a:rPr>
                <a:t>1 </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109575" name="Text Box 17"/>
            <p:cNvSpPr txBox="1"/>
            <p:nvPr/>
          </p:nvSpPr>
          <p:spPr>
            <a:xfrm>
              <a:off x="2112" y="2592"/>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tx2"/>
                  </a:solidFill>
                  <a:latin typeface="Times New Roman" panose="02020603050405020304" pitchFamily="18" charset="0"/>
                  <a:ea typeface="宋体" panose="02010600030101010101" pitchFamily="2" charset="-122"/>
                </a:rPr>
                <a:t>1 </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109576" name="Text Box 21"/>
            <p:cNvSpPr txBox="1"/>
            <p:nvPr/>
          </p:nvSpPr>
          <p:spPr>
            <a:xfrm>
              <a:off x="2112" y="3149"/>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tx2"/>
                  </a:solidFill>
                  <a:latin typeface="Times New Roman" panose="02020603050405020304" pitchFamily="18" charset="0"/>
                  <a:ea typeface="宋体" panose="02010600030101010101" pitchFamily="2" charset="-122"/>
                </a:rPr>
                <a:t>r</a:t>
              </a:r>
              <a:r>
                <a:rPr lang="en-US" altLang="zh-CN" sz="3200" baseline="-25000" dirty="0">
                  <a:solidFill>
                    <a:schemeClr val="tx2"/>
                  </a:solidFill>
                  <a:latin typeface="Times New Roman" panose="02020603050405020304" pitchFamily="18" charset="0"/>
                  <a:ea typeface="宋体" panose="02010600030101010101" pitchFamily="2" charset="-122"/>
                </a:rPr>
                <a:t>4</a:t>
              </a:r>
              <a:r>
                <a:rPr lang="en-US" altLang="zh-CN" sz="3200" dirty="0">
                  <a:solidFill>
                    <a:schemeClr val="tx2"/>
                  </a:solidFill>
                  <a:latin typeface="Times New Roman" panose="02020603050405020304" pitchFamily="18" charset="0"/>
                  <a:ea typeface="宋体" panose="02010600030101010101" pitchFamily="2" charset="-122"/>
                </a:rPr>
                <a:t> </a:t>
              </a:r>
              <a:endParaRPr lang="en-US" altLang="zh-CN" dirty="0">
                <a:solidFill>
                  <a:schemeClr val="tx2"/>
                </a:solidFill>
                <a:latin typeface="Times New Roman" panose="02020603050405020304" pitchFamily="18" charset="0"/>
                <a:ea typeface="宋体" panose="02010600030101010101" pitchFamily="2" charset="-122"/>
              </a:endParaRPr>
            </a:p>
          </p:txBody>
        </p:sp>
      </p:grpSp>
      <p:grpSp>
        <p:nvGrpSpPr>
          <p:cNvPr id="3" name="Group 29"/>
          <p:cNvGrpSpPr/>
          <p:nvPr/>
        </p:nvGrpSpPr>
        <p:grpSpPr>
          <a:xfrm>
            <a:off x="3962400" y="1676400"/>
            <a:ext cx="381000" cy="3810000"/>
            <a:chOff x="2496" y="1056"/>
            <a:chExt cx="240" cy="2400"/>
          </a:xfrm>
        </p:grpSpPr>
        <p:sp>
          <p:nvSpPr>
            <p:cNvPr id="109578" name="Text Box 4"/>
            <p:cNvSpPr txBox="1"/>
            <p:nvPr/>
          </p:nvSpPr>
          <p:spPr>
            <a:xfrm>
              <a:off x="2496" y="1056"/>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folHlink"/>
                  </a:solidFill>
                  <a:latin typeface="Times New Roman" panose="02020603050405020304" pitchFamily="18" charset="0"/>
                  <a:ea typeface="宋体" panose="02010600030101010101" pitchFamily="2" charset="-122"/>
                </a:rPr>
                <a:t>1 </a:t>
              </a:r>
              <a:endParaRPr lang="en-US" altLang="zh-CN" dirty="0">
                <a:latin typeface="Times New Roman" panose="02020603050405020304" pitchFamily="18" charset="0"/>
                <a:ea typeface="宋体" panose="02010600030101010101" pitchFamily="2" charset="-122"/>
              </a:endParaRPr>
            </a:p>
          </p:txBody>
        </p:sp>
        <p:sp>
          <p:nvSpPr>
            <p:cNvPr id="109579" name="Text Box 8"/>
            <p:cNvSpPr txBox="1"/>
            <p:nvPr/>
          </p:nvSpPr>
          <p:spPr>
            <a:xfrm>
              <a:off x="2496" y="1728"/>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folHlink"/>
                  </a:solidFill>
                  <a:latin typeface="Times New Roman" panose="02020603050405020304" pitchFamily="18" charset="0"/>
                  <a:ea typeface="宋体" panose="02010600030101010101" pitchFamily="2" charset="-122"/>
                </a:rPr>
                <a:t>1 </a:t>
              </a:r>
              <a:endParaRPr lang="en-US" altLang="zh-CN" dirty="0">
                <a:latin typeface="Times New Roman" panose="02020603050405020304" pitchFamily="18" charset="0"/>
                <a:ea typeface="宋体" panose="02010600030101010101" pitchFamily="2" charset="-122"/>
              </a:endParaRPr>
            </a:p>
          </p:txBody>
        </p:sp>
        <p:sp>
          <p:nvSpPr>
            <p:cNvPr id="109580" name="Text Box 18"/>
            <p:cNvSpPr txBox="1"/>
            <p:nvPr/>
          </p:nvSpPr>
          <p:spPr>
            <a:xfrm>
              <a:off x="2496" y="2592"/>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folHlink"/>
                  </a:solidFill>
                  <a:latin typeface="Times New Roman" panose="02020603050405020304" pitchFamily="18" charset="0"/>
                  <a:ea typeface="宋体" panose="02010600030101010101" pitchFamily="2" charset="-122"/>
                </a:rPr>
                <a:t>0 </a:t>
              </a:r>
              <a:endParaRPr lang="en-US" altLang="zh-CN" dirty="0">
                <a:latin typeface="Times New Roman" panose="02020603050405020304" pitchFamily="18" charset="0"/>
                <a:ea typeface="宋体" panose="02010600030101010101" pitchFamily="2" charset="-122"/>
              </a:endParaRPr>
            </a:p>
          </p:txBody>
        </p:sp>
        <p:sp>
          <p:nvSpPr>
            <p:cNvPr id="109581" name="Text Box 22"/>
            <p:cNvSpPr txBox="1"/>
            <p:nvPr/>
          </p:nvSpPr>
          <p:spPr>
            <a:xfrm>
              <a:off x="2496" y="3149"/>
              <a:ext cx="240" cy="307"/>
            </a:xfrm>
            <a:prstGeom prst="rect">
              <a:avLst/>
            </a:prstGeom>
            <a:noFill/>
            <a:ln w="9525">
              <a:noFill/>
            </a:ln>
          </p:spPr>
          <p:txBody>
            <a:bodyPr lIns="0" tIns="0" rIns="0" bIns="0" anchor="t">
              <a:spAutoFit/>
            </a:bodyPr>
            <a:lstStyle/>
            <a:p>
              <a:pPr>
                <a:spcBef>
                  <a:spcPct val="50000"/>
                </a:spcBef>
              </a:pPr>
              <a:r>
                <a:rPr lang="en-US" altLang="zh-CN" sz="3200" dirty="0">
                  <a:solidFill>
                    <a:schemeClr val="folHlink"/>
                  </a:solidFill>
                  <a:latin typeface="Times New Roman" panose="02020603050405020304" pitchFamily="18" charset="0"/>
                  <a:ea typeface="宋体" panose="02010600030101010101" pitchFamily="2" charset="-122"/>
                </a:rPr>
                <a:t>r</a:t>
              </a:r>
              <a:r>
                <a:rPr lang="en-US" altLang="zh-CN" sz="3200" baseline="-25000" dirty="0">
                  <a:solidFill>
                    <a:schemeClr val="folHlink"/>
                  </a:solidFill>
                  <a:latin typeface="Times New Roman" panose="02020603050405020304" pitchFamily="18" charset="0"/>
                  <a:ea typeface="宋体" panose="02010600030101010101" pitchFamily="2" charset="-122"/>
                </a:rPr>
                <a:t>3</a:t>
              </a:r>
              <a:r>
                <a:rPr lang="en-US" altLang="zh-CN" sz="3200" dirty="0">
                  <a:solidFill>
                    <a:srgbClr val="00CC00"/>
                  </a:solidFill>
                  <a:latin typeface="Times New Roman" panose="02020603050405020304" pitchFamily="18" charset="0"/>
                  <a:ea typeface="宋体" panose="02010600030101010101" pitchFamily="2" charset="-122"/>
                </a:rPr>
                <a:t> </a:t>
              </a:r>
              <a:endParaRPr lang="en-US" altLang="zh-CN" dirty="0">
                <a:solidFill>
                  <a:srgbClr val="00CC00"/>
                </a:solidFill>
                <a:latin typeface="Times New Roman" panose="02020603050405020304" pitchFamily="18" charset="0"/>
                <a:ea typeface="宋体" panose="02010600030101010101" pitchFamily="2" charset="-122"/>
              </a:endParaRPr>
            </a:p>
          </p:txBody>
        </p:sp>
      </p:grpSp>
      <p:grpSp>
        <p:nvGrpSpPr>
          <p:cNvPr id="4" name="Group 30"/>
          <p:cNvGrpSpPr/>
          <p:nvPr/>
        </p:nvGrpSpPr>
        <p:grpSpPr>
          <a:xfrm>
            <a:off x="4572000" y="1676400"/>
            <a:ext cx="381000" cy="3810000"/>
            <a:chOff x="2880" y="1056"/>
            <a:chExt cx="240" cy="2400"/>
          </a:xfrm>
        </p:grpSpPr>
        <p:sp>
          <p:nvSpPr>
            <p:cNvPr id="109583" name="Text Box 5"/>
            <p:cNvSpPr txBox="1"/>
            <p:nvPr/>
          </p:nvSpPr>
          <p:spPr>
            <a:xfrm>
              <a:off x="2880" y="1056"/>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00CCFF"/>
                  </a:solidFill>
                  <a:latin typeface="Times New Roman" panose="02020603050405020304" pitchFamily="18" charset="0"/>
                  <a:ea typeface="宋体" panose="02010600030101010101" pitchFamily="2" charset="-122"/>
                </a:rPr>
                <a:t>1 </a:t>
              </a:r>
              <a:endParaRPr lang="en-US" altLang="zh-CN" dirty="0">
                <a:solidFill>
                  <a:srgbClr val="00CCFF"/>
                </a:solidFill>
                <a:latin typeface="Times New Roman" panose="02020603050405020304" pitchFamily="18" charset="0"/>
                <a:ea typeface="宋体" panose="02010600030101010101" pitchFamily="2" charset="-122"/>
              </a:endParaRPr>
            </a:p>
          </p:txBody>
        </p:sp>
        <p:sp>
          <p:nvSpPr>
            <p:cNvPr id="109584" name="Text Box 9"/>
            <p:cNvSpPr txBox="1"/>
            <p:nvPr/>
          </p:nvSpPr>
          <p:spPr>
            <a:xfrm>
              <a:off x="2880" y="1728"/>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00CCFF"/>
                  </a:solidFill>
                  <a:latin typeface="Times New Roman" panose="02020603050405020304" pitchFamily="18" charset="0"/>
                  <a:ea typeface="宋体" panose="02010600030101010101" pitchFamily="2" charset="-122"/>
                </a:rPr>
                <a:t>0 </a:t>
              </a:r>
              <a:endParaRPr lang="en-US" altLang="zh-CN" dirty="0">
                <a:solidFill>
                  <a:srgbClr val="00CCFF"/>
                </a:solidFill>
                <a:latin typeface="Times New Roman" panose="02020603050405020304" pitchFamily="18" charset="0"/>
                <a:ea typeface="宋体" panose="02010600030101010101" pitchFamily="2" charset="-122"/>
              </a:endParaRPr>
            </a:p>
          </p:txBody>
        </p:sp>
        <p:sp>
          <p:nvSpPr>
            <p:cNvPr id="109585" name="Text Box 19"/>
            <p:cNvSpPr txBox="1"/>
            <p:nvPr/>
          </p:nvSpPr>
          <p:spPr>
            <a:xfrm>
              <a:off x="2880" y="2592"/>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00CCFF"/>
                  </a:solidFill>
                  <a:latin typeface="Times New Roman" panose="02020603050405020304" pitchFamily="18" charset="0"/>
                  <a:ea typeface="宋体" panose="02010600030101010101" pitchFamily="2" charset="-122"/>
                </a:rPr>
                <a:t>1 </a:t>
              </a:r>
              <a:endParaRPr lang="en-US" altLang="zh-CN" dirty="0">
                <a:solidFill>
                  <a:srgbClr val="00CCFF"/>
                </a:solidFill>
                <a:latin typeface="Times New Roman" panose="02020603050405020304" pitchFamily="18" charset="0"/>
                <a:ea typeface="宋体" panose="02010600030101010101" pitchFamily="2" charset="-122"/>
              </a:endParaRPr>
            </a:p>
          </p:txBody>
        </p:sp>
        <p:sp>
          <p:nvSpPr>
            <p:cNvPr id="109586" name="Text Box 23"/>
            <p:cNvSpPr txBox="1"/>
            <p:nvPr/>
          </p:nvSpPr>
          <p:spPr>
            <a:xfrm>
              <a:off x="2880" y="3149"/>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00CCFF"/>
                  </a:solidFill>
                  <a:latin typeface="Times New Roman" panose="02020603050405020304" pitchFamily="18" charset="0"/>
                  <a:ea typeface="宋体" panose="02010600030101010101" pitchFamily="2" charset="-122"/>
                </a:rPr>
                <a:t>r</a:t>
              </a:r>
              <a:r>
                <a:rPr lang="en-US" altLang="zh-CN" sz="3200" baseline="-25000" dirty="0">
                  <a:solidFill>
                    <a:srgbClr val="00CCFF"/>
                  </a:solidFill>
                  <a:latin typeface="Times New Roman" panose="02020603050405020304" pitchFamily="18" charset="0"/>
                  <a:ea typeface="宋体" panose="02010600030101010101" pitchFamily="2" charset="-122"/>
                </a:rPr>
                <a:t>2</a:t>
              </a:r>
              <a:r>
                <a:rPr lang="en-US" altLang="zh-CN" sz="3200" dirty="0">
                  <a:solidFill>
                    <a:srgbClr val="00CC00"/>
                  </a:solidFill>
                  <a:latin typeface="Times New Roman" panose="02020603050405020304" pitchFamily="18" charset="0"/>
                  <a:ea typeface="宋体" panose="02010600030101010101" pitchFamily="2" charset="-122"/>
                </a:rPr>
                <a:t> </a:t>
              </a:r>
              <a:endParaRPr lang="en-US" altLang="zh-CN" dirty="0">
                <a:solidFill>
                  <a:srgbClr val="00CC00"/>
                </a:solidFill>
                <a:latin typeface="Times New Roman" panose="02020603050405020304" pitchFamily="18" charset="0"/>
                <a:ea typeface="宋体" panose="02010600030101010101" pitchFamily="2" charset="-122"/>
              </a:endParaRPr>
            </a:p>
          </p:txBody>
        </p:sp>
      </p:grpSp>
      <p:grpSp>
        <p:nvGrpSpPr>
          <p:cNvPr id="5" name="Group 31"/>
          <p:cNvGrpSpPr/>
          <p:nvPr/>
        </p:nvGrpSpPr>
        <p:grpSpPr>
          <a:xfrm>
            <a:off x="5181600" y="1676400"/>
            <a:ext cx="381000" cy="3810000"/>
            <a:chOff x="3264" y="1056"/>
            <a:chExt cx="240" cy="2400"/>
          </a:xfrm>
        </p:grpSpPr>
        <p:sp>
          <p:nvSpPr>
            <p:cNvPr id="109588" name="Text Box 6"/>
            <p:cNvSpPr txBox="1"/>
            <p:nvPr/>
          </p:nvSpPr>
          <p:spPr>
            <a:xfrm>
              <a:off x="3264" y="1056"/>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CCFF66"/>
                  </a:solidFill>
                  <a:latin typeface="Times New Roman" panose="02020603050405020304" pitchFamily="18" charset="0"/>
                  <a:ea typeface="宋体" panose="02010600030101010101" pitchFamily="2" charset="-122"/>
                </a:rPr>
                <a:t>0 </a:t>
              </a:r>
              <a:endParaRPr lang="en-US" altLang="zh-CN" dirty="0">
                <a:solidFill>
                  <a:srgbClr val="CCFF66"/>
                </a:solidFill>
                <a:latin typeface="Times New Roman" panose="02020603050405020304" pitchFamily="18" charset="0"/>
                <a:ea typeface="宋体" panose="02010600030101010101" pitchFamily="2" charset="-122"/>
              </a:endParaRPr>
            </a:p>
          </p:txBody>
        </p:sp>
        <p:sp>
          <p:nvSpPr>
            <p:cNvPr id="109589" name="Text Box 10"/>
            <p:cNvSpPr txBox="1"/>
            <p:nvPr/>
          </p:nvSpPr>
          <p:spPr>
            <a:xfrm>
              <a:off x="3264" y="1728"/>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CCFF66"/>
                  </a:solidFill>
                  <a:latin typeface="Times New Roman" panose="02020603050405020304" pitchFamily="18" charset="0"/>
                  <a:ea typeface="宋体" panose="02010600030101010101" pitchFamily="2" charset="-122"/>
                </a:rPr>
                <a:t>1 </a:t>
              </a:r>
              <a:endParaRPr lang="en-US" altLang="zh-CN" dirty="0">
                <a:solidFill>
                  <a:srgbClr val="CCFF66"/>
                </a:solidFill>
                <a:latin typeface="Times New Roman" panose="02020603050405020304" pitchFamily="18" charset="0"/>
                <a:ea typeface="宋体" panose="02010600030101010101" pitchFamily="2" charset="-122"/>
              </a:endParaRPr>
            </a:p>
          </p:txBody>
        </p:sp>
        <p:sp>
          <p:nvSpPr>
            <p:cNvPr id="109590" name="Text Box 20"/>
            <p:cNvSpPr txBox="1"/>
            <p:nvPr/>
          </p:nvSpPr>
          <p:spPr>
            <a:xfrm>
              <a:off x="3264" y="2592"/>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CCFF66"/>
                  </a:solidFill>
                  <a:latin typeface="Times New Roman" panose="02020603050405020304" pitchFamily="18" charset="0"/>
                  <a:ea typeface="宋体" panose="02010600030101010101" pitchFamily="2" charset="-122"/>
                </a:rPr>
                <a:t>1 </a:t>
              </a:r>
              <a:endParaRPr lang="en-US" altLang="zh-CN" dirty="0">
                <a:solidFill>
                  <a:srgbClr val="CCFF66"/>
                </a:solidFill>
                <a:latin typeface="Times New Roman" panose="02020603050405020304" pitchFamily="18" charset="0"/>
                <a:ea typeface="宋体" panose="02010600030101010101" pitchFamily="2" charset="-122"/>
              </a:endParaRPr>
            </a:p>
          </p:txBody>
        </p:sp>
        <p:sp>
          <p:nvSpPr>
            <p:cNvPr id="109591" name="Text Box 24"/>
            <p:cNvSpPr txBox="1"/>
            <p:nvPr/>
          </p:nvSpPr>
          <p:spPr>
            <a:xfrm>
              <a:off x="3264" y="3149"/>
              <a:ext cx="240" cy="307"/>
            </a:xfrm>
            <a:prstGeom prst="rect">
              <a:avLst/>
            </a:prstGeom>
            <a:noFill/>
            <a:ln w="9525">
              <a:noFill/>
            </a:ln>
          </p:spPr>
          <p:txBody>
            <a:bodyPr lIns="0" tIns="0" rIns="0" bIns="0" anchor="t">
              <a:spAutoFit/>
            </a:bodyPr>
            <a:lstStyle/>
            <a:p>
              <a:pPr>
                <a:spcBef>
                  <a:spcPct val="50000"/>
                </a:spcBef>
              </a:pPr>
              <a:r>
                <a:rPr lang="en-US" altLang="zh-CN" sz="3200" dirty="0">
                  <a:solidFill>
                    <a:srgbClr val="CCFF66"/>
                  </a:solidFill>
                  <a:latin typeface="Times New Roman" panose="02020603050405020304" pitchFamily="18" charset="0"/>
                  <a:ea typeface="宋体" panose="02010600030101010101" pitchFamily="2" charset="-122"/>
                </a:rPr>
                <a:t>r</a:t>
              </a:r>
              <a:r>
                <a:rPr lang="en-US" altLang="zh-CN" sz="3200" baseline="-25000" dirty="0">
                  <a:solidFill>
                    <a:srgbClr val="CCFF66"/>
                  </a:solidFill>
                  <a:latin typeface="Times New Roman" panose="02020603050405020304" pitchFamily="18" charset="0"/>
                  <a:ea typeface="宋体" panose="02010600030101010101" pitchFamily="2" charset="-122"/>
                </a:rPr>
                <a:t>1</a:t>
              </a:r>
              <a:r>
                <a:rPr lang="en-US" altLang="zh-CN" sz="3200" dirty="0">
                  <a:solidFill>
                    <a:srgbClr val="00CC00"/>
                  </a:solidFill>
                  <a:latin typeface="Times New Roman" panose="02020603050405020304" pitchFamily="18" charset="0"/>
                  <a:ea typeface="宋体" panose="02010600030101010101" pitchFamily="2" charset="-122"/>
                </a:rPr>
                <a:t> </a:t>
              </a:r>
              <a:endParaRPr lang="en-US" altLang="zh-CN" dirty="0">
                <a:solidFill>
                  <a:srgbClr val="00CC00"/>
                </a:solidFill>
                <a:latin typeface="Times New Roman" panose="02020603050405020304" pitchFamily="18" charset="0"/>
                <a:ea typeface="宋体" panose="02010600030101010101" pitchFamily="2" charset="-122"/>
              </a:endParaRPr>
            </a:p>
          </p:txBody>
        </p:sp>
      </p:grpSp>
      <p:sp>
        <p:nvSpPr>
          <p:cNvPr id="109592" name="Text Box 25"/>
          <p:cNvSpPr txBox="1"/>
          <p:nvPr/>
        </p:nvSpPr>
        <p:spPr>
          <a:xfrm>
            <a:off x="1752600" y="4999038"/>
            <a:ext cx="381000" cy="487362"/>
          </a:xfrm>
          <a:prstGeom prst="rect">
            <a:avLst/>
          </a:prstGeom>
          <a:noFill/>
          <a:ln w="9525">
            <a:noFill/>
          </a:ln>
        </p:spPr>
        <p:txBody>
          <a:bodyPr lIns="0" tIns="0" rIns="0" bIns="0" anchor="t">
            <a:spAutoFit/>
          </a:bodyPr>
          <a:lstStyle/>
          <a:p>
            <a:pPr>
              <a:spcBef>
                <a:spcPct val="50000"/>
              </a:spcBef>
            </a:pPr>
            <a:r>
              <a:rPr lang="zh-CN" altLang="en-US" sz="3200" dirty="0">
                <a:solidFill>
                  <a:srgbClr val="00CC00"/>
                </a:solidFill>
                <a:latin typeface="Times New Roman" panose="02020603050405020304" pitchFamily="18" charset="0"/>
                <a:ea typeface="宋体" panose="02010600030101010101" pitchFamily="2" charset="-122"/>
              </a:rPr>
              <a:t>（ </a:t>
            </a:r>
            <a:endParaRPr lang="zh-CN" altLang="en-US" dirty="0">
              <a:solidFill>
                <a:srgbClr val="00CC00"/>
              </a:solidFill>
              <a:latin typeface="Times New Roman" panose="02020603050405020304" pitchFamily="18" charset="0"/>
              <a:ea typeface="宋体" panose="02010600030101010101" pitchFamily="2" charset="-122"/>
            </a:endParaRPr>
          </a:p>
        </p:txBody>
      </p:sp>
      <p:sp>
        <p:nvSpPr>
          <p:cNvPr id="109593" name="Text Box 26"/>
          <p:cNvSpPr txBox="1"/>
          <p:nvPr/>
        </p:nvSpPr>
        <p:spPr>
          <a:xfrm>
            <a:off x="2286000" y="5029200"/>
            <a:ext cx="609600" cy="487363"/>
          </a:xfrm>
          <a:prstGeom prst="rect">
            <a:avLst/>
          </a:prstGeom>
          <a:noFill/>
          <a:ln w="9525">
            <a:noFill/>
          </a:ln>
        </p:spPr>
        <p:txBody>
          <a:bodyPr lIns="0" tIns="0" rIns="0" bIns="0" anchor="t">
            <a:spAutoFit/>
          </a:bodyPr>
          <a:lstStyle/>
          <a:p>
            <a:pPr>
              <a:spcBef>
                <a:spcPct val="50000"/>
              </a:spcBef>
            </a:pPr>
            <a:r>
              <a:rPr lang="en-US" altLang="zh-CN" sz="3200" dirty="0">
                <a:solidFill>
                  <a:srgbClr val="00CC00"/>
                </a:solidFill>
                <a:latin typeface="Times New Roman" panose="02020603050405020304" pitchFamily="18" charset="0"/>
                <a:ea typeface="宋体" panose="02010600030101010101" pitchFamily="2" charset="-122"/>
              </a:rPr>
              <a:t> R=</a:t>
            </a:r>
            <a:endParaRPr lang="en-US" altLang="zh-CN" dirty="0">
              <a:solidFill>
                <a:srgbClr val="00CC00"/>
              </a:solidFill>
              <a:latin typeface="Times New Roman" panose="02020603050405020304" pitchFamily="18" charset="0"/>
              <a:ea typeface="宋体" panose="02010600030101010101" pitchFamily="2" charset="-122"/>
            </a:endParaRPr>
          </a:p>
        </p:txBody>
      </p:sp>
      <p:sp>
        <p:nvSpPr>
          <p:cNvPr id="109594" name="Text Box 27"/>
          <p:cNvSpPr txBox="1"/>
          <p:nvPr/>
        </p:nvSpPr>
        <p:spPr>
          <a:xfrm>
            <a:off x="5791200" y="4953000"/>
            <a:ext cx="381000" cy="487363"/>
          </a:xfrm>
          <a:prstGeom prst="rect">
            <a:avLst/>
          </a:prstGeom>
          <a:noFill/>
          <a:ln w="9525">
            <a:noFill/>
          </a:ln>
        </p:spPr>
        <p:txBody>
          <a:bodyPr lIns="0" tIns="0" rIns="0" bIns="0" anchor="t">
            <a:spAutoFit/>
          </a:bodyPr>
          <a:lstStyle/>
          <a:p>
            <a:pPr>
              <a:spcBef>
                <a:spcPct val="50000"/>
              </a:spcBef>
            </a:pPr>
            <a:r>
              <a:rPr lang="zh-CN" altLang="en-US" sz="3200" dirty="0">
                <a:solidFill>
                  <a:srgbClr val="00CC00"/>
                </a:solidFill>
                <a:latin typeface="Times New Roman" panose="02020603050405020304" pitchFamily="18" charset="0"/>
                <a:ea typeface="宋体" panose="02010600030101010101" pitchFamily="2" charset="-122"/>
              </a:rPr>
              <a:t>） </a:t>
            </a:r>
            <a:endParaRPr lang="zh-CN" altLang="en-US" dirty="0">
              <a:solidFill>
                <a:srgbClr val="00CC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p:nvPr/>
        </p:nvSpPr>
        <p:spPr>
          <a:xfrm>
            <a:off x="304800" y="152400"/>
            <a:ext cx="85344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2</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r</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1</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1</a:t>
            </a:r>
            <a:r>
              <a:rPr lang="zh-CN" altLang="en-US" sz="3200" dirty="0">
                <a:latin typeface="Times New Roman" panose="02020603050405020304" pitchFamily="18" charset="0"/>
                <a:ea typeface="楷体_GB2312" pitchFamily="49" charset="-122"/>
              </a:rPr>
              <a:t>，</a:t>
            </a:r>
          </a:p>
        </p:txBody>
      </p:sp>
      <p:sp>
        <p:nvSpPr>
          <p:cNvPr id="110595" name="Rectangle 4"/>
          <p:cNvSpPr/>
          <p:nvPr/>
        </p:nvSpPr>
        <p:spPr>
          <a:xfrm>
            <a:off x="304800" y="1828800"/>
            <a:ext cx="85344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3</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r</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2</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1</a:t>
            </a:r>
            <a:r>
              <a:rPr lang="zh-CN" altLang="en-US" sz="3200" dirty="0">
                <a:latin typeface="Times New Roman" panose="02020603050405020304" pitchFamily="18" charset="0"/>
                <a:ea typeface="楷体_GB2312" pitchFamily="49" charset="-122"/>
              </a:rPr>
              <a:t>，</a:t>
            </a:r>
          </a:p>
        </p:txBody>
      </p:sp>
      <p:sp>
        <p:nvSpPr>
          <p:cNvPr id="110597" name="Rectangle 6"/>
          <p:cNvSpPr/>
          <p:nvPr/>
        </p:nvSpPr>
        <p:spPr>
          <a:xfrm>
            <a:off x="304800" y="3505200"/>
            <a:ext cx="85344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4</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r</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3</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0</a:t>
            </a:r>
            <a:r>
              <a:rPr lang="zh-CN" altLang="en-US" sz="3200" dirty="0">
                <a:latin typeface="Times New Roman" panose="02020603050405020304" pitchFamily="18" charset="0"/>
                <a:ea typeface="楷体_GB2312" pitchFamily="49" charset="-122"/>
              </a:rPr>
              <a:t>，</a:t>
            </a:r>
          </a:p>
        </p:txBody>
      </p:sp>
      <p:sp>
        <p:nvSpPr>
          <p:cNvPr id="110599" name="Rectangle 8"/>
          <p:cNvSpPr/>
          <p:nvPr/>
        </p:nvSpPr>
        <p:spPr>
          <a:xfrm>
            <a:off x="304800" y="5181600"/>
            <a:ext cx="85344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5</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r</a:t>
            </a:r>
            <a:r>
              <a:rPr lang="en-US" altLang="zh-CN" sz="3200" baseline="-250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4</a:t>
            </a:r>
            <a:r>
              <a:rPr lang="en-US" altLang="zh-C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ea typeface="楷体_GB2312" pitchFamily="49" charset="-122"/>
              </a:rPr>
              <a:t>= 1</a:t>
            </a:r>
            <a:r>
              <a:rPr lang="zh-CN" altLang="en-US" sz="3200" dirty="0">
                <a:latin typeface="Times New Roman" panose="02020603050405020304" pitchFamily="18" charset="0"/>
                <a:ea typeface="楷体_GB2312" pitchFamily="49" charset="-122"/>
              </a:rPr>
              <a:t>，</a:t>
            </a:r>
          </a:p>
        </p:txBody>
      </p:sp>
      <p:graphicFrame>
        <p:nvGraphicFramePr>
          <p:cNvPr id="2" name="对象 1"/>
          <p:cNvGraphicFramePr/>
          <p:nvPr/>
        </p:nvGraphicFramePr>
        <p:xfrm>
          <a:off x="1008380" y="847725"/>
          <a:ext cx="6793230" cy="981075"/>
        </p:xfrm>
        <a:graphic>
          <a:graphicData uri="http://schemas.openxmlformats.org/presentationml/2006/ole">
            <mc:AlternateContent xmlns:mc="http://schemas.openxmlformats.org/markup-compatibility/2006">
              <mc:Choice xmlns:v="urn:schemas-microsoft-com:vml" Requires="v">
                <p:oleObj spid="_x0000_s21513" r:id="rId3" imgW="6022975" imgH="866775" progId="Equation.KSEE3">
                  <p:embed/>
                </p:oleObj>
              </mc:Choice>
              <mc:Fallback>
                <p:oleObj r:id="rId3" imgW="6022975" imgH="866775" progId="Equation.KSEE3">
                  <p:embed/>
                  <p:pic>
                    <p:nvPicPr>
                      <p:cNvPr id="0" name="图片 2"/>
                      <p:cNvPicPr/>
                      <p:nvPr/>
                    </p:nvPicPr>
                    <p:blipFill>
                      <a:blip r:embed="rId4"/>
                      <a:stretch>
                        <a:fillRect/>
                      </a:stretch>
                    </p:blipFill>
                    <p:spPr>
                      <a:xfrm>
                        <a:off x="1008380" y="847725"/>
                        <a:ext cx="6793230" cy="981075"/>
                      </a:xfrm>
                      <a:prstGeom prst="rect">
                        <a:avLst/>
                      </a:prstGeom>
                    </p:spPr>
                  </p:pic>
                </p:oleObj>
              </mc:Fallback>
            </mc:AlternateContent>
          </a:graphicData>
        </a:graphic>
      </p:graphicFrame>
      <p:graphicFrame>
        <p:nvGraphicFramePr>
          <p:cNvPr id="4" name="对象 3"/>
          <p:cNvGraphicFramePr/>
          <p:nvPr/>
        </p:nvGraphicFramePr>
        <p:xfrm>
          <a:off x="1066800" y="2538095"/>
          <a:ext cx="7772400" cy="967105"/>
        </p:xfrm>
        <a:graphic>
          <a:graphicData uri="http://schemas.openxmlformats.org/presentationml/2006/ole">
            <mc:AlternateContent xmlns:mc="http://schemas.openxmlformats.org/markup-compatibility/2006">
              <mc:Choice xmlns:v="urn:schemas-microsoft-com:vml" Requires="v">
                <p:oleObj spid="_x0000_s21514" r:id="rId5" imgW="5191125" imgH="857250" progId="Equation.KSEE3">
                  <p:embed/>
                </p:oleObj>
              </mc:Choice>
              <mc:Fallback>
                <p:oleObj r:id="rId5" imgW="5191125" imgH="857250" progId="Equation.KSEE3">
                  <p:embed/>
                  <p:pic>
                    <p:nvPicPr>
                      <p:cNvPr id="0" name="图片 4"/>
                      <p:cNvPicPr/>
                      <p:nvPr/>
                    </p:nvPicPr>
                    <p:blipFill>
                      <a:blip r:embed="rId6"/>
                      <a:stretch>
                        <a:fillRect/>
                      </a:stretch>
                    </p:blipFill>
                    <p:spPr>
                      <a:xfrm>
                        <a:off x="1066800" y="2538095"/>
                        <a:ext cx="7772400" cy="967105"/>
                      </a:xfrm>
                      <a:prstGeom prst="rect">
                        <a:avLst/>
                      </a:prstGeom>
                    </p:spPr>
                  </p:pic>
                </p:oleObj>
              </mc:Fallback>
            </mc:AlternateContent>
          </a:graphicData>
        </a:graphic>
      </p:graphicFrame>
      <p:graphicFrame>
        <p:nvGraphicFramePr>
          <p:cNvPr id="6" name="对象 5"/>
          <p:cNvGraphicFramePr/>
          <p:nvPr/>
        </p:nvGraphicFramePr>
        <p:xfrm>
          <a:off x="1153160" y="4198620"/>
          <a:ext cx="2886710" cy="899160"/>
        </p:xfrm>
        <a:graphic>
          <a:graphicData uri="http://schemas.openxmlformats.org/presentationml/2006/ole">
            <mc:AlternateContent xmlns:mc="http://schemas.openxmlformats.org/markup-compatibility/2006">
              <mc:Choice xmlns:v="urn:schemas-microsoft-com:vml" Requires="v">
                <p:oleObj spid="_x0000_s21515" r:id="rId7" imgW="2217420" imgH="790575" progId="Equation.KSEE3">
                  <p:embed/>
                </p:oleObj>
              </mc:Choice>
              <mc:Fallback>
                <p:oleObj r:id="rId7" imgW="2217420" imgH="790575" progId="Equation.KSEE3">
                  <p:embed/>
                  <p:pic>
                    <p:nvPicPr>
                      <p:cNvPr id="0" name="图片 6"/>
                      <p:cNvPicPr/>
                      <p:nvPr/>
                    </p:nvPicPr>
                    <p:blipFill>
                      <a:blip r:embed="rId8"/>
                      <a:stretch>
                        <a:fillRect/>
                      </a:stretch>
                    </p:blipFill>
                    <p:spPr>
                      <a:xfrm>
                        <a:off x="1153160" y="4198620"/>
                        <a:ext cx="2886710" cy="899160"/>
                      </a:xfrm>
                      <a:prstGeom prst="rect">
                        <a:avLst/>
                      </a:prstGeom>
                    </p:spPr>
                  </p:pic>
                </p:oleObj>
              </mc:Fallback>
            </mc:AlternateContent>
          </a:graphicData>
        </a:graphic>
      </p:graphicFrame>
      <p:graphicFrame>
        <p:nvGraphicFramePr>
          <p:cNvPr id="8" name="对象 7"/>
          <p:cNvGraphicFramePr/>
          <p:nvPr/>
        </p:nvGraphicFramePr>
        <p:xfrm>
          <a:off x="1397000" y="5904865"/>
          <a:ext cx="5860415" cy="899160"/>
        </p:xfrm>
        <a:graphic>
          <a:graphicData uri="http://schemas.openxmlformats.org/presentationml/2006/ole">
            <mc:AlternateContent xmlns:mc="http://schemas.openxmlformats.org/markup-compatibility/2006">
              <mc:Choice xmlns:v="urn:schemas-microsoft-com:vml" Requires="v">
                <p:oleObj spid="_x0000_s21516" r:id="rId9" imgW="5784850" imgH="885190" progId="Equation.KSEE3">
                  <p:embed/>
                </p:oleObj>
              </mc:Choice>
              <mc:Fallback>
                <p:oleObj r:id="rId9" imgW="5784850" imgH="885190" progId="Equation.KSEE3">
                  <p:embed/>
                  <p:pic>
                    <p:nvPicPr>
                      <p:cNvPr id="0" name="图片 8"/>
                      <p:cNvPicPr/>
                      <p:nvPr/>
                    </p:nvPicPr>
                    <p:blipFill>
                      <a:blip r:embed="rId10"/>
                      <a:stretch>
                        <a:fillRect/>
                      </a:stretch>
                    </p:blipFill>
                    <p:spPr>
                      <a:xfrm>
                        <a:off x="1397000" y="5904865"/>
                        <a:ext cx="5860415" cy="899160"/>
                      </a:xfrm>
                      <a:prstGeom prst="rect">
                        <a:avLst/>
                      </a:prstGeom>
                    </p:spPr>
                  </p:pic>
                </p:oleObj>
              </mc:Fallback>
            </mc:AlternateContent>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p:nvPr/>
        </p:nvSpPr>
        <p:spPr>
          <a:xfrm>
            <a:off x="304800" y="152400"/>
            <a:ext cx="8534400" cy="6096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路径为：</a:t>
            </a:r>
            <a:r>
              <a:rPr lang="en-US" altLang="zh-CN" sz="3200" dirty="0">
                <a:solidFill>
                  <a:srgbClr val="CCFF66"/>
                </a:solidFill>
                <a:latin typeface="Times New Roman" panose="02020603050405020304" pitchFamily="18" charset="0"/>
                <a:ea typeface="楷体_GB2312" pitchFamily="49" charset="-122"/>
              </a:rPr>
              <a:t>0110 </a:t>
            </a:r>
            <a:r>
              <a:rPr lang="en-US" altLang="zh-CN" sz="3200" dirty="0">
                <a:solidFill>
                  <a:srgbClr val="CCFF66"/>
                </a:solidFill>
                <a:latin typeface="Times New Roman" panose="02020603050405020304" pitchFamily="18" charset="0"/>
                <a:ea typeface="楷体_GB2312" pitchFamily="49" charset="-122"/>
                <a:sym typeface="Symbol" panose="05050102010706020507" pitchFamily="18" charset="2"/>
              </a:rPr>
              <a:t>011101011101</a:t>
            </a:r>
          </a:p>
        </p:txBody>
      </p:sp>
      <p:sp>
        <p:nvSpPr>
          <p:cNvPr id="111618" name="AutoShape 3"/>
          <p:cNvSpPr/>
          <p:nvPr/>
        </p:nvSpPr>
        <p:spPr>
          <a:xfrm>
            <a:off x="661988" y="2420938"/>
            <a:ext cx="2449512" cy="1027112"/>
          </a:xfrm>
          <a:prstGeom prst="parallelogram">
            <a:avLst>
              <a:gd name="adj" fmla="val 59621"/>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19" name="Line 4"/>
          <p:cNvSpPr/>
          <p:nvPr/>
        </p:nvSpPr>
        <p:spPr>
          <a:xfrm>
            <a:off x="661988" y="3448050"/>
            <a:ext cx="0" cy="1908175"/>
          </a:xfrm>
          <a:prstGeom prst="line">
            <a:avLst/>
          </a:prstGeom>
          <a:ln w="19050" cap="flat" cmpd="sng">
            <a:solidFill>
              <a:srgbClr val="00CC00"/>
            </a:solidFill>
            <a:prstDash val="solid"/>
            <a:round/>
            <a:headEnd type="none" w="med" len="med"/>
            <a:tailEnd type="none" w="med" len="med"/>
          </a:ln>
        </p:spPr>
      </p:sp>
      <p:sp>
        <p:nvSpPr>
          <p:cNvPr id="111620" name="Line 5"/>
          <p:cNvSpPr/>
          <p:nvPr/>
        </p:nvSpPr>
        <p:spPr>
          <a:xfrm>
            <a:off x="2466975" y="3448050"/>
            <a:ext cx="0" cy="1908175"/>
          </a:xfrm>
          <a:prstGeom prst="line">
            <a:avLst/>
          </a:prstGeom>
          <a:ln w="19050" cap="flat" cmpd="sng">
            <a:solidFill>
              <a:srgbClr val="00CC00"/>
            </a:solidFill>
            <a:prstDash val="solid"/>
            <a:round/>
            <a:headEnd type="none" w="med" len="med"/>
            <a:tailEnd type="none" w="med" len="med"/>
          </a:ln>
        </p:spPr>
      </p:sp>
      <p:sp>
        <p:nvSpPr>
          <p:cNvPr id="111621" name="Line 6"/>
          <p:cNvSpPr/>
          <p:nvPr/>
        </p:nvSpPr>
        <p:spPr>
          <a:xfrm>
            <a:off x="661988" y="5356225"/>
            <a:ext cx="1804987" cy="0"/>
          </a:xfrm>
          <a:prstGeom prst="line">
            <a:avLst/>
          </a:prstGeom>
          <a:ln w="19050" cap="flat" cmpd="sng">
            <a:solidFill>
              <a:srgbClr val="00CC00"/>
            </a:solidFill>
            <a:prstDash val="solid"/>
            <a:round/>
            <a:headEnd type="none" w="med" len="med"/>
            <a:tailEnd type="none" w="med" len="med"/>
          </a:ln>
        </p:spPr>
      </p:sp>
      <p:sp>
        <p:nvSpPr>
          <p:cNvPr id="111622" name="Line 7"/>
          <p:cNvSpPr/>
          <p:nvPr/>
        </p:nvSpPr>
        <p:spPr>
          <a:xfrm>
            <a:off x="3111500" y="2420938"/>
            <a:ext cx="0" cy="1725612"/>
          </a:xfrm>
          <a:prstGeom prst="line">
            <a:avLst/>
          </a:prstGeom>
          <a:ln w="19050" cap="flat" cmpd="sng">
            <a:solidFill>
              <a:srgbClr val="FF0000"/>
            </a:solidFill>
            <a:prstDash val="solid"/>
            <a:round/>
            <a:headEnd type="none" w="med" len="med"/>
            <a:tailEnd type="triangle" w="med" len="med"/>
          </a:ln>
        </p:spPr>
      </p:sp>
      <p:sp>
        <p:nvSpPr>
          <p:cNvPr id="111623" name="Line 8"/>
          <p:cNvSpPr/>
          <p:nvPr/>
        </p:nvSpPr>
        <p:spPr>
          <a:xfrm flipV="1">
            <a:off x="2466975" y="4327525"/>
            <a:ext cx="644525" cy="1028700"/>
          </a:xfrm>
          <a:prstGeom prst="line">
            <a:avLst/>
          </a:prstGeom>
          <a:ln w="19050" cap="flat" cmpd="sng">
            <a:solidFill>
              <a:srgbClr val="00CC00"/>
            </a:solidFill>
            <a:prstDash val="solid"/>
            <a:round/>
            <a:headEnd type="none" w="med" len="med"/>
            <a:tailEnd type="none" w="med" len="med"/>
          </a:ln>
        </p:spPr>
      </p:sp>
      <p:sp>
        <p:nvSpPr>
          <p:cNvPr id="111624" name="Line 9"/>
          <p:cNvSpPr/>
          <p:nvPr/>
        </p:nvSpPr>
        <p:spPr>
          <a:xfrm>
            <a:off x="1306513" y="2420938"/>
            <a:ext cx="0" cy="1906587"/>
          </a:xfrm>
          <a:prstGeom prst="line">
            <a:avLst/>
          </a:prstGeom>
          <a:ln w="19050" cap="flat" cmpd="sng">
            <a:solidFill>
              <a:srgbClr val="00CC00"/>
            </a:solidFill>
            <a:prstDash val="dash"/>
            <a:round/>
            <a:headEnd type="none" w="med" len="med"/>
            <a:tailEnd type="none" w="med" len="med"/>
          </a:ln>
        </p:spPr>
      </p:sp>
      <p:sp>
        <p:nvSpPr>
          <p:cNvPr id="111625" name="Line 10"/>
          <p:cNvSpPr/>
          <p:nvPr/>
        </p:nvSpPr>
        <p:spPr>
          <a:xfrm flipV="1">
            <a:off x="661988" y="4327525"/>
            <a:ext cx="644525" cy="1028700"/>
          </a:xfrm>
          <a:prstGeom prst="line">
            <a:avLst/>
          </a:prstGeom>
          <a:ln w="19050" cap="flat" cmpd="sng">
            <a:solidFill>
              <a:srgbClr val="00CC00"/>
            </a:solidFill>
            <a:prstDash val="dash"/>
            <a:round/>
            <a:headEnd type="none" w="med" len="med"/>
            <a:tailEnd type="none" w="med" len="med"/>
          </a:ln>
        </p:spPr>
      </p:sp>
      <p:sp>
        <p:nvSpPr>
          <p:cNvPr id="111626" name="Line 11"/>
          <p:cNvSpPr/>
          <p:nvPr/>
        </p:nvSpPr>
        <p:spPr>
          <a:xfrm>
            <a:off x="1306513" y="4327525"/>
            <a:ext cx="1804987" cy="0"/>
          </a:xfrm>
          <a:prstGeom prst="line">
            <a:avLst/>
          </a:prstGeom>
          <a:ln w="19050" cap="flat" cmpd="sng">
            <a:solidFill>
              <a:srgbClr val="00CC00"/>
            </a:solidFill>
            <a:prstDash val="dash"/>
            <a:round/>
            <a:headEnd type="none" w="med" len="med"/>
            <a:tailEnd type="none" w="med" len="med"/>
          </a:ln>
        </p:spPr>
      </p:sp>
      <p:sp>
        <p:nvSpPr>
          <p:cNvPr id="111627" name="Oval 12"/>
          <p:cNvSpPr/>
          <p:nvPr/>
        </p:nvSpPr>
        <p:spPr>
          <a:xfrm>
            <a:off x="1177925" y="2273300"/>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28" name="Oval 13"/>
          <p:cNvSpPr/>
          <p:nvPr/>
        </p:nvSpPr>
        <p:spPr>
          <a:xfrm>
            <a:off x="2982913" y="2273300"/>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29" name="Oval 14" descr="10%"/>
          <p:cNvSpPr/>
          <p:nvPr/>
        </p:nvSpPr>
        <p:spPr>
          <a:xfrm>
            <a:off x="2338388" y="3300413"/>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0" name="Oval 15" descr="10%"/>
          <p:cNvSpPr/>
          <p:nvPr/>
        </p:nvSpPr>
        <p:spPr>
          <a:xfrm>
            <a:off x="533400" y="3300413"/>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1" name="Oval 16" descr="20%"/>
          <p:cNvSpPr/>
          <p:nvPr/>
        </p:nvSpPr>
        <p:spPr>
          <a:xfrm>
            <a:off x="1177925" y="4181475"/>
            <a:ext cx="257175" cy="293688"/>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2" name="Oval 17"/>
          <p:cNvSpPr/>
          <p:nvPr/>
        </p:nvSpPr>
        <p:spPr>
          <a:xfrm>
            <a:off x="2982913" y="4181475"/>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3" name="Oval 18" descr="10%"/>
          <p:cNvSpPr/>
          <p:nvPr/>
        </p:nvSpPr>
        <p:spPr>
          <a:xfrm>
            <a:off x="2338388" y="5208588"/>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4" name="Oval 19" descr="10%"/>
          <p:cNvSpPr/>
          <p:nvPr/>
        </p:nvSpPr>
        <p:spPr>
          <a:xfrm>
            <a:off x="533400" y="5208588"/>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5" name="AutoShape 20"/>
          <p:cNvSpPr/>
          <p:nvPr/>
        </p:nvSpPr>
        <p:spPr>
          <a:xfrm>
            <a:off x="5689600" y="2420938"/>
            <a:ext cx="2449513" cy="1027112"/>
          </a:xfrm>
          <a:prstGeom prst="parallelogram">
            <a:avLst>
              <a:gd name="adj" fmla="val 59621"/>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36" name="Line 21"/>
          <p:cNvSpPr/>
          <p:nvPr/>
        </p:nvSpPr>
        <p:spPr>
          <a:xfrm>
            <a:off x="5689600" y="3448050"/>
            <a:ext cx="0" cy="1908175"/>
          </a:xfrm>
          <a:prstGeom prst="line">
            <a:avLst/>
          </a:prstGeom>
          <a:ln w="19050" cap="flat" cmpd="sng">
            <a:solidFill>
              <a:srgbClr val="00CC00"/>
            </a:solidFill>
            <a:prstDash val="solid"/>
            <a:round/>
            <a:headEnd type="none" w="med" len="med"/>
            <a:tailEnd type="none" w="med" len="med"/>
          </a:ln>
        </p:spPr>
      </p:sp>
      <p:sp>
        <p:nvSpPr>
          <p:cNvPr id="111637" name="Line 22"/>
          <p:cNvSpPr/>
          <p:nvPr/>
        </p:nvSpPr>
        <p:spPr>
          <a:xfrm>
            <a:off x="7494588" y="3448050"/>
            <a:ext cx="0" cy="1908175"/>
          </a:xfrm>
          <a:prstGeom prst="line">
            <a:avLst/>
          </a:prstGeom>
          <a:ln w="19050" cap="flat" cmpd="sng">
            <a:solidFill>
              <a:srgbClr val="00CC00"/>
            </a:solidFill>
            <a:prstDash val="solid"/>
            <a:round/>
            <a:headEnd type="none" w="med" len="med"/>
            <a:tailEnd type="none" w="med" len="med"/>
          </a:ln>
        </p:spPr>
      </p:sp>
      <p:sp>
        <p:nvSpPr>
          <p:cNvPr id="111638" name="Line 23"/>
          <p:cNvSpPr/>
          <p:nvPr/>
        </p:nvSpPr>
        <p:spPr>
          <a:xfrm>
            <a:off x="5689600" y="5356225"/>
            <a:ext cx="1804988" cy="0"/>
          </a:xfrm>
          <a:prstGeom prst="line">
            <a:avLst/>
          </a:prstGeom>
          <a:ln w="19050" cap="flat" cmpd="sng">
            <a:solidFill>
              <a:srgbClr val="00CC00"/>
            </a:solidFill>
            <a:prstDash val="solid"/>
            <a:round/>
            <a:headEnd type="none" w="med" len="med"/>
            <a:tailEnd type="none" w="med" len="med"/>
          </a:ln>
        </p:spPr>
      </p:sp>
      <p:sp>
        <p:nvSpPr>
          <p:cNvPr id="111639" name="Line 24"/>
          <p:cNvSpPr/>
          <p:nvPr/>
        </p:nvSpPr>
        <p:spPr>
          <a:xfrm>
            <a:off x="8139113" y="2420938"/>
            <a:ext cx="0" cy="1906587"/>
          </a:xfrm>
          <a:prstGeom prst="line">
            <a:avLst/>
          </a:prstGeom>
          <a:ln w="19050" cap="flat" cmpd="sng">
            <a:solidFill>
              <a:srgbClr val="00CC00"/>
            </a:solidFill>
            <a:prstDash val="solid"/>
            <a:round/>
            <a:headEnd type="none" w="med" len="med"/>
            <a:tailEnd type="none" w="med" len="med"/>
          </a:ln>
        </p:spPr>
      </p:sp>
      <p:sp>
        <p:nvSpPr>
          <p:cNvPr id="111640" name="Line 25"/>
          <p:cNvSpPr/>
          <p:nvPr/>
        </p:nvSpPr>
        <p:spPr>
          <a:xfrm flipV="1">
            <a:off x="7494588" y="4327525"/>
            <a:ext cx="644525" cy="1028700"/>
          </a:xfrm>
          <a:prstGeom prst="line">
            <a:avLst/>
          </a:prstGeom>
          <a:ln w="19050" cap="flat" cmpd="sng">
            <a:solidFill>
              <a:srgbClr val="00CC00"/>
            </a:solidFill>
            <a:prstDash val="solid"/>
            <a:round/>
            <a:headEnd type="none" w="med" len="med"/>
            <a:tailEnd type="none" w="med" len="med"/>
          </a:ln>
        </p:spPr>
      </p:sp>
      <p:sp>
        <p:nvSpPr>
          <p:cNvPr id="111641" name="Line 26"/>
          <p:cNvSpPr/>
          <p:nvPr/>
        </p:nvSpPr>
        <p:spPr>
          <a:xfrm>
            <a:off x="6334125" y="2420938"/>
            <a:ext cx="0" cy="1906587"/>
          </a:xfrm>
          <a:prstGeom prst="line">
            <a:avLst/>
          </a:prstGeom>
          <a:ln w="19050" cap="flat" cmpd="sng">
            <a:solidFill>
              <a:srgbClr val="00CC00"/>
            </a:solidFill>
            <a:prstDash val="dash"/>
            <a:round/>
            <a:headEnd type="none" w="med" len="med"/>
            <a:tailEnd type="none" w="med" len="med"/>
          </a:ln>
        </p:spPr>
      </p:sp>
      <p:sp>
        <p:nvSpPr>
          <p:cNvPr id="111642" name="Line 27"/>
          <p:cNvSpPr/>
          <p:nvPr/>
        </p:nvSpPr>
        <p:spPr>
          <a:xfrm flipV="1">
            <a:off x="5689600" y="4327525"/>
            <a:ext cx="644525" cy="1028700"/>
          </a:xfrm>
          <a:prstGeom prst="line">
            <a:avLst/>
          </a:prstGeom>
          <a:ln w="19050" cap="flat" cmpd="sng">
            <a:solidFill>
              <a:srgbClr val="00CC00"/>
            </a:solidFill>
            <a:prstDash val="dash"/>
            <a:round/>
            <a:headEnd type="none" w="med" len="med"/>
            <a:tailEnd type="none" w="med" len="med"/>
          </a:ln>
        </p:spPr>
      </p:sp>
      <p:sp>
        <p:nvSpPr>
          <p:cNvPr id="111643" name="Line 28"/>
          <p:cNvSpPr/>
          <p:nvPr/>
        </p:nvSpPr>
        <p:spPr>
          <a:xfrm>
            <a:off x="6334125" y="4327525"/>
            <a:ext cx="1804988" cy="0"/>
          </a:xfrm>
          <a:prstGeom prst="line">
            <a:avLst/>
          </a:prstGeom>
          <a:ln w="19050" cap="flat" cmpd="sng">
            <a:solidFill>
              <a:srgbClr val="00CC00"/>
            </a:solidFill>
            <a:prstDash val="dash"/>
            <a:round/>
            <a:headEnd type="none" w="med" len="med"/>
            <a:tailEnd type="none" w="med" len="med"/>
          </a:ln>
        </p:spPr>
      </p:sp>
      <p:sp>
        <p:nvSpPr>
          <p:cNvPr id="111644" name="Oval 29" descr="10%"/>
          <p:cNvSpPr/>
          <p:nvPr/>
        </p:nvSpPr>
        <p:spPr>
          <a:xfrm>
            <a:off x="6205538" y="2273300"/>
            <a:ext cx="257175" cy="293688"/>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45" name="Oval 30" descr="10%"/>
          <p:cNvSpPr/>
          <p:nvPr/>
        </p:nvSpPr>
        <p:spPr>
          <a:xfrm>
            <a:off x="8010525" y="2273300"/>
            <a:ext cx="257175" cy="293688"/>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46" name="Oval 31" descr="10%"/>
          <p:cNvSpPr/>
          <p:nvPr/>
        </p:nvSpPr>
        <p:spPr>
          <a:xfrm>
            <a:off x="7366000" y="3300413"/>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47" name="Oval 32" descr="10%"/>
          <p:cNvSpPr/>
          <p:nvPr/>
        </p:nvSpPr>
        <p:spPr>
          <a:xfrm>
            <a:off x="5561013" y="3300413"/>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48" name="Oval 33" descr="20%"/>
          <p:cNvSpPr/>
          <p:nvPr/>
        </p:nvSpPr>
        <p:spPr>
          <a:xfrm>
            <a:off x="6205538" y="4181475"/>
            <a:ext cx="257175" cy="293688"/>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49" name="Oval 34"/>
          <p:cNvSpPr/>
          <p:nvPr/>
        </p:nvSpPr>
        <p:spPr>
          <a:xfrm>
            <a:off x="8010525" y="4181475"/>
            <a:ext cx="257175" cy="293688"/>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50" name="Oval 35" descr="10%"/>
          <p:cNvSpPr/>
          <p:nvPr/>
        </p:nvSpPr>
        <p:spPr>
          <a:xfrm>
            <a:off x="7366000" y="5208588"/>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51" name="Oval 36" descr="10%"/>
          <p:cNvSpPr/>
          <p:nvPr/>
        </p:nvSpPr>
        <p:spPr>
          <a:xfrm>
            <a:off x="5561013" y="5208588"/>
            <a:ext cx="257175" cy="293687"/>
          </a:xfrm>
          <a:prstGeom prst="ellipse">
            <a:avLst/>
          </a:prstGeom>
          <a:pattFill prst="pct10">
            <a:fgClr>
              <a:schemeClr val="tx2"/>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11652" name="Freeform 37"/>
          <p:cNvSpPr/>
          <p:nvPr/>
        </p:nvSpPr>
        <p:spPr>
          <a:xfrm>
            <a:off x="1435100" y="1539875"/>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dash"/>
            <a:round/>
            <a:headEnd type="none" w="med" len="med"/>
            <a:tailEnd type="none" w="med" len="med"/>
          </a:ln>
        </p:spPr>
        <p:txBody>
          <a:bodyPr/>
          <a:lstStyle/>
          <a:p>
            <a:endParaRPr lang="zh-CN" altLang="en-US"/>
          </a:p>
        </p:txBody>
      </p:sp>
      <p:sp>
        <p:nvSpPr>
          <p:cNvPr id="111653" name="Freeform 38"/>
          <p:cNvSpPr/>
          <p:nvPr/>
        </p:nvSpPr>
        <p:spPr>
          <a:xfrm>
            <a:off x="3240088" y="1539875"/>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dash"/>
            <a:round/>
            <a:headEnd type="none" w="med" len="med"/>
            <a:tailEnd type="none" w="med" len="med"/>
          </a:ln>
        </p:spPr>
        <p:txBody>
          <a:bodyPr/>
          <a:lstStyle/>
          <a:p>
            <a:endParaRPr lang="zh-CN" altLang="en-US"/>
          </a:p>
        </p:txBody>
      </p:sp>
      <p:sp>
        <p:nvSpPr>
          <p:cNvPr id="111654" name="Freeform 39"/>
          <p:cNvSpPr/>
          <p:nvPr/>
        </p:nvSpPr>
        <p:spPr>
          <a:xfrm>
            <a:off x="661988" y="2566988"/>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dash"/>
            <a:round/>
            <a:headEnd type="none" w="med" len="med"/>
            <a:tailEnd type="none" w="med" len="med"/>
          </a:ln>
        </p:spPr>
        <p:txBody>
          <a:bodyPr/>
          <a:lstStyle/>
          <a:p>
            <a:endParaRPr lang="zh-CN" altLang="en-US"/>
          </a:p>
        </p:txBody>
      </p:sp>
      <p:sp>
        <p:nvSpPr>
          <p:cNvPr id="111655" name="Freeform 40"/>
          <p:cNvSpPr/>
          <p:nvPr/>
        </p:nvSpPr>
        <p:spPr>
          <a:xfrm>
            <a:off x="2595563" y="2566988"/>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dash"/>
            <a:round/>
            <a:headEnd type="none" w="med" len="med"/>
            <a:tailEnd type="none" w="med" len="med"/>
          </a:ln>
        </p:spPr>
        <p:txBody>
          <a:bodyPr/>
          <a:lstStyle/>
          <a:p>
            <a:endParaRPr lang="zh-CN" altLang="en-US"/>
          </a:p>
        </p:txBody>
      </p:sp>
      <p:sp>
        <p:nvSpPr>
          <p:cNvPr id="111656" name="Freeform 41"/>
          <p:cNvSpPr/>
          <p:nvPr/>
        </p:nvSpPr>
        <p:spPr>
          <a:xfrm>
            <a:off x="1435100" y="3448050"/>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dash"/>
            <a:round/>
            <a:headEnd type="none" w="med" len="med"/>
            <a:tailEnd type="none" w="med" len="med"/>
          </a:ln>
        </p:spPr>
        <p:txBody>
          <a:bodyPr/>
          <a:lstStyle/>
          <a:p>
            <a:endParaRPr lang="zh-CN" altLang="en-US"/>
          </a:p>
        </p:txBody>
      </p:sp>
      <p:sp>
        <p:nvSpPr>
          <p:cNvPr id="111657" name="Freeform 42"/>
          <p:cNvSpPr/>
          <p:nvPr/>
        </p:nvSpPr>
        <p:spPr>
          <a:xfrm>
            <a:off x="3240088" y="3448050"/>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FF0000"/>
            </a:solidFill>
            <a:prstDash val="solid"/>
            <a:round/>
            <a:headEnd type="none" w="med" len="med"/>
            <a:tailEnd type="triangle" w="med" len="med"/>
          </a:ln>
        </p:spPr>
        <p:txBody>
          <a:bodyPr/>
          <a:lstStyle/>
          <a:p>
            <a:endParaRPr lang="zh-CN" altLang="en-US"/>
          </a:p>
        </p:txBody>
      </p:sp>
      <p:sp>
        <p:nvSpPr>
          <p:cNvPr id="111658" name="Freeform 43"/>
          <p:cNvSpPr/>
          <p:nvPr/>
        </p:nvSpPr>
        <p:spPr>
          <a:xfrm>
            <a:off x="661988" y="4475163"/>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dash"/>
            <a:round/>
            <a:headEnd type="none" w="med" len="med"/>
            <a:tailEnd type="none" w="med" len="med"/>
          </a:ln>
        </p:spPr>
        <p:txBody>
          <a:bodyPr/>
          <a:lstStyle/>
          <a:p>
            <a:endParaRPr lang="zh-CN" altLang="en-US"/>
          </a:p>
        </p:txBody>
      </p:sp>
      <p:sp>
        <p:nvSpPr>
          <p:cNvPr id="111659" name="Freeform 44"/>
          <p:cNvSpPr/>
          <p:nvPr/>
        </p:nvSpPr>
        <p:spPr>
          <a:xfrm>
            <a:off x="2595563" y="4475163"/>
            <a:ext cx="4899025" cy="733425"/>
          </a:xfrm>
          <a:custGeom>
            <a:avLst/>
            <a:gdLst/>
            <a:ahLst/>
            <a:cxnLst>
              <a:cxn ang="0">
                <a:pos x="0" y="2147483647"/>
              </a:cxn>
              <a:cxn ang="0">
                <a:pos x="2147483647" y="0"/>
              </a:cxn>
              <a:cxn ang="0">
                <a:pos x="2147483647" y="2147483647"/>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dash"/>
            <a:round/>
            <a:headEnd type="none" w="med" len="med"/>
            <a:tailEnd type="none" w="med" len="med"/>
          </a:ln>
        </p:spPr>
        <p:txBody>
          <a:bodyPr/>
          <a:lstStyle/>
          <a:p>
            <a:endParaRPr lang="zh-CN" altLang="en-US"/>
          </a:p>
        </p:txBody>
      </p:sp>
      <p:sp>
        <p:nvSpPr>
          <p:cNvPr id="111660" name="Text Box 45"/>
          <p:cNvSpPr txBox="1"/>
          <p:nvPr/>
        </p:nvSpPr>
        <p:spPr>
          <a:xfrm>
            <a:off x="800100" y="19208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0110</a:t>
            </a:r>
            <a:endParaRPr lang="en-US" altLang="zh-CN" dirty="0">
              <a:latin typeface="Times New Roman" panose="02020603050405020304" pitchFamily="18" charset="0"/>
              <a:ea typeface="宋体" panose="02010600030101010101" pitchFamily="2" charset="-122"/>
            </a:endParaRPr>
          </a:p>
        </p:txBody>
      </p:sp>
      <p:sp>
        <p:nvSpPr>
          <p:cNvPr id="111661" name="Text Box 46"/>
          <p:cNvSpPr txBox="1"/>
          <p:nvPr/>
        </p:nvSpPr>
        <p:spPr>
          <a:xfrm>
            <a:off x="152400" y="29273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0010</a:t>
            </a:r>
            <a:endParaRPr lang="en-US" altLang="zh-CN" dirty="0">
              <a:latin typeface="Times New Roman" panose="02020603050405020304" pitchFamily="18" charset="0"/>
              <a:ea typeface="宋体" panose="02010600030101010101" pitchFamily="2" charset="-122"/>
            </a:endParaRPr>
          </a:p>
        </p:txBody>
      </p:sp>
      <p:sp>
        <p:nvSpPr>
          <p:cNvPr id="111662" name="Text Box 47"/>
          <p:cNvSpPr txBox="1"/>
          <p:nvPr/>
        </p:nvSpPr>
        <p:spPr>
          <a:xfrm>
            <a:off x="781050" y="55022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0000</a:t>
            </a:r>
            <a:endParaRPr lang="en-US" altLang="zh-CN" dirty="0">
              <a:latin typeface="Times New Roman" panose="02020603050405020304" pitchFamily="18" charset="0"/>
              <a:ea typeface="宋体" panose="02010600030101010101" pitchFamily="2" charset="-122"/>
            </a:endParaRPr>
          </a:p>
        </p:txBody>
      </p:sp>
      <p:sp>
        <p:nvSpPr>
          <p:cNvPr id="111663" name="Text Box 48"/>
          <p:cNvSpPr txBox="1"/>
          <p:nvPr/>
        </p:nvSpPr>
        <p:spPr>
          <a:xfrm>
            <a:off x="1371600" y="43751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0100</a:t>
            </a:r>
            <a:endParaRPr lang="en-US" altLang="zh-CN" dirty="0">
              <a:latin typeface="Times New Roman" panose="02020603050405020304" pitchFamily="18" charset="0"/>
              <a:ea typeface="宋体" panose="02010600030101010101" pitchFamily="2" charset="-122"/>
            </a:endParaRPr>
          </a:p>
        </p:txBody>
      </p:sp>
      <p:sp>
        <p:nvSpPr>
          <p:cNvPr id="111664" name="Text Box 49"/>
          <p:cNvSpPr txBox="1"/>
          <p:nvPr/>
        </p:nvSpPr>
        <p:spPr>
          <a:xfrm>
            <a:off x="2533650" y="19208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0111</a:t>
            </a:r>
            <a:endParaRPr lang="en-US" altLang="zh-CN" dirty="0">
              <a:latin typeface="Times New Roman" panose="02020603050405020304" pitchFamily="18" charset="0"/>
              <a:ea typeface="宋体" panose="02010600030101010101" pitchFamily="2" charset="-122"/>
            </a:endParaRPr>
          </a:p>
        </p:txBody>
      </p:sp>
      <p:sp>
        <p:nvSpPr>
          <p:cNvPr id="111665" name="Text Box 50"/>
          <p:cNvSpPr txBox="1"/>
          <p:nvPr/>
        </p:nvSpPr>
        <p:spPr>
          <a:xfrm>
            <a:off x="2686050" y="54260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0001</a:t>
            </a:r>
            <a:endParaRPr lang="en-US" altLang="zh-CN" dirty="0">
              <a:latin typeface="Times New Roman" panose="02020603050405020304" pitchFamily="18" charset="0"/>
              <a:ea typeface="宋体" panose="02010600030101010101" pitchFamily="2" charset="-122"/>
            </a:endParaRPr>
          </a:p>
        </p:txBody>
      </p:sp>
      <p:sp>
        <p:nvSpPr>
          <p:cNvPr id="111666" name="Text Box 51"/>
          <p:cNvSpPr txBox="1"/>
          <p:nvPr/>
        </p:nvSpPr>
        <p:spPr>
          <a:xfrm>
            <a:off x="1905000" y="29876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0011</a:t>
            </a:r>
            <a:endParaRPr lang="en-US" altLang="zh-CN" dirty="0">
              <a:latin typeface="Times New Roman" panose="02020603050405020304" pitchFamily="18" charset="0"/>
              <a:ea typeface="宋体" panose="02010600030101010101" pitchFamily="2" charset="-122"/>
            </a:endParaRPr>
          </a:p>
        </p:txBody>
      </p:sp>
      <p:sp>
        <p:nvSpPr>
          <p:cNvPr id="111667" name="Text Box 52"/>
          <p:cNvSpPr txBox="1"/>
          <p:nvPr/>
        </p:nvSpPr>
        <p:spPr>
          <a:xfrm>
            <a:off x="3429000" y="41465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0101</a:t>
            </a:r>
            <a:endParaRPr lang="en-US" altLang="zh-CN" dirty="0">
              <a:latin typeface="Times New Roman" panose="02020603050405020304" pitchFamily="18" charset="0"/>
              <a:ea typeface="宋体" panose="02010600030101010101" pitchFamily="2" charset="-122"/>
            </a:endParaRPr>
          </a:p>
        </p:txBody>
      </p:sp>
      <p:sp>
        <p:nvSpPr>
          <p:cNvPr id="111668" name="Text Box 53"/>
          <p:cNvSpPr txBox="1"/>
          <p:nvPr/>
        </p:nvSpPr>
        <p:spPr>
          <a:xfrm>
            <a:off x="5543550" y="20891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1110</a:t>
            </a:r>
            <a:endParaRPr lang="en-US" altLang="zh-CN" dirty="0">
              <a:latin typeface="Times New Roman" panose="02020603050405020304" pitchFamily="18" charset="0"/>
              <a:ea typeface="宋体" panose="02010600030101010101" pitchFamily="2" charset="-122"/>
            </a:endParaRPr>
          </a:p>
        </p:txBody>
      </p:sp>
      <p:sp>
        <p:nvSpPr>
          <p:cNvPr id="111669" name="Text Box 54"/>
          <p:cNvSpPr txBox="1"/>
          <p:nvPr/>
        </p:nvSpPr>
        <p:spPr>
          <a:xfrm>
            <a:off x="4895850" y="309562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1010</a:t>
            </a:r>
            <a:endParaRPr lang="en-US" altLang="zh-CN" dirty="0">
              <a:latin typeface="Times New Roman" panose="02020603050405020304" pitchFamily="18" charset="0"/>
              <a:ea typeface="宋体" panose="02010600030101010101" pitchFamily="2" charset="-122"/>
            </a:endParaRPr>
          </a:p>
        </p:txBody>
      </p:sp>
      <p:sp>
        <p:nvSpPr>
          <p:cNvPr id="111670" name="Text Box 55"/>
          <p:cNvSpPr txBox="1"/>
          <p:nvPr/>
        </p:nvSpPr>
        <p:spPr>
          <a:xfrm>
            <a:off x="5795963" y="55022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1000</a:t>
            </a:r>
            <a:endParaRPr lang="en-US" altLang="zh-CN" dirty="0">
              <a:latin typeface="Times New Roman" panose="02020603050405020304" pitchFamily="18" charset="0"/>
              <a:ea typeface="宋体" panose="02010600030101010101" pitchFamily="2" charset="-122"/>
            </a:endParaRPr>
          </a:p>
        </p:txBody>
      </p:sp>
      <p:sp>
        <p:nvSpPr>
          <p:cNvPr id="111671" name="Text Box 56"/>
          <p:cNvSpPr txBox="1"/>
          <p:nvPr/>
        </p:nvSpPr>
        <p:spPr>
          <a:xfrm>
            <a:off x="6462713" y="43751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1100</a:t>
            </a:r>
            <a:endParaRPr lang="en-US" altLang="zh-CN" dirty="0">
              <a:latin typeface="Times New Roman" panose="02020603050405020304" pitchFamily="18" charset="0"/>
              <a:ea typeface="宋体" panose="02010600030101010101" pitchFamily="2" charset="-122"/>
            </a:endParaRPr>
          </a:p>
        </p:txBody>
      </p:sp>
      <p:sp>
        <p:nvSpPr>
          <p:cNvPr id="111672" name="Text Box 57"/>
          <p:cNvSpPr txBox="1"/>
          <p:nvPr/>
        </p:nvSpPr>
        <p:spPr>
          <a:xfrm>
            <a:off x="7277100" y="2089150"/>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1111</a:t>
            </a:r>
            <a:endParaRPr lang="en-US" altLang="zh-CN" dirty="0">
              <a:latin typeface="Times New Roman" panose="02020603050405020304" pitchFamily="18" charset="0"/>
              <a:ea typeface="宋体" panose="02010600030101010101" pitchFamily="2" charset="-122"/>
            </a:endParaRPr>
          </a:p>
        </p:txBody>
      </p:sp>
      <p:sp>
        <p:nvSpPr>
          <p:cNvPr id="111673" name="Text Box 58"/>
          <p:cNvSpPr txBox="1"/>
          <p:nvPr/>
        </p:nvSpPr>
        <p:spPr>
          <a:xfrm>
            <a:off x="7639050" y="535622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1001</a:t>
            </a:r>
            <a:endParaRPr lang="en-US" altLang="zh-CN" dirty="0">
              <a:latin typeface="Times New Roman" panose="02020603050405020304" pitchFamily="18" charset="0"/>
              <a:ea typeface="宋体" panose="02010600030101010101" pitchFamily="2" charset="-122"/>
            </a:endParaRPr>
          </a:p>
        </p:txBody>
      </p:sp>
      <p:sp>
        <p:nvSpPr>
          <p:cNvPr id="111674" name="Text Box 59"/>
          <p:cNvSpPr txBox="1"/>
          <p:nvPr/>
        </p:nvSpPr>
        <p:spPr>
          <a:xfrm>
            <a:off x="6648450" y="314007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1011</a:t>
            </a:r>
            <a:endParaRPr lang="en-US" altLang="zh-CN" dirty="0">
              <a:latin typeface="Times New Roman" panose="02020603050405020304" pitchFamily="18" charset="0"/>
              <a:ea typeface="宋体" panose="02010600030101010101" pitchFamily="2" charset="-122"/>
            </a:endParaRPr>
          </a:p>
        </p:txBody>
      </p:sp>
      <p:sp>
        <p:nvSpPr>
          <p:cNvPr id="111675" name="Text Box 60"/>
          <p:cNvSpPr txBox="1"/>
          <p:nvPr/>
        </p:nvSpPr>
        <p:spPr>
          <a:xfrm>
            <a:off x="8305800" y="4314825"/>
            <a:ext cx="666750" cy="365125"/>
          </a:xfrm>
          <a:prstGeom prst="rect">
            <a:avLst/>
          </a:prstGeom>
          <a:noFill/>
          <a:ln w="9525">
            <a:noFill/>
          </a:ln>
        </p:spPr>
        <p:txBody>
          <a:bodyPr lIns="0" tIns="0" rIns="0" bIns="0" anchor="t">
            <a:spAutoFit/>
          </a:bodyPr>
          <a:lstStyle/>
          <a:p>
            <a:pPr>
              <a:spcBef>
                <a:spcPct val="50000"/>
              </a:spcBef>
            </a:pPr>
            <a:r>
              <a:rPr lang="en-US" altLang="zh-CN" dirty="0">
                <a:solidFill>
                  <a:schemeClr val="folHlink"/>
                </a:solidFill>
                <a:latin typeface="Times New Roman" panose="02020603050405020304" pitchFamily="18" charset="0"/>
                <a:ea typeface="宋体" panose="02010600030101010101" pitchFamily="2" charset="-122"/>
              </a:rPr>
              <a:t>1101</a:t>
            </a:r>
            <a:endParaRPr lang="en-US" altLang="zh-CN" dirty="0">
              <a:latin typeface="Times New Roman" panose="02020603050405020304" pitchFamily="18" charset="0"/>
              <a:ea typeface="宋体" panose="02010600030101010101" pitchFamily="2" charset="-122"/>
            </a:endParaRPr>
          </a:p>
        </p:txBody>
      </p:sp>
      <p:sp>
        <p:nvSpPr>
          <p:cNvPr id="111676" name="Line 63"/>
          <p:cNvSpPr/>
          <p:nvPr/>
        </p:nvSpPr>
        <p:spPr>
          <a:xfrm>
            <a:off x="1435100" y="2420938"/>
            <a:ext cx="1547813" cy="0"/>
          </a:xfrm>
          <a:prstGeom prst="line">
            <a:avLst/>
          </a:prstGeom>
          <a:ln w="19050" cap="flat" cmpd="sng">
            <a:solidFill>
              <a:srgbClr val="FF0000"/>
            </a:solidFill>
            <a:prstDash val="solid"/>
            <a:round/>
            <a:headEnd type="none" w="med" len="med"/>
            <a:tailEnd type="triangle" w="med" len="med"/>
          </a:ln>
        </p:spPr>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p:nvPr/>
        </p:nvSpPr>
        <p:spPr>
          <a:xfrm>
            <a:off x="381000" y="1447800"/>
            <a:ext cx="8534400" cy="3657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特点</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寻径按照从维</a:t>
            </a:r>
            <a:r>
              <a:rPr lang="en-US" altLang="zh-CN" sz="3200" dirty="0">
                <a:solidFill>
                  <a:srgbClr val="00CCFF"/>
                </a:solidFill>
                <a:latin typeface="Times New Roman" panose="02020603050405020304" pitchFamily="18" charset="0"/>
                <a:ea typeface="楷体_GB2312" pitchFamily="49" charset="-122"/>
              </a:rPr>
              <a:t>1</a:t>
            </a:r>
            <a:r>
              <a:rPr lang="zh-CN" altLang="en-US" sz="3200" dirty="0">
                <a:latin typeface="Times New Roman" panose="02020603050405020304" pitchFamily="18" charset="0"/>
                <a:ea typeface="楷体_GB2312" pitchFamily="49" charset="-122"/>
              </a:rPr>
              <a:t>到维</a:t>
            </a:r>
            <a:r>
              <a:rPr lang="en-US" altLang="zh-CN" sz="3200" dirty="0">
                <a:solidFill>
                  <a:srgbClr val="00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的顺序进行。</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如果</a:t>
            </a:r>
            <a:r>
              <a:rPr lang="en-US" altLang="zh-CN" sz="3200" dirty="0">
                <a:solidFill>
                  <a:srgbClr val="00CC00"/>
                </a:solidFill>
                <a:latin typeface="Times New Roman" panose="02020603050405020304" pitchFamily="18" charset="0"/>
                <a:ea typeface="楷体_GB2312" pitchFamily="49" charset="-122"/>
              </a:rPr>
              <a:t>s</a:t>
            </a:r>
            <a:r>
              <a:rPr lang="zh-CN" altLang="en-US" sz="3200" dirty="0">
                <a:latin typeface="Times New Roman" panose="02020603050405020304" pitchFamily="18" charset="0"/>
                <a:ea typeface="楷体_GB2312" pitchFamily="49" charset="-122"/>
              </a:rPr>
              <a:t>和</a:t>
            </a:r>
            <a:r>
              <a:rPr lang="en-US" altLang="zh-CN" sz="3200" dirty="0">
                <a:solidFill>
                  <a:srgbClr val="00CC00"/>
                </a:solidFill>
                <a:latin typeface="Times New Roman" panose="02020603050405020304" pitchFamily="18" charset="0"/>
                <a:ea typeface="楷体_GB2312" pitchFamily="49" charset="-122"/>
              </a:rPr>
              <a:t>d</a:t>
            </a:r>
            <a:r>
              <a:rPr lang="zh-CN" altLang="en-US" sz="3200" dirty="0">
                <a:latin typeface="Times New Roman" panose="02020603050405020304" pitchFamily="18" charset="0"/>
                <a:ea typeface="楷体_GB2312" pitchFamily="49" charset="-122"/>
              </a:rPr>
              <a:t>的第</a:t>
            </a:r>
            <a:r>
              <a:rPr lang="en-US" altLang="zh-CN" sz="3200" dirty="0">
                <a:solidFill>
                  <a:srgbClr val="00CC00"/>
                </a:solidFill>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位相同，则沿维</a:t>
            </a:r>
            <a:r>
              <a:rPr lang="en-US" altLang="zh-CN" sz="3200" dirty="0">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的方向不需要寻径，否则从当前结点沿着这一维方向走向下一结点（立方体中，每维包括两个结点）。重复这一过程直到到达目的结点。</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p:nvPr/>
        </p:nvSpPr>
        <p:spPr>
          <a:xfrm>
            <a:off x="152400" y="1295400"/>
            <a:ext cx="8763000" cy="4038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4.5.3.</a:t>
            </a:r>
            <a:r>
              <a:rPr lang="zh-CN" altLang="en-US" sz="3200" dirty="0">
                <a:solidFill>
                  <a:schemeClr val="accent1"/>
                </a:solidFill>
                <a:latin typeface="Times New Roman" panose="02020603050405020304" pitchFamily="18" charset="0"/>
                <a:ea typeface="楷体_GB2312" pitchFamily="49" charset="-122"/>
              </a:rPr>
              <a:t>自适应寻径</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目的：</a:t>
            </a:r>
            <a:r>
              <a:rPr lang="zh-CN" altLang="en-US" sz="3200" dirty="0">
                <a:latin typeface="Times New Roman" panose="02020603050405020304" pitchFamily="18" charset="0"/>
                <a:ea typeface="楷体_GB2312" pitchFamily="49" charset="-122"/>
              </a:rPr>
              <a:t>避免死锁</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虚拟通道</a:t>
            </a:r>
            <a:r>
              <a:rPr lang="zh-CN" altLang="en-US" sz="3200" dirty="0">
                <a:latin typeface="Times New Roman" panose="02020603050405020304" pitchFamily="18" charset="0"/>
                <a:ea typeface="楷体_GB2312" pitchFamily="49" charset="-122"/>
              </a:rPr>
              <a:t>：使实现自适应寻径更经济和更灵活。</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方法</a:t>
            </a:r>
            <a:r>
              <a:rPr lang="zh-CN" altLang="en-US" sz="3200" dirty="0">
                <a:latin typeface="Times New Roman" panose="02020603050405020304" pitchFamily="18" charset="0"/>
                <a:ea typeface="楷体_GB2312" pitchFamily="49" charset="-122"/>
              </a:rPr>
              <a:t>：网格网络中，同一维的所有连接都使用虚拟通道。</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如下图所示：</a:t>
            </a:r>
            <a:endParaRPr lang="zh-CN" altLang="en-US" sz="3200" dirty="0">
              <a:solidFill>
                <a:schemeClr val="tx2"/>
              </a:solidFill>
              <a:latin typeface="Times New Roman" panose="02020603050405020304" pitchFamily="18" charset="0"/>
              <a:ea typeface="楷体_GB2312" pitchFamily="49" charset="-122"/>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p:nvPr/>
        </p:nvSpPr>
        <p:spPr>
          <a:xfrm>
            <a:off x="6096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02</a:t>
            </a:r>
          </a:p>
        </p:txBody>
      </p:sp>
      <p:sp>
        <p:nvSpPr>
          <p:cNvPr id="114690" name="Rectangle 3"/>
          <p:cNvSpPr/>
          <p:nvPr/>
        </p:nvSpPr>
        <p:spPr>
          <a:xfrm>
            <a:off x="19050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12</a:t>
            </a:r>
          </a:p>
        </p:txBody>
      </p:sp>
      <p:sp>
        <p:nvSpPr>
          <p:cNvPr id="114691" name="Rectangle 4"/>
          <p:cNvSpPr/>
          <p:nvPr/>
        </p:nvSpPr>
        <p:spPr>
          <a:xfrm>
            <a:off x="32004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22</a:t>
            </a:r>
          </a:p>
        </p:txBody>
      </p:sp>
      <p:grpSp>
        <p:nvGrpSpPr>
          <p:cNvPr id="114692" name="Group 26"/>
          <p:cNvGrpSpPr/>
          <p:nvPr/>
        </p:nvGrpSpPr>
        <p:grpSpPr>
          <a:xfrm>
            <a:off x="1295400" y="990600"/>
            <a:ext cx="609600" cy="381000"/>
            <a:chOff x="816" y="240"/>
            <a:chExt cx="384" cy="240"/>
          </a:xfrm>
          <a:solidFill>
            <a:schemeClr val="tx2"/>
          </a:solidFill>
        </p:grpSpPr>
        <p:sp>
          <p:nvSpPr>
            <p:cNvPr id="114693" name="Line 8"/>
            <p:cNvSpPr/>
            <p:nvPr/>
          </p:nvSpPr>
          <p:spPr>
            <a:xfrm flipH="1">
              <a:off x="816" y="240"/>
              <a:ext cx="384" cy="0"/>
            </a:xfrm>
            <a:prstGeom prst="line">
              <a:avLst/>
            </a:prstGeom>
            <a:grpFill/>
            <a:ln w="19050" cap="flat" cmpd="sng">
              <a:solidFill>
                <a:schemeClr val="tx2"/>
              </a:solidFill>
              <a:prstDash val="solid"/>
              <a:round/>
              <a:headEnd type="none" w="med" len="med"/>
              <a:tailEnd type="triangle" w="med" len="med"/>
            </a:ln>
          </p:spPr>
        </p:sp>
        <p:sp>
          <p:nvSpPr>
            <p:cNvPr id="114694" name="Line 9"/>
            <p:cNvSpPr/>
            <p:nvPr/>
          </p:nvSpPr>
          <p:spPr>
            <a:xfrm>
              <a:off x="816" y="480"/>
              <a:ext cx="384" cy="0"/>
            </a:xfrm>
            <a:prstGeom prst="line">
              <a:avLst/>
            </a:prstGeom>
            <a:grpFill/>
            <a:ln w="19050" cap="flat" cmpd="sng">
              <a:solidFill>
                <a:schemeClr val="tx2"/>
              </a:solidFill>
              <a:prstDash val="solid"/>
              <a:round/>
              <a:headEnd type="none" w="med" len="med"/>
              <a:tailEnd type="triangle" w="med" len="med"/>
            </a:ln>
          </p:spPr>
        </p:sp>
      </p:grpSp>
      <p:sp>
        <p:nvSpPr>
          <p:cNvPr id="114695" name="Line 10"/>
          <p:cNvSpPr/>
          <p:nvPr/>
        </p:nvSpPr>
        <p:spPr>
          <a:xfrm flipH="1">
            <a:off x="2590800" y="990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696" name="Line 11"/>
          <p:cNvSpPr/>
          <p:nvPr/>
        </p:nvSpPr>
        <p:spPr>
          <a:xfrm>
            <a:off x="2590800" y="1371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697" name="Rectangle 12"/>
          <p:cNvSpPr/>
          <p:nvPr/>
        </p:nvSpPr>
        <p:spPr>
          <a:xfrm>
            <a:off x="6096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01</a:t>
            </a:r>
          </a:p>
        </p:txBody>
      </p:sp>
      <p:sp>
        <p:nvSpPr>
          <p:cNvPr id="114698" name="Rectangle 13"/>
          <p:cNvSpPr/>
          <p:nvPr/>
        </p:nvSpPr>
        <p:spPr>
          <a:xfrm>
            <a:off x="19050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11</a:t>
            </a:r>
          </a:p>
        </p:txBody>
      </p:sp>
      <p:sp>
        <p:nvSpPr>
          <p:cNvPr id="114699" name="Rectangle 14"/>
          <p:cNvSpPr/>
          <p:nvPr/>
        </p:nvSpPr>
        <p:spPr>
          <a:xfrm>
            <a:off x="32004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21</a:t>
            </a:r>
          </a:p>
        </p:txBody>
      </p:sp>
      <p:sp>
        <p:nvSpPr>
          <p:cNvPr id="114700" name="Line 15"/>
          <p:cNvSpPr/>
          <p:nvPr/>
        </p:nvSpPr>
        <p:spPr>
          <a:xfrm flipH="1">
            <a:off x="1295400" y="2362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1" name="Line 16"/>
          <p:cNvSpPr/>
          <p:nvPr/>
        </p:nvSpPr>
        <p:spPr>
          <a:xfrm>
            <a:off x="1295400" y="2743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2" name="Line 17"/>
          <p:cNvSpPr/>
          <p:nvPr/>
        </p:nvSpPr>
        <p:spPr>
          <a:xfrm flipH="1">
            <a:off x="2590800" y="2362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3" name="Line 18"/>
          <p:cNvSpPr/>
          <p:nvPr/>
        </p:nvSpPr>
        <p:spPr>
          <a:xfrm>
            <a:off x="2590800" y="2743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4" name="Rectangle 19"/>
          <p:cNvSpPr/>
          <p:nvPr/>
        </p:nvSpPr>
        <p:spPr>
          <a:xfrm>
            <a:off x="6096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00</a:t>
            </a:r>
          </a:p>
        </p:txBody>
      </p:sp>
      <p:sp>
        <p:nvSpPr>
          <p:cNvPr id="114705" name="Rectangle 20"/>
          <p:cNvSpPr/>
          <p:nvPr/>
        </p:nvSpPr>
        <p:spPr>
          <a:xfrm>
            <a:off x="19050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10</a:t>
            </a:r>
          </a:p>
        </p:txBody>
      </p:sp>
      <p:sp>
        <p:nvSpPr>
          <p:cNvPr id="114706" name="Rectangle 21"/>
          <p:cNvSpPr/>
          <p:nvPr/>
        </p:nvSpPr>
        <p:spPr>
          <a:xfrm>
            <a:off x="32004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20</a:t>
            </a:r>
          </a:p>
        </p:txBody>
      </p:sp>
      <p:sp>
        <p:nvSpPr>
          <p:cNvPr id="114707" name="Line 22"/>
          <p:cNvSpPr/>
          <p:nvPr/>
        </p:nvSpPr>
        <p:spPr>
          <a:xfrm flipH="1">
            <a:off x="1295400" y="3733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8" name="Line 23"/>
          <p:cNvSpPr/>
          <p:nvPr/>
        </p:nvSpPr>
        <p:spPr>
          <a:xfrm>
            <a:off x="1295400" y="4114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09" name="Line 24"/>
          <p:cNvSpPr/>
          <p:nvPr/>
        </p:nvSpPr>
        <p:spPr>
          <a:xfrm flipH="1">
            <a:off x="2590800" y="3733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0" name="Line 25"/>
          <p:cNvSpPr/>
          <p:nvPr/>
        </p:nvSpPr>
        <p:spPr>
          <a:xfrm>
            <a:off x="2590800" y="4114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1" name="Line 28"/>
          <p:cNvSpPr/>
          <p:nvPr/>
        </p:nvSpPr>
        <p:spPr>
          <a:xfrm rot="5400000" flipH="1" flipV="1">
            <a:off x="4175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2" name="Line 29"/>
          <p:cNvSpPr/>
          <p:nvPr/>
        </p:nvSpPr>
        <p:spPr>
          <a:xfrm rot="5400000" flipV="1">
            <a:off x="7985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3" name="Line 30"/>
          <p:cNvSpPr/>
          <p:nvPr/>
        </p:nvSpPr>
        <p:spPr>
          <a:xfrm rot="5400000" flipH="1" flipV="1">
            <a:off x="1714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4" name="Line 31"/>
          <p:cNvSpPr/>
          <p:nvPr/>
        </p:nvSpPr>
        <p:spPr>
          <a:xfrm rot="5400000" flipV="1">
            <a:off x="2095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5" name="Line 32"/>
          <p:cNvSpPr/>
          <p:nvPr/>
        </p:nvSpPr>
        <p:spPr>
          <a:xfrm rot="5400000" flipH="1" flipV="1">
            <a:off x="30099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6" name="Line 33"/>
          <p:cNvSpPr/>
          <p:nvPr/>
        </p:nvSpPr>
        <p:spPr>
          <a:xfrm rot="5400000" flipV="1">
            <a:off x="33909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7" name="Line 34"/>
          <p:cNvSpPr/>
          <p:nvPr/>
        </p:nvSpPr>
        <p:spPr>
          <a:xfrm rot="5400000" flipH="1" flipV="1">
            <a:off x="4191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8" name="Line 35"/>
          <p:cNvSpPr/>
          <p:nvPr/>
        </p:nvSpPr>
        <p:spPr>
          <a:xfrm rot="5400000" flipV="1">
            <a:off x="8001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19" name="Line 36"/>
          <p:cNvSpPr/>
          <p:nvPr/>
        </p:nvSpPr>
        <p:spPr>
          <a:xfrm rot="5400000" flipH="1" flipV="1">
            <a:off x="1716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20" name="Line 37"/>
          <p:cNvSpPr/>
          <p:nvPr/>
        </p:nvSpPr>
        <p:spPr>
          <a:xfrm rot="5400000" flipV="1">
            <a:off x="2097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21" name="Line 38"/>
          <p:cNvSpPr/>
          <p:nvPr/>
        </p:nvSpPr>
        <p:spPr>
          <a:xfrm rot="5400000" flipH="1" flipV="1">
            <a:off x="30114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22" name="Line 39"/>
          <p:cNvSpPr/>
          <p:nvPr/>
        </p:nvSpPr>
        <p:spPr>
          <a:xfrm rot="5400000" flipV="1">
            <a:off x="33924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23" name="Text Box 40"/>
          <p:cNvSpPr txBox="1"/>
          <p:nvPr/>
        </p:nvSpPr>
        <p:spPr>
          <a:xfrm>
            <a:off x="1371600" y="4876800"/>
            <a:ext cx="1828800" cy="109537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a</a:t>
            </a:r>
            <a:r>
              <a:rPr lang="zh-CN" altLang="en-US" dirty="0">
                <a:solidFill>
                  <a:schemeClr val="folHlink"/>
                </a:solidFill>
                <a:latin typeface="楷体_GB2312" pitchFamily="49" charset="-122"/>
                <a:ea typeface="楷体_GB2312" pitchFamily="49" charset="-122"/>
              </a:rPr>
              <a:t>）没有虚拟通道的原型网络</a:t>
            </a:r>
            <a:endParaRPr lang="zh-CN" altLang="en-US" dirty="0">
              <a:latin typeface="Times New Roman" panose="02020603050405020304" pitchFamily="18" charset="0"/>
              <a:ea typeface="宋体" panose="02010600030101010101" pitchFamily="2" charset="-122"/>
            </a:endParaRPr>
          </a:p>
        </p:txBody>
      </p:sp>
      <p:sp>
        <p:nvSpPr>
          <p:cNvPr id="114724" name="Rectangle 41"/>
          <p:cNvSpPr/>
          <p:nvPr/>
        </p:nvSpPr>
        <p:spPr>
          <a:xfrm>
            <a:off x="51054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02</a:t>
            </a:r>
          </a:p>
        </p:txBody>
      </p:sp>
      <p:sp>
        <p:nvSpPr>
          <p:cNvPr id="114725" name="Rectangle 42"/>
          <p:cNvSpPr/>
          <p:nvPr/>
        </p:nvSpPr>
        <p:spPr>
          <a:xfrm>
            <a:off x="64008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12</a:t>
            </a:r>
          </a:p>
        </p:txBody>
      </p:sp>
      <p:sp>
        <p:nvSpPr>
          <p:cNvPr id="114726" name="Rectangle 43"/>
          <p:cNvSpPr/>
          <p:nvPr/>
        </p:nvSpPr>
        <p:spPr>
          <a:xfrm>
            <a:off x="76962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22</a:t>
            </a:r>
          </a:p>
        </p:txBody>
      </p:sp>
      <p:grpSp>
        <p:nvGrpSpPr>
          <p:cNvPr id="114727" name="Group 44"/>
          <p:cNvGrpSpPr/>
          <p:nvPr/>
        </p:nvGrpSpPr>
        <p:grpSpPr>
          <a:xfrm>
            <a:off x="5791200" y="990600"/>
            <a:ext cx="609600" cy="381000"/>
            <a:chOff x="816" y="240"/>
            <a:chExt cx="384" cy="240"/>
          </a:xfrm>
          <a:solidFill>
            <a:schemeClr val="tx2"/>
          </a:solidFill>
        </p:grpSpPr>
        <p:sp>
          <p:nvSpPr>
            <p:cNvPr id="114728" name="Line 45"/>
            <p:cNvSpPr/>
            <p:nvPr/>
          </p:nvSpPr>
          <p:spPr>
            <a:xfrm flipH="1">
              <a:off x="816" y="240"/>
              <a:ext cx="384" cy="0"/>
            </a:xfrm>
            <a:prstGeom prst="line">
              <a:avLst/>
            </a:prstGeom>
            <a:grpFill/>
            <a:ln w="19050" cap="flat" cmpd="sng">
              <a:solidFill>
                <a:schemeClr val="tx2"/>
              </a:solidFill>
              <a:prstDash val="solid"/>
              <a:round/>
              <a:headEnd type="none" w="med" len="med"/>
              <a:tailEnd type="triangle" w="med" len="med"/>
            </a:ln>
          </p:spPr>
        </p:sp>
        <p:sp>
          <p:nvSpPr>
            <p:cNvPr id="114729" name="Line 46"/>
            <p:cNvSpPr/>
            <p:nvPr/>
          </p:nvSpPr>
          <p:spPr>
            <a:xfrm>
              <a:off x="816" y="480"/>
              <a:ext cx="384" cy="0"/>
            </a:xfrm>
            <a:prstGeom prst="line">
              <a:avLst/>
            </a:prstGeom>
            <a:grpFill/>
            <a:ln w="19050" cap="flat" cmpd="sng">
              <a:solidFill>
                <a:schemeClr val="tx2"/>
              </a:solidFill>
              <a:prstDash val="solid"/>
              <a:round/>
              <a:headEnd type="none" w="med" len="med"/>
              <a:tailEnd type="triangle" w="med" len="med"/>
            </a:ln>
          </p:spPr>
        </p:sp>
      </p:grpSp>
      <p:sp>
        <p:nvSpPr>
          <p:cNvPr id="114730" name="Line 47"/>
          <p:cNvSpPr/>
          <p:nvPr/>
        </p:nvSpPr>
        <p:spPr>
          <a:xfrm flipH="1">
            <a:off x="7086600" y="990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1" name="Line 48"/>
          <p:cNvSpPr/>
          <p:nvPr/>
        </p:nvSpPr>
        <p:spPr>
          <a:xfrm>
            <a:off x="7086600" y="1371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2" name="Rectangle 49"/>
          <p:cNvSpPr/>
          <p:nvPr/>
        </p:nvSpPr>
        <p:spPr>
          <a:xfrm>
            <a:off x="51054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01</a:t>
            </a:r>
          </a:p>
        </p:txBody>
      </p:sp>
      <p:sp>
        <p:nvSpPr>
          <p:cNvPr id="114733" name="Rectangle 50"/>
          <p:cNvSpPr/>
          <p:nvPr/>
        </p:nvSpPr>
        <p:spPr>
          <a:xfrm>
            <a:off x="64008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11</a:t>
            </a:r>
          </a:p>
        </p:txBody>
      </p:sp>
      <p:sp>
        <p:nvSpPr>
          <p:cNvPr id="114734" name="Rectangle 51"/>
          <p:cNvSpPr/>
          <p:nvPr/>
        </p:nvSpPr>
        <p:spPr>
          <a:xfrm>
            <a:off x="76962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21</a:t>
            </a:r>
          </a:p>
        </p:txBody>
      </p:sp>
      <p:sp>
        <p:nvSpPr>
          <p:cNvPr id="114735" name="Line 52"/>
          <p:cNvSpPr/>
          <p:nvPr/>
        </p:nvSpPr>
        <p:spPr>
          <a:xfrm flipH="1">
            <a:off x="5791200" y="2362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6" name="Line 53"/>
          <p:cNvSpPr/>
          <p:nvPr/>
        </p:nvSpPr>
        <p:spPr>
          <a:xfrm>
            <a:off x="5791200" y="2743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7" name="Line 54"/>
          <p:cNvSpPr/>
          <p:nvPr/>
        </p:nvSpPr>
        <p:spPr>
          <a:xfrm flipH="1">
            <a:off x="7086600" y="2362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8" name="Line 55"/>
          <p:cNvSpPr/>
          <p:nvPr/>
        </p:nvSpPr>
        <p:spPr>
          <a:xfrm>
            <a:off x="7086600" y="2743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39" name="Rectangle 56"/>
          <p:cNvSpPr/>
          <p:nvPr/>
        </p:nvSpPr>
        <p:spPr>
          <a:xfrm>
            <a:off x="51054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00</a:t>
            </a:r>
          </a:p>
        </p:txBody>
      </p:sp>
      <p:sp>
        <p:nvSpPr>
          <p:cNvPr id="114740" name="Rectangle 57"/>
          <p:cNvSpPr/>
          <p:nvPr/>
        </p:nvSpPr>
        <p:spPr>
          <a:xfrm>
            <a:off x="64008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10</a:t>
            </a:r>
          </a:p>
        </p:txBody>
      </p:sp>
      <p:sp>
        <p:nvSpPr>
          <p:cNvPr id="114741" name="Rectangle 58"/>
          <p:cNvSpPr/>
          <p:nvPr/>
        </p:nvSpPr>
        <p:spPr>
          <a:xfrm>
            <a:off x="76962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20</a:t>
            </a:r>
          </a:p>
        </p:txBody>
      </p:sp>
      <p:sp>
        <p:nvSpPr>
          <p:cNvPr id="114742" name="Line 59"/>
          <p:cNvSpPr/>
          <p:nvPr/>
        </p:nvSpPr>
        <p:spPr>
          <a:xfrm flipH="1">
            <a:off x="5791200" y="3733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43" name="Line 60"/>
          <p:cNvSpPr/>
          <p:nvPr/>
        </p:nvSpPr>
        <p:spPr>
          <a:xfrm>
            <a:off x="5791200" y="4114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44" name="Line 61"/>
          <p:cNvSpPr/>
          <p:nvPr/>
        </p:nvSpPr>
        <p:spPr>
          <a:xfrm flipH="1">
            <a:off x="7086600" y="3733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45" name="Line 62"/>
          <p:cNvSpPr/>
          <p:nvPr/>
        </p:nvSpPr>
        <p:spPr>
          <a:xfrm>
            <a:off x="7086600" y="41148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4746" name="Line 63"/>
          <p:cNvSpPr/>
          <p:nvPr/>
        </p:nvSpPr>
        <p:spPr>
          <a:xfrm rot="5400000" flipH="1" flipV="1">
            <a:off x="4913313" y="18653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47" name="Line 64"/>
          <p:cNvSpPr/>
          <p:nvPr/>
        </p:nvSpPr>
        <p:spPr>
          <a:xfrm rot="5400000" flipV="1">
            <a:off x="5067300" y="18653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48" name="Text Box 75"/>
          <p:cNvSpPr txBox="1"/>
          <p:nvPr/>
        </p:nvSpPr>
        <p:spPr>
          <a:xfrm>
            <a:off x="5867400" y="4876800"/>
            <a:ext cx="1828800" cy="109537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b</a:t>
            </a: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Y</a:t>
            </a:r>
            <a:r>
              <a:rPr lang="zh-CN" altLang="en-US" dirty="0">
                <a:solidFill>
                  <a:schemeClr val="folHlink"/>
                </a:solidFill>
                <a:latin typeface="楷体_GB2312" pitchFamily="49" charset="-122"/>
                <a:ea typeface="楷体_GB2312" pitchFamily="49" charset="-122"/>
              </a:rPr>
              <a:t>维方向有两对虚拟通道</a:t>
            </a:r>
            <a:endParaRPr lang="zh-CN" altLang="en-US" dirty="0">
              <a:latin typeface="Times New Roman" panose="02020603050405020304" pitchFamily="18" charset="0"/>
              <a:ea typeface="宋体" panose="02010600030101010101" pitchFamily="2" charset="-122"/>
            </a:endParaRPr>
          </a:p>
        </p:txBody>
      </p:sp>
      <p:sp>
        <p:nvSpPr>
          <p:cNvPr id="114749" name="Line 76"/>
          <p:cNvSpPr/>
          <p:nvPr/>
        </p:nvSpPr>
        <p:spPr>
          <a:xfrm rot="5400000" flipH="1" flipV="1">
            <a:off x="5218113"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0" name="Line 77"/>
          <p:cNvSpPr/>
          <p:nvPr/>
        </p:nvSpPr>
        <p:spPr>
          <a:xfrm rot="5400000" flipV="1">
            <a:off x="5372100"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1" name="Line 78"/>
          <p:cNvSpPr/>
          <p:nvPr/>
        </p:nvSpPr>
        <p:spPr>
          <a:xfrm rot="5400000" flipH="1" flipV="1">
            <a:off x="6208713"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2" name="Line 79"/>
          <p:cNvSpPr/>
          <p:nvPr/>
        </p:nvSpPr>
        <p:spPr>
          <a:xfrm rot="5400000" flipV="1">
            <a:off x="6362700"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3" name="Line 80"/>
          <p:cNvSpPr/>
          <p:nvPr/>
        </p:nvSpPr>
        <p:spPr>
          <a:xfrm rot="5400000" flipH="1" flipV="1">
            <a:off x="6513513" y="1868488"/>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4" name="Line 81"/>
          <p:cNvSpPr/>
          <p:nvPr/>
        </p:nvSpPr>
        <p:spPr>
          <a:xfrm rot="5400000" flipV="1">
            <a:off x="6667500" y="1868488"/>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5" name="Line 82"/>
          <p:cNvSpPr/>
          <p:nvPr/>
        </p:nvSpPr>
        <p:spPr>
          <a:xfrm rot="5400000" flipH="1" flipV="1">
            <a:off x="7504113"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6" name="Line 83"/>
          <p:cNvSpPr/>
          <p:nvPr/>
        </p:nvSpPr>
        <p:spPr>
          <a:xfrm rot="5400000" flipV="1">
            <a:off x="7658100" y="18669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7" name="Line 84"/>
          <p:cNvSpPr/>
          <p:nvPr/>
        </p:nvSpPr>
        <p:spPr>
          <a:xfrm rot="5400000" flipH="1" flipV="1">
            <a:off x="7808913" y="1868488"/>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8" name="Line 85"/>
          <p:cNvSpPr/>
          <p:nvPr/>
        </p:nvSpPr>
        <p:spPr>
          <a:xfrm rot="5400000" flipV="1">
            <a:off x="7962900" y="1868488"/>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59" name="Line 86"/>
          <p:cNvSpPr/>
          <p:nvPr/>
        </p:nvSpPr>
        <p:spPr>
          <a:xfrm rot="5400000" flipH="1" flipV="1">
            <a:off x="4914900" y="3235325"/>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0" name="Line 87"/>
          <p:cNvSpPr/>
          <p:nvPr/>
        </p:nvSpPr>
        <p:spPr>
          <a:xfrm rot="5400000" flipV="1">
            <a:off x="5068888" y="3235325"/>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1" name="Line 88"/>
          <p:cNvSpPr/>
          <p:nvPr/>
        </p:nvSpPr>
        <p:spPr>
          <a:xfrm rot="5400000" flipH="1" flipV="1">
            <a:off x="5219700"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2" name="Line 89"/>
          <p:cNvSpPr/>
          <p:nvPr/>
        </p:nvSpPr>
        <p:spPr>
          <a:xfrm rot="5400000" flipV="1">
            <a:off x="5373688"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3" name="Line 90"/>
          <p:cNvSpPr/>
          <p:nvPr/>
        </p:nvSpPr>
        <p:spPr>
          <a:xfrm rot="5400000" flipH="1" flipV="1">
            <a:off x="6210300"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4" name="Line 91"/>
          <p:cNvSpPr/>
          <p:nvPr/>
        </p:nvSpPr>
        <p:spPr>
          <a:xfrm rot="5400000" flipV="1">
            <a:off x="6364288"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5" name="Line 92"/>
          <p:cNvSpPr/>
          <p:nvPr/>
        </p:nvSpPr>
        <p:spPr>
          <a:xfrm rot="5400000" flipH="1" flipV="1">
            <a:off x="6515100" y="32385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6" name="Line 93"/>
          <p:cNvSpPr/>
          <p:nvPr/>
        </p:nvSpPr>
        <p:spPr>
          <a:xfrm rot="5400000" flipV="1">
            <a:off x="6669088" y="32385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7" name="Line 94"/>
          <p:cNvSpPr/>
          <p:nvPr/>
        </p:nvSpPr>
        <p:spPr>
          <a:xfrm rot="5400000" flipH="1" flipV="1">
            <a:off x="7505700"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8" name="Line 95"/>
          <p:cNvSpPr/>
          <p:nvPr/>
        </p:nvSpPr>
        <p:spPr>
          <a:xfrm rot="5400000" flipV="1">
            <a:off x="7659688" y="3236913"/>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69" name="Line 96"/>
          <p:cNvSpPr/>
          <p:nvPr/>
        </p:nvSpPr>
        <p:spPr>
          <a:xfrm rot="5400000" flipH="1" flipV="1">
            <a:off x="7810500" y="32385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
        <p:nvSpPr>
          <p:cNvPr id="114770" name="Line 97"/>
          <p:cNvSpPr/>
          <p:nvPr/>
        </p:nvSpPr>
        <p:spPr>
          <a:xfrm rot="5400000" flipV="1">
            <a:off x="7964488" y="3238500"/>
            <a:ext cx="685800" cy="0"/>
          </a:xfrm>
          <a:prstGeom prst="line">
            <a:avLst/>
          </a:prstGeom>
          <a:solidFill>
            <a:schemeClr val="tx2"/>
          </a:solidFill>
          <a:ln w="19050" cap="flat" cmpd="sng">
            <a:solidFill>
              <a:schemeClr val="accent1"/>
            </a:solidFill>
            <a:prstDash val="solid"/>
            <a:round/>
            <a:headEnd type="none" w="med" len="med"/>
            <a:tailEnd type="triangle" w="med" len="med"/>
          </a:ln>
        </p:spPr>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p:nvPr/>
        </p:nvSpPr>
        <p:spPr>
          <a:xfrm>
            <a:off x="6096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02</a:t>
            </a:r>
          </a:p>
        </p:txBody>
      </p:sp>
      <p:sp>
        <p:nvSpPr>
          <p:cNvPr id="115714" name="Rectangle 3"/>
          <p:cNvSpPr/>
          <p:nvPr/>
        </p:nvSpPr>
        <p:spPr>
          <a:xfrm>
            <a:off x="19050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12</a:t>
            </a:r>
          </a:p>
        </p:txBody>
      </p:sp>
      <p:sp>
        <p:nvSpPr>
          <p:cNvPr id="115715" name="Rectangle 4"/>
          <p:cNvSpPr/>
          <p:nvPr/>
        </p:nvSpPr>
        <p:spPr>
          <a:xfrm>
            <a:off x="32004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22</a:t>
            </a:r>
          </a:p>
        </p:txBody>
      </p:sp>
      <p:sp>
        <p:nvSpPr>
          <p:cNvPr id="115716" name="Line 6"/>
          <p:cNvSpPr/>
          <p:nvPr/>
        </p:nvSpPr>
        <p:spPr>
          <a:xfrm flipH="1">
            <a:off x="1295400" y="11430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17" name="Line 8"/>
          <p:cNvSpPr/>
          <p:nvPr/>
        </p:nvSpPr>
        <p:spPr>
          <a:xfrm flipH="1">
            <a:off x="2590800" y="11430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18" name="Rectangle 10"/>
          <p:cNvSpPr/>
          <p:nvPr/>
        </p:nvSpPr>
        <p:spPr>
          <a:xfrm>
            <a:off x="6096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01</a:t>
            </a:r>
          </a:p>
        </p:txBody>
      </p:sp>
      <p:sp>
        <p:nvSpPr>
          <p:cNvPr id="115719" name="Rectangle 11"/>
          <p:cNvSpPr/>
          <p:nvPr/>
        </p:nvSpPr>
        <p:spPr>
          <a:xfrm>
            <a:off x="19050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11</a:t>
            </a:r>
          </a:p>
        </p:txBody>
      </p:sp>
      <p:sp>
        <p:nvSpPr>
          <p:cNvPr id="115720" name="Rectangle 12"/>
          <p:cNvSpPr/>
          <p:nvPr/>
        </p:nvSpPr>
        <p:spPr>
          <a:xfrm>
            <a:off x="32004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21</a:t>
            </a:r>
          </a:p>
        </p:txBody>
      </p:sp>
      <p:sp>
        <p:nvSpPr>
          <p:cNvPr id="115721" name="Line 13"/>
          <p:cNvSpPr/>
          <p:nvPr/>
        </p:nvSpPr>
        <p:spPr>
          <a:xfrm flipH="1">
            <a:off x="1295400" y="2514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22" name="Line 15"/>
          <p:cNvSpPr/>
          <p:nvPr/>
        </p:nvSpPr>
        <p:spPr>
          <a:xfrm flipH="1">
            <a:off x="2590800" y="2514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23" name="Rectangle 17"/>
          <p:cNvSpPr/>
          <p:nvPr/>
        </p:nvSpPr>
        <p:spPr>
          <a:xfrm>
            <a:off x="6096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00</a:t>
            </a:r>
          </a:p>
        </p:txBody>
      </p:sp>
      <p:sp>
        <p:nvSpPr>
          <p:cNvPr id="115724" name="Rectangle 18"/>
          <p:cNvSpPr/>
          <p:nvPr/>
        </p:nvSpPr>
        <p:spPr>
          <a:xfrm>
            <a:off x="19050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10</a:t>
            </a:r>
          </a:p>
        </p:txBody>
      </p:sp>
      <p:sp>
        <p:nvSpPr>
          <p:cNvPr id="115725" name="Rectangle 19"/>
          <p:cNvSpPr/>
          <p:nvPr/>
        </p:nvSpPr>
        <p:spPr>
          <a:xfrm>
            <a:off x="32004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20</a:t>
            </a:r>
          </a:p>
        </p:txBody>
      </p:sp>
      <p:sp>
        <p:nvSpPr>
          <p:cNvPr id="115726" name="Line 20"/>
          <p:cNvSpPr/>
          <p:nvPr/>
        </p:nvSpPr>
        <p:spPr>
          <a:xfrm flipH="1">
            <a:off x="1295400" y="3886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27" name="Line 22"/>
          <p:cNvSpPr/>
          <p:nvPr/>
        </p:nvSpPr>
        <p:spPr>
          <a:xfrm flipH="1">
            <a:off x="2590800" y="3886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28" name="Line 24"/>
          <p:cNvSpPr/>
          <p:nvPr/>
        </p:nvSpPr>
        <p:spPr>
          <a:xfrm rot="5400000" flipH="1" flipV="1">
            <a:off x="4175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29" name="Line 25"/>
          <p:cNvSpPr/>
          <p:nvPr/>
        </p:nvSpPr>
        <p:spPr>
          <a:xfrm rot="5400000" flipV="1">
            <a:off x="7985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0" name="Line 26"/>
          <p:cNvSpPr/>
          <p:nvPr/>
        </p:nvSpPr>
        <p:spPr>
          <a:xfrm rot="5400000" flipH="1" flipV="1">
            <a:off x="1714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1" name="Line 27"/>
          <p:cNvSpPr/>
          <p:nvPr/>
        </p:nvSpPr>
        <p:spPr>
          <a:xfrm rot="5400000" flipV="1">
            <a:off x="2095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2" name="Line 28"/>
          <p:cNvSpPr/>
          <p:nvPr/>
        </p:nvSpPr>
        <p:spPr>
          <a:xfrm rot="5400000" flipH="1" flipV="1">
            <a:off x="30099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3" name="Line 29"/>
          <p:cNvSpPr/>
          <p:nvPr/>
        </p:nvSpPr>
        <p:spPr>
          <a:xfrm rot="5400000" flipV="1">
            <a:off x="33909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4" name="Line 30"/>
          <p:cNvSpPr/>
          <p:nvPr/>
        </p:nvSpPr>
        <p:spPr>
          <a:xfrm rot="5400000" flipH="1" flipV="1">
            <a:off x="4191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5" name="Line 31"/>
          <p:cNvSpPr/>
          <p:nvPr/>
        </p:nvSpPr>
        <p:spPr>
          <a:xfrm rot="5400000" flipV="1">
            <a:off x="8001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6" name="Line 32"/>
          <p:cNvSpPr/>
          <p:nvPr/>
        </p:nvSpPr>
        <p:spPr>
          <a:xfrm rot="5400000" flipH="1" flipV="1">
            <a:off x="1716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7" name="Line 33"/>
          <p:cNvSpPr/>
          <p:nvPr/>
        </p:nvSpPr>
        <p:spPr>
          <a:xfrm rot="5400000" flipV="1">
            <a:off x="2097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8" name="Line 34"/>
          <p:cNvSpPr/>
          <p:nvPr/>
        </p:nvSpPr>
        <p:spPr>
          <a:xfrm rot="5400000" flipH="1" flipV="1">
            <a:off x="30114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39" name="Line 35"/>
          <p:cNvSpPr/>
          <p:nvPr/>
        </p:nvSpPr>
        <p:spPr>
          <a:xfrm rot="5400000" flipV="1">
            <a:off x="33924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40" name="Text Box 36"/>
          <p:cNvSpPr txBox="1"/>
          <p:nvPr/>
        </p:nvSpPr>
        <p:spPr>
          <a:xfrm>
            <a:off x="1021715" y="4876800"/>
            <a:ext cx="2605405" cy="276860"/>
          </a:xfrm>
          <a:prstGeom prst="rect">
            <a:avLst/>
          </a:prstGeom>
          <a:noFill/>
          <a:ln w="9525">
            <a:noFill/>
          </a:ln>
        </p:spPr>
        <p:txBody>
          <a:bodyPr wrap="square"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c</a:t>
            </a:r>
            <a:r>
              <a:rPr lang="zh-CN" altLang="en-US" dirty="0">
                <a:solidFill>
                  <a:schemeClr val="folHlink"/>
                </a:solidFill>
                <a:latin typeface="楷体_GB2312" pitchFamily="49" charset="-122"/>
                <a:ea typeface="楷体_GB2312" pitchFamily="49" charset="-122"/>
              </a:rPr>
              <a:t>）向西方向传递消息</a:t>
            </a:r>
            <a:endParaRPr lang="zh-CN" altLang="en-US" dirty="0">
              <a:latin typeface="Times New Roman" panose="02020603050405020304" pitchFamily="18" charset="0"/>
              <a:ea typeface="宋体" panose="02010600030101010101" pitchFamily="2" charset="-122"/>
            </a:endParaRPr>
          </a:p>
        </p:txBody>
      </p:sp>
      <p:sp>
        <p:nvSpPr>
          <p:cNvPr id="115741" name="Text Box 84"/>
          <p:cNvSpPr txBox="1"/>
          <p:nvPr/>
        </p:nvSpPr>
        <p:spPr>
          <a:xfrm>
            <a:off x="5372100" y="4876800"/>
            <a:ext cx="2590165" cy="276860"/>
          </a:xfrm>
          <a:prstGeom prst="rect">
            <a:avLst/>
          </a:prstGeom>
          <a:noFill/>
          <a:ln w="9525">
            <a:noFill/>
          </a:ln>
        </p:spPr>
        <p:txBody>
          <a:bodyPr wrap="square"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d</a:t>
            </a:r>
            <a:r>
              <a:rPr lang="zh-CN" altLang="en-US" dirty="0">
                <a:solidFill>
                  <a:schemeClr val="folHlink"/>
                </a:solidFill>
                <a:latin typeface="楷体_GB2312" pitchFamily="49" charset="-122"/>
                <a:ea typeface="楷体_GB2312" pitchFamily="49" charset="-122"/>
              </a:rPr>
              <a:t>）向东方向传递消息</a:t>
            </a:r>
            <a:endParaRPr lang="zh-CN" altLang="en-US" dirty="0">
              <a:latin typeface="Times New Roman" panose="02020603050405020304" pitchFamily="18" charset="0"/>
              <a:ea typeface="宋体" panose="02010600030101010101" pitchFamily="2" charset="-122"/>
            </a:endParaRPr>
          </a:p>
        </p:txBody>
      </p:sp>
      <p:sp>
        <p:nvSpPr>
          <p:cNvPr id="115742" name="Rectangle 85"/>
          <p:cNvSpPr/>
          <p:nvPr/>
        </p:nvSpPr>
        <p:spPr>
          <a:xfrm>
            <a:off x="50292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02</a:t>
            </a:r>
          </a:p>
        </p:txBody>
      </p:sp>
      <p:sp>
        <p:nvSpPr>
          <p:cNvPr id="115743" name="Rectangle 86"/>
          <p:cNvSpPr/>
          <p:nvPr/>
        </p:nvSpPr>
        <p:spPr>
          <a:xfrm>
            <a:off x="63246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12</a:t>
            </a:r>
          </a:p>
        </p:txBody>
      </p:sp>
      <p:sp>
        <p:nvSpPr>
          <p:cNvPr id="115744" name="Rectangle 87"/>
          <p:cNvSpPr/>
          <p:nvPr/>
        </p:nvSpPr>
        <p:spPr>
          <a:xfrm>
            <a:off x="7620000" y="8382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22</a:t>
            </a:r>
          </a:p>
        </p:txBody>
      </p:sp>
      <p:sp>
        <p:nvSpPr>
          <p:cNvPr id="115745" name="Line 88"/>
          <p:cNvSpPr/>
          <p:nvPr/>
        </p:nvSpPr>
        <p:spPr>
          <a:xfrm>
            <a:off x="5715000" y="11430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46" name="Line 89"/>
          <p:cNvSpPr/>
          <p:nvPr/>
        </p:nvSpPr>
        <p:spPr>
          <a:xfrm>
            <a:off x="7010400" y="11430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47" name="Rectangle 90"/>
          <p:cNvSpPr/>
          <p:nvPr/>
        </p:nvSpPr>
        <p:spPr>
          <a:xfrm>
            <a:off x="50292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01</a:t>
            </a:r>
          </a:p>
        </p:txBody>
      </p:sp>
      <p:sp>
        <p:nvSpPr>
          <p:cNvPr id="115748" name="Rectangle 91"/>
          <p:cNvSpPr/>
          <p:nvPr/>
        </p:nvSpPr>
        <p:spPr>
          <a:xfrm>
            <a:off x="63246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11</a:t>
            </a:r>
          </a:p>
        </p:txBody>
      </p:sp>
      <p:sp>
        <p:nvSpPr>
          <p:cNvPr id="115749" name="Rectangle 92"/>
          <p:cNvSpPr/>
          <p:nvPr/>
        </p:nvSpPr>
        <p:spPr>
          <a:xfrm>
            <a:off x="7620000" y="22098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21</a:t>
            </a:r>
          </a:p>
        </p:txBody>
      </p:sp>
      <p:sp>
        <p:nvSpPr>
          <p:cNvPr id="115750" name="Line 93"/>
          <p:cNvSpPr/>
          <p:nvPr/>
        </p:nvSpPr>
        <p:spPr>
          <a:xfrm>
            <a:off x="5715000" y="2514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1" name="Line 94"/>
          <p:cNvSpPr/>
          <p:nvPr/>
        </p:nvSpPr>
        <p:spPr>
          <a:xfrm>
            <a:off x="7010400" y="25146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2" name="Rectangle 95"/>
          <p:cNvSpPr/>
          <p:nvPr/>
        </p:nvSpPr>
        <p:spPr>
          <a:xfrm>
            <a:off x="50292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00</a:t>
            </a:r>
          </a:p>
        </p:txBody>
      </p:sp>
      <p:sp>
        <p:nvSpPr>
          <p:cNvPr id="115753" name="Rectangle 96"/>
          <p:cNvSpPr/>
          <p:nvPr/>
        </p:nvSpPr>
        <p:spPr>
          <a:xfrm>
            <a:off x="63246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10</a:t>
            </a:r>
          </a:p>
        </p:txBody>
      </p:sp>
      <p:sp>
        <p:nvSpPr>
          <p:cNvPr id="115754" name="Rectangle 97"/>
          <p:cNvSpPr/>
          <p:nvPr/>
        </p:nvSpPr>
        <p:spPr>
          <a:xfrm>
            <a:off x="7620000" y="3581400"/>
            <a:ext cx="685800" cy="685800"/>
          </a:xfrm>
          <a:prstGeom prst="rect">
            <a:avLst/>
          </a:prstGeom>
          <a:solidFill>
            <a:schemeClr val="tx2"/>
          </a:solidFill>
          <a:ln w="19050" cap="flat" cmpd="sng">
            <a:solidFill>
              <a:srgbClr val="00CC00"/>
            </a:solidFill>
            <a:prstDash val="solid"/>
            <a:miter/>
            <a:headEnd type="none" w="med" len="med"/>
            <a:tailEnd type="none" w="med" len="med"/>
          </a:ln>
        </p:spPr>
        <p:txBody>
          <a:bodyPr wrap="none" anchor="ctr"/>
          <a:lstStyle/>
          <a:p>
            <a:pPr algn="ctr"/>
            <a:r>
              <a:rPr lang="en-US" altLang="zh-CN" dirty="0">
                <a:solidFill>
                  <a:srgbClr val="CCFF66"/>
                </a:solidFill>
                <a:latin typeface="Times New Roman" panose="02020603050405020304" pitchFamily="18" charset="0"/>
                <a:ea typeface="宋体" panose="02010600030101010101" pitchFamily="2" charset="-122"/>
              </a:rPr>
              <a:t>20</a:t>
            </a:r>
          </a:p>
        </p:txBody>
      </p:sp>
      <p:sp>
        <p:nvSpPr>
          <p:cNvPr id="115755" name="Line 98"/>
          <p:cNvSpPr/>
          <p:nvPr/>
        </p:nvSpPr>
        <p:spPr>
          <a:xfrm>
            <a:off x="5715000" y="3886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6" name="Line 99"/>
          <p:cNvSpPr/>
          <p:nvPr/>
        </p:nvSpPr>
        <p:spPr>
          <a:xfrm>
            <a:off x="7010400" y="3886200"/>
            <a:ext cx="6096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7" name="Line 100"/>
          <p:cNvSpPr/>
          <p:nvPr/>
        </p:nvSpPr>
        <p:spPr>
          <a:xfrm rot="5400000" flipH="1" flipV="1">
            <a:off x="48371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8" name="Line 101"/>
          <p:cNvSpPr/>
          <p:nvPr/>
        </p:nvSpPr>
        <p:spPr>
          <a:xfrm rot="5400000" flipV="1">
            <a:off x="5218113" y="18653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59" name="Line 102"/>
          <p:cNvSpPr/>
          <p:nvPr/>
        </p:nvSpPr>
        <p:spPr>
          <a:xfrm rot="5400000" flipH="1" flipV="1">
            <a:off x="61341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0" name="Line 103"/>
          <p:cNvSpPr/>
          <p:nvPr/>
        </p:nvSpPr>
        <p:spPr>
          <a:xfrm rot="5400000" flipV="1">
            <a:off x="65151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1" name="Line 104"/>
          <p:cNvSpPr/>
          <p:nvPr/>
        </p:nvSpPr>
        <p:spPr>
          <a:xfrm rot="5400000" flipH="1" flipV="1">
            <a:off x="7429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2" name="Line 105"/>
          <p:cNvSpPr/>
          <p:nvPr/>
        </p:nvSpPr>
        <p:spPr>
          <a:xfrm rot="5400000" flipV="1">
            <a:off x="7810500" y="18669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3" name="Line 106"/>
          <p:cNvSpPr/>
          <p:nvPr/>
        </p:nvSpPr>
        <p:spPr>
          <a:xfrm rot="5400000" flipH="1" flipV="1">
            <a:off x="48387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4" name="Line 107"/>
          <p:cNvSpPr/>
          <p:nvPr/>
        </p:nvSpPr>
        <p:spPr>
          <a:xfrm rot="5400000" flipV="1">
            <a:off x="5219700" y="3236913"/>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5" name="Line 108"/>
          <p:cNvSpPr/>
          <p:nvPr/>
        </p:nvSpPr>
        <p:spPr>
          <a:xfrm rot="5400000" flipH="1" flipV="1">
            <a:off x="61356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6" name="Line 109"/>
          <p:cNvSpPr/>
          <p:nvPr/>
        </p:nvSpPr>
        <p:spPr>
          <a:xfrm rot="5400000" flipV="1">
            <a:off x="65166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7" name="Line 110"/>
          <p:cNvSpPr/>
          <p:nvPr/>
        </p:nvSpPr>
        <p:spPr>
          <a:xfrm rot="5400000" flipH="1" flipV="1">
            <a:off x="7431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
        <p:nvSpPr>
          <p:cNvPr id="115768" name="Line 111"/>
          <p:cNvSpPr/>
          <p:nvPr/>
        </p:nvSpPr>
        <p:spPr>
          <a:xfrm rot="5400000" flipV="1">
            <a:off x="7812088" y="3238500"/>
            <a:ext cx="685800" cy="0"/>
          </a:xfrm>
          <a:prstGeom prst="line">
            <a:avLst/>
          </a:prstGeom>
          <a:solidFill>
            <a:schemeClr val="tx2"/>
          </a:solidFill>
          <a:ln w="19050" cap="flat" cmpd="sng">
            <a:solidFill>
              <a:schemeClr val="tx2"/>
            </a:solidFill>
            <a:prstDash val="solid"/>
            <a:round/>
            <a:headEnd type="none" w="med" len="med"/>
            <a:tailEnd type="triangle" w="med" len="med"/>
          </a:ln>
        </p:spPr>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p:nvPr/>
        </p:nvSpPr>
        <p:spPr>
          <a:xfrm>
            <a:off x="152400" y="457200"/>
            <a:ext cx="8763000" cy="54864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4.6</a:t>
            </a:r>
            <a:r>
              <a:rPr lang="zh-CN" altLang="en-US" sz="3600" dirty="0">
                <a:solidFill>
                  <a:schemeClr val="folHlink"/>
                </a:solidFill>
                <a:latin typeface="Times New Roman" panose="02020603050405020304" pitchFamily="18" charset="0"/>
                <a:ea typeface="黑体" panose="02010609060101010101" pitchFamily="49" charset="-122"/>
              </a:rPr>
              <a:t>通信模式</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4.6.1.</a:t>
            </a:r>
            <a:r>
              <a:rPr lang="zh-CN" altLang="en-US" sz="3200" dirty="0">
                <a:solidFill>
                  <a:schemeClr val="accent1"/>
                </a:solidFill>
                <a:latin typeface="Times New Roman" panose="02020603050405020304" pitchFamily="18" charset="0"/>
                <a:ea typeface="楷体_GB2312" pitchFamily="49" charset="-122"/>
              </a:rPr>
              <a:t>通信模式</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单播模式（</a:t>
            </a:r>
            <a:r>
              <a:rPr lang="en-US" altLang="zh-CN" sz="3200" dirty="0">
                <a:solidFill>
                  <a:schemeClr val="tx2"/>
                </a:solidFill>
                <a:latin typeface="Times New Roman" panose="02020603050405020304" pitchFamily="18" charset="0"/>
                <a:ea typeface="楷体_GB2312" pitchFamily="49" charset="-122"/>
              </a:rPr>
              <a:t>Unicast</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一个源结点</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一个目的结点。</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选播模式（</a:t>
            </a:r>
            <a:r>
              <a:rPr lang="en-US" altLang="zh-CN" sz="3200" dirty="0">
                <a:solidFill>
                  <a:schemeClr val="tx2"/>
                </a:solidFill>
                <a:latin typeface="Times New Roman" panose="02020603050405020304" pitchFamily="18" charset="0"/>
                <a:ea typeface="楷体_GB2312" pitchFamily="49" charset="-122"/>
              </a:rPr>
              <a:t>Multicast</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一个源结点</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多个目的结点。（多播、组播）</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广播模式（</a:t>
            </a:r>
            <a:r>
              <a:rPr lang="en-US" altLang="zh-CN" sz="3200" dirty="0">
                <a:solidFill>
                  <a:schemeClr val="tx2"/>
                </a:solidFill>
                <a:latin typeface="Times New Roman" panose="02020603050405020304" pitchFamily="18" charset="0"/>
                <a:ea typeface="楷体_GB2312" pitchFamily="49" charset="-122"/>
              </a:rPr>
              <a:t>Broadcast</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一个源结点</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全体结点。</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会议模式（</a:t>
            </a:r>
            <a:r>
              <a:rPr lang="en-US" altLang="zh-CN" sz="3200" dirty="0">
                <a:solidFill>
                  <a:schemeClr val="tx2"/>
                </a:solidFill>
                <a:latin typeface="Times New Roman" panose="02020603050405020304" pitchFamily="18" charset="0"/>
                <a:ea typeface="楷体_GB2312" pitchFamily="49" charset="-122"/>
              </a:rPr>
              <a:t>Conference</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多个源结点</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多个目的结点。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19760" y="457200"/>
            <a:ext cx="5971540" cy="6076315"/>
          </a:xfrm>
          <a:prstGeom prst="rect">
            <a:avLst/>
          </a:prstGeom>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p:nvPr/>
        </p:nvSpPr>
        <p:spPr>
          <a:xfrm>
            <a:off x="152400" y="457200"/>
            <a:ext cx="8763000" cy="5486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4.6.2.</a:t>
            </a:r>
            <a:r>
              <a:rPr lang="zh-CN" altLang="en-US" sz="3200" dirty="0">
                <a:solidFill>
                  <a:schemeClr val="accent1"/>
                </a:solidFill>
                <a:latin typeface="Times New Roman" panose="02020603050405020304" pitchFamily="18" charset="0"/>
                <a:ea typeface="楷体_GB2312" pitchFamily="49" charset="-122"/>
              </a:rPr>
              <a:t>寻径效率</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通信流量（</a:t>
            </a:r>
            <a:r>
              <a:rPr lang="en-US" altLang="zh-CN" sz="3200" dirty="0">
                <a:solidFill>
                  <a:schemeClr val="tx2"/>
                </a:solidFill>
                <a:latin typeface="Times New Roman" panose="02020603050405020304" pitchFamily="18" charset="0"/>
                <a:ea typeface="楷体_GB2312" pitchFamily="49" charset="-122"/>
              </a:rPr>
              <a:t>Channel traffic</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用传输有关消息所使用的通道数来表示。</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通信时延（</a:t>
            </a:r>
            <a:r>
              <a:rPr lang="en-US" altLang="zh-CN" sz="3200" dirty="0">
                <a:solidFill>
                  <a:schemeClr val="tx2"/>
                </a:solidFill>
                <a:latin typeface="Times New Roman" panose="02020603050405020304" pitchFamily="18" charset="0"/>
                <a:ea typeface="楷体_GB2312" pitchFamily="49" charset="-122"/>
              </a:rPr>
              <a:t>Communication latency</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用包的最长传输时间来表示。</a:t>
            </a:r>
          </a:p>
          <a:p>
            <a:pPr marL="742950" lvl="1" indent="-285750" eaLnBrk="1" hangingPunct="1">
              <a:spcBef>
                <a:spcPct val="20000"/>
              </a:spcBef>
            </a:pPr>
            <a:endParaRPr lang="zh-CN" altLang="en-US" sz="3200" dirty="0">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在</a:t>
            </a:r>
            <a:r>
              <a:rPr lang="en-US" altLang="zh-CN" sz="3200" dirty="0">
                <a:solidFill>
                  <a:srgbClr val="00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寻径方式下，网络流量这个参数比较重要。</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在存储转发网络中，时延是最重要的问题。</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p:nvPr/>
        </p:nvSpPr>
        <p:spPr>
          <a:xfrm>
            <a:off x="152400" y="304800"/>
            <a:ext cx="8763000" cy="16764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例</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网格连接计算机中的选播和广播。</a:t>
            </a:r>
            <a:r>
              <a:rPr lang="en-US" altLang="zh-CN" sz="3200" dirty="0">
                <a:solidFill>
                  <a:srgbClr val="00CC00"/>
                </a:solidFill>
                <a:latin typeface="Times New Roman" panose="02020603050405020304" pitchFamily="18" charset="0"/>
                <a:ea typeface="楷体_GB2312" pitchFamily="49" charset="-122"/>
              </a:rPr>
              <a:t>3</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4</a:t>
            </a:r>
            <a:r>
              <a:rPr lang="zh-CN" altLang="en-US" sz="3200" dirty="0">
                <a:latin typeface="Times New Roman" panose="02020603050405020304" pitchFamily="18" charset="0"/>
                <a:ea typeface="楷体_GB2312" pitchFamily="49" charset="-122"/>
                <a:sym typeface="Symbol" panose="05050102010706020507" pitchFamily="18" charset="2"/>
              </a:rPr>
              <a:t>网格上实现选播寻径。</a:t>
            </a:r>
            <a:endParaRPr lang="zh-CN" altLang="en-US" sz="3200" dirty="0">
              <a:latin typeface="Times New Roman" panose="02020603050405020304" pitchFamily="18" charset="0"/>
              <a:ea typeface="楷体_GB2312" pitchFamily="49" charset="-122"/>
            </a:endParaRPr>
          </a:p>
        </p:txBody>
      </p:sp>
      <p:sp>
        <p:nvSpPr>
          <p:cNvPr id="118786" name="Rectangle 3"/>
          <p:cNvSpPr/>
          <p:nvPr/>
        </p:nvSpPr>
        <p:spPr>
          <a:xfrm>
            <a:off x="2209800" y="24384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87" name="Rectangle 4"/>
          <p:cNvSpPr/>
          <p:nvPr/>
        </p:nvSpPr>
        <p:spPr>
          <a:xfrm>
            <a:off x="3505200" y="24384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88" name="Rectangle 5"/>
          <p:cNvSpPr/>
          <p:nvPr/>
        </p:nvSpPr>
        <p:spPr>
          <a:xfrm>
            <a:off x="4800600" y="24384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D2</a:t>
            </a:r>
          </a:p>
        </p:txBody>
      </p:sp>
      <p:sp>
        <p:nvSpPr>
          <p:cNvPr id="118789" name="Rectangle 8"/>
          <p:cNvSpPr/>
          <p:nvPr/>
        </p:nvSpPr>
        <p:spPr>
          <a:xfrm>
            <a:off x="2209800" y="38100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90" name="Rectangle 9"/>
          <p:cNvSpPr/>
          <p:nvPr/>
        </p:nvSpPr>
        <p:spPr>
          <a:xfrm>
            <a:off x="3505200" y="38100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91" name="Rectangle 10"/>
          <p:cNvSpPr/>
          <p:nvPr/>
        </p:nvSpPr>
        <p:spPr>
          <a:xfrm>
            <a:off x="4800600" y="38100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92" name="Rectangle 13"/>
          <p:cNvSpPr/>
          <p:nvPr/>
        </p:nvSpPr>
        <p:spPr>
          <a:xfrm>
            <a:off x="2209800" y="5181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D1</a:t>
            </a:r>
          </a:p>
        </p:txBody>
      </p:sp>
      <p:sp>
        <p:nvSpPr>
          <p:cNvPr id="118793" name="Rectangle 14"/>
          <p:cNvSpPr/>
          <p:nvPr/>
        </p:nvSpPr>
        <p:spPr>
          <a:xfrm>
            <a:off x="3505200" y="5181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S</a:t>
            </a:r>
          </a:p>
        </p:txBody>
      </p:sp>
      <p:sp>
        <p:nvSpPr>
          <p:cNvPr id="118794" name="Rectangle 15"/>
          <p:cNvSpPr/>
          <p:nvPr/>
        </p:nvSpPr>
        <p:spPr>
          <a:xfrm>
            <a:off x="4800600" y="5181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18795" name="Line 16"/>
          <p:cNvSpPr/>
          <p:nvPr/>
        </p:nvSpPr>
        <p:spPr>
          <a:xfrm flipH="1">
            <a:off x="2895600" y="54864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796" name="Line 17"/>
          <p:cNvSpPr/>
          <p:nvPr/>
        </p:nvSpPr>
        <p:spPr>
          <a:xfrm>
            <a:off x="4191000" y="53340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797" name="Line 24"/>
          <p:cNvSpPr/>
          <p:nvPr/>
        </p:nvSpPr>
        <p:spPr>
          <a:xfrm rot="5400000" flipH="1" flipV="1">
            <a:off x="4762500" y="34671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798" name="Line 26"/>
          <p:cNvSpPr/>
          <p:nvPr/>
        </p:nvSpPr>
        <p:spPr>
          <a:xfrm rot="5400000" flipH="1" flipV="1">
            <a:off x="6134100" y="34671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799" name="Line 28"/>
          <p:cNvSpPr/>
          <p:nvPr/>
        </p:nvSpPr>
        <p:spPr>
          <a:xfrm rot="5400000" flipH="1" flipV="1">
            <a:off x="4762500" y="48387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0" name="Text Box 30"/>
          <p:cNvSpPr txBox="1"/>
          <p:nvPr/>
        </p:nvSpPr>
        <p:spPr>
          <a:xfrm>
            <a:off x="1828800" y="6308725"/>
            <a:ext cx="5791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a</a:t>
            </a: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5</a:t>
            </a:r>
            <a:r>
              <a:rPr lang="zh-CN" altLang="en-US" dirty="0">
                <a:solidFill>
                  <a:schemeClr val="folHlink"/>
                </a:solidFill>
                <a:latin typeface="楷体_GB2312" pitchFamily="49" charset="-122"/>
                <a:ea typeface="楷体_GB2312" pitchFamily="49" charset="-122"/>
              </a:rPr>
              <a:t>次单播，流量等于</a:t>
            </a:r>
            <a:r>
              <a:rPr lang="en-US" altLang="zh-CN" dirty="0">
                <a:solidFill>
                  <a:schemeClr val="folHlink"/>
                </a:solidFill>
                <a:latin typeface="楷体_GB2312" pitchFamily="49" charset="-122"/>
                <a:ea typeface="楷体_GB2312" pitchFamily="49" charset="-122"/>
              </a:rPr>
              <a:t>13</a:t>
            </a:r>
            <a:r>
              <a:rPr lang="zh-CN" altLang="en-US" dirty="0">
                <a:solidFill>
                  <a:schemeClr val="folHlink"/>
                </a:solidFill>
                <a:latin typeface="楷体_GB2312" pitchFamily="49" charset="-122"/>
                <a:ea typeface="楷体_GB2312" pitchFamily="49" charset="-122"/>
              </a:rPr>
              <a:t>，距离等于</a:t>
            </a:r>
            <a:r>
              <a:rPr lang="en-US" altLang="zh-CN" dirty="0">
                <a:solidFill>
                  <a:schemeClr val="folHlink"/>
                </a:solidFill>
                <a:latin typeface="楷体_GB2312" pitchFamily="49" charset="-122"/>
                <a:ea typeface="楷体_GB2312" pitchFamily="49" charset="-122"/>
              </a:rPr>
              <a:t>4</a:t>
            </a:r>
            <a:endParaRPr lang="en-US" altLang="zh-CN" dirty="0">
              <a:latin typeface="Times New Roman" panose="02020603050405020304" pitchFamily="18" charset="0"/>
              <a:ea typeface="宋体" panose="02010600030101010101" pitchFamily="2" charset="-122"/>
            </a:endParaRPr>
          </a:p>
        </p:txBody>
      </p:sp>
      <p:sp>
        <p:nvSpPr>
          <p:cNvPr id="118801" name="Rectangle 41"/>
          <p:cNvSpPr/>
          <p:nvPr/>
        </p:nvSpPr>
        <p:spPr>
          <a:xfrm>
            <a:off x="6096000" y="24384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D3</a:t>
            </a:r>
          </a:p>
        </p:txBody>
      </p:sp>
      <p:sp>
        <p:nvSpPr>
          <p:cNvPr id="118802" name="Rectangle 42"/>
          <p:cNvSpPr/>
          <p:nvPr/>
        </p:nvSpPr>
        <p:spPr>
          <a:xfrm>
            <a:off x="6096000" y="38100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D4</a:t>
            </a:r>
          </a:p>
        </p:txBody>
      </p:sp>
      <p:sp>
        <p:nvSpPr>
          <p:cNvPr id="118803" name="Rectangle 43"/>
          <p:cNvSpPr/>
          <p:nvPr/>
        </p:nvSpPr>
        <p:spPr>
          <a:xfrm>
            <a:off x="6096000" y="5181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D5</a:t>
            </a:r>
          </a:p>
        </p:txBody>
      </p:sp>
      <p:sp>
        <p:nvSpPr>
          <p:cNvPr id="118804" name="Line 44"/>
          <p:cNvSpPr/>
          <p:nvPr/>
        </p:nvSpPr>
        <p:spPr>
          <a:xfrm rot="5400000" flipH="1" flipV="1">
            <a:off x="5907088" y="48387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5" name="Line 45"/>
          <p:cNvSpPr/>
          <p:nvPr/>
        </p:nvSpPr>
        <p:spPr>
          <a:xfrm rot="-5400000">
            <a:off x="6288088" y="48387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6" name="Line 46"/>
          <p:cNvSpPr/>
          <p:nvPr/>
        </p:nvSpPr>
        <p:spPr>
          <a:xfrm>
            <a:off x="4191000" y="54864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7" name="Line 47"/>
          <p:cNvSpPr/>
          <p:nvPr/>
        </p:nvSpPr>
        <p:spPr>
          <a:xfrm>
            <a:off x="4191000" y="56388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8" name="Line 48"/>
          <p:cNvSpPr/>
          <p:nvPr/>
        </p:nvSpPr>
        <p:spPr>
          <a:xfrm>
            <a:off x="4191000" y="57912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09" name="Line 49"/>
          <p:cNvSpPr/>
          <p:nvPr/>
        </p:nvSpPr>
        <p:spPr>
          <a:xfrm>
            <a:off x="5486400" y="54102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10" name="Line 50"/>
          <p:cNvSpPr/>
          <p:nvPr/>
        </p:nvSpPr>
        <p:spPr>
          <a:xfrm>
            <a:off x="5486400" y="55626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8811" name="Line 51"/>
          <p:cNvSpPr/>
          <p:nvPr/>
        </p:nvSpPr>
        <p:spPr>
          <a:xfrm>
            <a:off x="5486400" y="57150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p:nvPr/>
        </p:nvSpPr>
        <p:spPr>
          <a:xfrm>
            <a:off x="152400" y="228600"/>
            <a:ext cx="8763000" cy="1676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在一个中间结点上复制所传送的包，然后把该包的多个拷贝送到目的结点，这样可以减少通道流量。</a:t>
            </a:r>
          </a:p>
        </p:txBody>
      </p:sp>
      <p:sp>
        <p:nvSpPr>
          <p:cNvPr id="119810" name="Rectangle 3"/>
          <p:cNvSpPr/>
          <p:nvPr/>
        </p:nvSpPr>
        <p:spPr>
          <a:xfrm>
            <a:off x="2209800" y="2133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1" name="Rectangle 4"/>
          <p:cNvSpPr/>
          <p:nvPr/>
        </p:nvSpPr>
        <p:spPr>
          <a:xfrm>
            <a:off x="3505200" y="2133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2" name="Rectangle 5"/>
          <p:cNvSpPr/>
          <p:nvPr/>
        </p:nvSpPr>
        <p:spPr>
          <a:xfrm>
            <a:off x="4800600" y="2133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D2</a:t>
            </a:r>
          </a:p>
        </p:txBody>
      </p:sp>
      <p:sp>
        <p:nvSpPr>
          <p:cNvPr id="119813" name="Rectangle 6"/>
          <p:cNvSpPr/>
          <p:nvPr/>
        </p:nvSpPr>
        <p:spPr>
          <a:xfrm>
            <a:off x="2209800" y="35052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4" name="Rectangle 7"/>
          <p:cNvSpPr/>
          <p:nvPr/>
        </p:nvSpPr>
        <p:spPr>
          <a:xfrm>
            <a:off x="3505200" y="35052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5" name="Rectangle 8"/>
          <p:cNvSpPr/>
          <p:nvPr/>
        </p:nvSpPr>
        <p:spPr>
          <a:xfrm>
            <a:off x="4800600" y="35052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6" name="Rectangle 9"/>
          <p:cNvSpPr/>
          <p:nvPr/>
        </p:nvSpPr>
        <p:spPr>
          <a:xfrm>
            <a:off x="2209800" y="48768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D1</a:t>
            </a:r>
          </a:p>
        </p:txBody>
      </p:sp>
      <p:sp>
        <p:nvSpPr>
          <p:cNvPr id="119817" name="Rectangle 10"/>
          <p:cNvSpPr/>
          <p:nvPr/>
        </p:nvSpPr>
        <p:spPr>
          <a:xfrm>
            <a:off x="3505200" y="48768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S</a:t>
            </a:r>
          </a:p>
        </p:txBody>
      </p:sp>
      <p:sp>
        <p:nvSpPr>
          <p:cNvPr id="119818" name="Rectangle 11"/>
          <p:cNvSpPr/>
          <p:nvPr/>
        </p:nvSpPr>
        <p:spPr>
          <a:xfrm>
            <a:off x="4800600" y="48768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endParaRPr lang="zh-CN" altLang="zh-CN" dirty="0">
              <a:solidFill>
                <a:schemeClr val="tx1"/>
              </a:solidFill>
              <a:latin typeface="Times New Roman" panose="02020603050405020304" pitchFamily="18" charset="0"/>
              <a:ea typeface="宋体" panose="02010600030101010101" pitchFamily="2" charset="-122"/>
            </a:endParaRPr>
          </a:p>
        </p:txBody>
      </p:sp>
      <p:sp>
        <p:nvSpPr>
          <p:cNvPr id="119819" name="Line 12"/>
          <p:cNvSpPr/>
          <p:nvPr/>
        </p:nvSpPr>
        <p:spPr>
          <a:xfrm flipH="1">
            <a:off x="2895600" y="51816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0" name="Line 14"/>
          <p:cNvSpPr/>
          <p:nvPr/>
        </p:nvSpPr>
        <p:spPr>
          <a:xfrm rot="5400000" flipH="1" flipV="1">
            <a:off x="4762500" y="31623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1" name="Line 16"/>
          <p:cNvSpPr/>
          <p:nvPr/>
        </p:nvSpPr>
        <p:spPr>
          <a:xfrm rot="5400000" flipH="1" flipV="1">
            <a:off x="4762500" y="4533900"/>
            <a:ext cx="6858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2" name="Text Box 17"/>
          <p:cNvSpPr txBox="1"/>
          <p:nvPr/>
        </p:nvSpPr>
        <p:spPr>
          <a:xfrm>
            <a:off x="1828800" y="6003925"/>
            <a:ext cx="5791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b</a:t>
            </a:r>
            <a:r>
              <a:rPr lang="zh-CN" altLang="en-US" dirty="0">
                <a:solidFill>
                  <a:schemeClr val="folHlink"/>
                </a:solidFill>
                <a:latin typeface="楷体_GB2312" pitchFamily="49" charset="-122"/>
                <a:ea typeface="楷体_GB2312" pitchFamily="49" charset="-122"/>
              </a:rPr>
              <a:t>）一种流量等于</a:t>
            </a:r>
            <a:r>
              <a:rPr lang="en-US" altLang="zh-CN" dirty="0">
                <a:solidFill>
                  <a:schemeClr val="folHlink"/>
                </a:solidFill>
                <a:latin typeface="楷体_GB2312" pitchFamily="49" charset="-122"/>
                <a:ea typeface="楷体_GB2312" pitchFamily="49" charset="-122"/>
              </a:rPr>
              <a:t>7</a:t>
            </a:r>
            <a:r>
              <a:rPr lang="zh-CN" altLang="en-US" dirty="0">
                <a:solidFill>
                  <a:schemeClr val="folHlink"/>
                </a:solidFill>
                <a:latin typeface="楷体_GB2312" pitchFamily="49" charset="-122"/>
                <a:ea typeface="楷体_GB2312" pitchFamily="49" charset="-122"/>
              </a:rPr>
              <a:t>，距离等于</a:t>
            </a:r>
            <a:r>
              <a:rPr lang="en-US" altLang="zh-CN" dirty="0">
                <a:solidFill>
                  <a:schemeClr val="folHlink"/>
                </a:solidFill>
                <a:latin typeface="楷体_GB2312" pitchFamily="49" charset="-122"/>
                <a:ea typeface="楷体_GB2312" pitchFamily="49" charset="-122"/>
              </a:rPr>
              <a:t>4</a:t>
            </a:r>
            <a:r>
              <a:rPr lang="zh-CN" altLang="en-US" dirty="0">
                <a:solidFill>
                  <a:schemeClr val="folHlink"/>
                </a:solidFill>
                <a:latin typeface="楷体_GB2312" pitchFamily="49" charset="-122"/>
                <a:ea typeface="楷体_GB2312" pitchFamily="49" charset="-122"/>
              </a:rPr>
              <a:t>的选播</a:t>
            </a:r>
            <a:endParaRPr lang="zh-CN" altLang="en-US" dirty="0">
              <a:latin typeface="Times New Roman" panose="02020603050405020304" pitchFamily="18" charset="0"/>
              <a:ea typeface="宋体" panose="02010600030101010101" pitchFamily="2" charset="-122"/>
            </a:endParaRPr>
          </a:p>
        </p:txBody>
      </p:sp>
      <p:sp>
        <p:nvSpPr>
          <p:cNvPr id="119823" name="Rectangle 18"/>
          <p:cNvSpPr/>
          <p:nvPr/>
        </p:nvSpPr>
        <p:spPr>
          <a:xfrm>
            <a:off x="6096000" y="21336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D3</a:t>
            </a:r>
          </a:p>
        </p:txBody>
      </p:sp>
      <p:sp>
        <p:nvSpPr>
          <p:cNvPr id="119824" name="Rectangle 19"/>
          <p:cNvSpPr/>
          <p:nvPr/>
        </p:nvSpPr>
        <p:spPr>
          <a:xfrm>
            <a:off x="6096000" y="35052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D4</a:t>
            </a:r>
          </a:p>
        </p:txBody>
      </p:sp>
      <p:sp>
        <p:nvSpPr>
          <p:cNvPr id="119825" name="Rectangle 20"/>
          <p:cNvSpPr/>
          <p:nvPr/>
        </p:nvSpPr>
        <p:spPr>
          <a:xfrm>
            <a:off x="6096000" y="4876800"/>
            <a:ext cx="685800" cy="685800"/>
          </a:xfrm>
          <a:prstGeom prst="rect">
            <a:avLst/>
          </a:prstGeom>
          <a:solidFill>
            <a:schemeClr val="bg1"/>
          </a:solidFill>
          <a:ln w="19050" cap="flat" cmpd="sng">
            <a:solidFill>
              <a:schemeClr val="accent1"/>
            </a:solidFill>
            <a:prstDash val="solid"/>
            <a:miter/>
            <a:headEnd type="none" w="med" len="med"/>
            <a:tailEnd type="none" w="med" len="med"/>
          </a:ln>
        </p:spPr>
        <p:txBody>
          <a:bodyPr wrap="none" anchor="ctr"/>
          <a:lstStyle/>
          <a:p>
            <a:pPr algn="ctr"/>
            <a:r>
              <a:rPr lang="en-US" altLang="zh-CN" dirty="0">
                <a:solidFill>
                  <a:schemeClr val="tx1"/>
                </a:solidFill>
                <a:latin typeface="Times New Roman" panose="02020603050405020304" pitchFamily="18" charset="0"/>
                <a:ea typeface="宋体" panose="02010600030101010101" pitchFamily="2" charset="-122"/>
              </a:rPr>
              <a:t>D5</a:t>
            </a:r>
          </a:p>
        </p:txBody>
      </p:sp>
      <p:sp>
        <p:nvSpPr>
          <p:cNvPr id="119826" name="Line 23"/>
          <p:cNvSpPr/>
          <p:nvPr/>
        </p:nvSpPr>
        <p:spPr>
          <a:xfrm>
            <a:off x="4191000" y="51816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7" name="Line 27"/>
          <p:cNvSpPr/>
          <p:nvPr/>
        </p:nvSpPr>
        <p:spPr>
          <a:xfrm>
            <a:off x="5486400" y="52578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8" name="Line 29"/>
          <p:cNvSpPr/>
          <p:nvPr/>
        </p:nvSpPr>
        <p:spPr>
          <a:xfrm>
            <a:off x="5486400" y="38862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
        <p:nvSpPr>
          <p:cNvPr id="119829" name="Line 30"/>
          <p:cNvSpPr/>
          <p:nvPr/>
        </p:nvSpPr>
        <p:spPr>
          <a:xfrm>
            <a:off x="5486400" y="2514600"/>
            <a:ext cx="609600" cy="0"/>
          </a:xfrm>
          <a:prstGeom prst="line">
            <a:avLst/>
          </a:prstGeom>
          <a:solidFill>
            <a:schemeClr val="bg1"/>
          </a:solidFill>
          <a:ln w="19050" cap="flat" cmpd="sng">
            <a:solidFill>
              <a:schemeClr val="accent1"/>
            </a:solidFill>
            <a:prstDash val="solid"/>
            <a:round/>
            <a:headEnd type="none" w="med" len="med"/>
            <a:tailEnd type="triangle" w="med" len="med"/>
          </a:ln>
        </p:spPr>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p:nvPr/>
        </p:nvSpPr>
        <p:spPr>
          <a:xfrm>
            <a:off x="152400" y="5181600"/>
            <a:ext cx="8763000" cy="1295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b</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中的选播方式对存储转发比较好，</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而</a:t>
            </a:r>
            <a:r>
              <a:rPr lang="zh-CN" altLang="en-US" sz="3200" dirty="0">
                <a:solidFill>
                  <a:schemeClr val="tx2"/>
                </a:solidFill>
                <a:latin typeface="Times New Roman" panose="02020603050405020304" pitchFamily="18" charset="0"/>
                <a:ea typeface="楷体_GB2312" pitchFamily="49" charset="-122"/>
              </a:rPr>
              <a:t>（</a:t>
            </a:r>
            <a:r>
              <a:rPr lang="en-US" altLang="zh-CN" sz="3200" dirty="0">
                <a:solidFill>
                  <a:schemeClr val="tx2"/>
                </a:solidFill>
                <a:latin typeface="Times New Roman" panose="02020603050405020304" pitchFamily="18" charset="0"/>
                <a:ea typeface="楷体_GB2312" pitchFamily="49" charset="-122"/>
              </a:rPr>
              <a:t>c</a:t>
            </a:r>
            <a:r>
              <a:rPr lang="zh-CN" altLang="en-US" sz="3200" dirty="0">
                <a:solidFill>
                  <a:schemeClr val="tx2"/>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中的选播方式对</a:t>
            </a:r>
            <a:r>
              <a:rPr lang="en-US" altLang="zh-CN" sz="3200" dirty="0">
                <a:solidFill>
                  <a:srgbClr val="00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寻径较好。</a:t>
            </a:r>
          </a:p>
        </p:txBody>
      </p:sp>
      <p:sp>
        <p:nvSpPr>
          <p:cNvPr id="120834" name="Rectangle 3"/>
          <p:cNvSpPr/>
          <p:nvPr/>
        </p:nvSpPr>
        <p:spPr>
          <a:xfrm>
            <a:off x="21336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35" name="Rectangle 4"/>
          <p:cNvSpPr/>
          <p:nvPr/>
        </p:nvSpPr>
        <p:spPr>
          <a:xfrm>
            <a:off x="34290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36" name="Rectangle 5"/>
          <p:cNvSpPr/>
          <p:nvPr/>
        </p:nvSpPr>
        <p:spPr>
          <a:xfrm>
            <a:off x="47244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D2</a:t>
            </a:r>
          </a:p>
        </p:txBody>
      </p:sp>
      <p:sp>
        <p:nvSpPr>
          <p:cNvPr id="120837" name="Rectangle 6"/>
          <p:cNvSpPr/>
          <p:nvPr/>
        </p:nvSpPr>
        <p:spPr>
          <a:xfrm>
            <a:off x="21336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38" name="Rectangle 7"/>
          <p:cNvSpPr/>
          <p:nvPr/>
        </p:nvSpPr>
        <p:spPr>
          <a:xfrm>
            <a:off x="34290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39" name="Rectangle 8"/>
          <p:cNvSpPr/>
          <p:nvPr/>
        </p:nvSpPr>
        <p:spPr>
          <a:xfrm>
            <a:off x="47244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40" name="Rectangle 9"/>
          <p:cNvSpPr/>
          <p:nvPr/>
        </p:nvSpPr>
        <p:spPr>
          <a:xfrm>
            <a:off x="21336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D1</a:t>
            </a:r>
          </a:p>
        </p:txBody>
      </p:sp>
      <p:sp>
        <p:nvSpPr>
          <p:cNvPr id="120841" name="Rectangle 10"/>
          <p:cNvSpPr/>
          <p:nvPr/>
        </p:nvSpPr>
        <p:spPr>
          <a:xfrm>
            <a:off x="34290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S</a:t>
            </a:r>
          </a:p>
        </p:txBody>
      </p:sp>
      <p:sp>
        <p:nvSpPr>
          <p:cNvPr id="120842" name="Rectangle 11"/>
          <p:cNvSpPr/>
          <p:nvPr/>
        </p:nvSpPr>
        <p:spPr>
          <a:xfrm>
            <a:off x="47244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endParaRPr lang="zh-CN" altLang="zh-CN" dirty="0">
              <a:solidFill>
                <a:srgbClr val="C00000"/>
              </a:solidFill>
              <a:latin typeface="Times New Roman" panose="02020603050405020304" pitchFamily="18" charset="0"/>
              <a:ea typeface="宋体" panose="02010600030101010101" pitchFamily="2" charset="-122"/>
            </a:endParaRPr>
          </a:p>
        </p:txBody>
      </p:sp>
      <p:sp>
        <p:nvSpPr>
          <p:cNvPr id="120843" name="Line 12"/>
          <p:cNvSpPr/>
          <p:nvPr/>
        </p:nvSpPr>
        <p:spPr>
          <a:xfrm flipH="1">
            <a:off x="2819400" y="3460750"/>
            <a:ext cx="609600" cy="0"/>
          </a:xfrm>
          <a:prstGeom prst="line">
            <a:avLst/>
          </a:prstGeom>
          <a:ln w="19050" cap="flat" cmpd="sng">
            <a:solidFill>
              <a:srgbClr val="0000FF"/>
            </a:solidFill>
            <a:prstDash val="solid"/>
            <a:round/>
            <a:headEnd type="none" w="med" len="med"/>
            <a:tailEnd type="triangle" w="med" len="med"/>
          </a:ln>
        </p:spPr>
      </p:sp>
      <p:sp>
        <p:nvSpPr>
          <p:cNvPr id="120844" name="Line 13"/>
          <p:cNvSpPr/>
          <p:nvPr/>
        </p:nvSpPr>
        <p:spPr>
          <a:xfrm rot="5400000" flipH="1" flipV="1">
            <a:off x="5981700" y="1441450"/>
            <a:ext cx="685800" cy="0"/>
          </a:xfrm>
          <a:prstGeom prst="line">
            <a:avLst/>
          </a:prstGeom>
          <a:ln w="19050" cap="flat" cmpd="sng">
            <a:solidFill>
              <a:srgbClr val="0000FF"/>
            </a:solidFill>
            <a:prstDash val="solid"/>
            <a:round/>
            <a:headEnd type="none" w="med" len="med"/>
            <a:tailEnd type="triangle" w="med" len="med"/>
          </a:ln>
        </p:spPr>
      </p:sp>
      <p:sp>
        <p:nvSpPr>
          <p:cNvPr id="120845" name="Line 14"/>
          <p:cNvSpPr/>
          <p:nvPr/>
        </p:nvSpPr>
        <p:spPr>
          <a:xfrm rot="5400000" flipH="1" flipV="1">
            <a:off x="5981700" y="2813050"/>
            <a:ext cx="685800" cy="0"/>
          </a:xfrm>
          <a:prstGeom prst="line">
            <a:avLst/>
          </a:prstGeom>
          <a:ln w="19050" cap="flat" cmpd="sng">
            <a:solidFill>
              <a:srgbClr val="0000FF"/>
            </a:solidFill>
            <a:prstDash val="solid"/>
            <a:round/>
            <a:headEnd type="none" w="med" len="med"/>
            <a:tailEnd type="triangle" w="med" len="med"/>
          </a:ln>
        </p:spPr>
      </p:sp>
      <p:sp>
        <p:nvSpPr>
          <p:cNvPr id="120846" name="Text Box 15"/>
          <p:cNvSpPr txBox="1"/>
          <p:nvPr/>
        </p:nvSpPr>
        <p:spPr>
          <a:xfrm>
            <a:off x="1752600" y="4283075"/>
            <a:ext cx="57912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c</a:t>
            </a:r>
            <a:r>
              <a:rPr lang="zh-CN" altLang="en-US" dirty="0">
                <a:solidFill>
                  <a:schemeClr val="folHlink"/>
                </a:solidFill>
                <a:latin typeface="楷体_GB2312" pitchFamily="49" charset="-122"/>
                <a:ea typeface="楷体_GB2312" pitchFamily="49" charset="-122"/>
              </a:rPr>
              <a:t>）流量等于</a:t>
            </a:r>
            <a:r>
              <a:rPr lang="en-US" altLang="zh-CN" dirty="0">
                <a:solidFill>
                  <a:schemeClr val="folHlink"/>
                </a:solidFill>
                <a:latin typeface="楷体_GB2312" pitchFamily="49" charset="-122"/>
                <a:ea typeface="楷体_GB2312" pitchFamily="49" charset="-122"/>
              </a:rPr>
              <a:t>6</a:t>
            </a:r>
            <a:r>
              <a:rPr lang="zh-CN" altLang="en-US" dirty="0">
                <a:solidFill>
                  <a:schemeClr val="folHlink"/>
                </a:solidFill>
                <a:latin typeface="楷体_GB2312" pitchFamily="49" charset="-122"/>
                <a:ea typeface="楷体_GB2312" pitchFamily="49" charset="-122"/>
              </a:rPr>
              <a:t>，距离等于</a:t>
            </a:r>
            <a:r>
              <a:rPr lang="en-US" altLang="zh-CN" dirty="0">
                <a:solidFill>
                  <a:schemeClr val="folHlink"/>
                </a:solidFill>
                <a:latin typeface="楷体_GB2312" pitchFamily="49" charset="-122"/>
                <a:ea typeface="楷体_GB2312" pitchFamily="49" charset="-122"/>
              </a:rPr>
              <a:t>5</a:t>
            </a:r>
            <a:r>
              <a:rPr lang="zh-CN" altLang="en-US" dirty="0">
                <a:solidFill>
                  <a:schemeClr val="folHlink"/>
                </a:solidFill>
                <a:latin typeface="楷体_GB2312" pitchFamily="49" charset="-122"/>
                <a:ea typeface="楷体_GB2312" pitchFamily="49" charset="-122"/>
              </a:rPr>
              <a:t>的选播</a:t>
            </a:r>
            <a:endParaRPr lang="zh-CN" altLang="en-US" dirty="0">
              <a:latin typeface="Times New Roman" panose="02020603050405020304" pitchFamily="18" charset="0"/>
              <a:ea typeface="宋体" panose="02010600030101010101" pitchFamily="2" charset="-122"/>
            </a:endParaRPr>
          </a:p>
        </p:txBody>
      </p:sp>
      <p:sp>
        <p:nvSpPr>
          <p:cNvPr id="120847" name="Rectangle 16"/>
          <p:cNvSpPr/>
          <p:nvPr/>
        </p:nvSpPr>
        <p:spPr>
          <a:xfrm>
            <a:off x="60198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D3</a:t>
            </a:r>
          </a:p>
        </p:txBody>
      </p:sp>
      <p:sp>
        <p:nvSpPr>
          <p:cNvPr id="120848" name="Rectangle 17"/>
          <p:cNvSpPr/>
          <p:nvPr/>
        </p:nvSpPr>
        <p:spPr>
          <a:xfrm>
            <a:off x="60198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D4</a:t>
            </a:r>
          </a:p>
        </p:txBody>
      </p:sp>
      <p:sp>
        <p:nvSpPr>
          <p:cNvPr id="120849" name="Rectangle 18"/>
          <p:cNvSpPr/>
          <p:nvPr/>
        </p:nvSpPr>
        <p:spPr>
          <a:xfrm>
            <a:off x="60198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D5</a:t>
            </a:r>
          </a:p>
        </p:txBody>
      </p:sp>
      <p:sp>
        <p:nvSpPr>
          <p:cNvPr id="120850" name="Line 19"/>
          <p:cNvSpPr/>
          <p:nvPr/>
        </p:nvSpPr>
        <p:spPr>
          <a:xfrm>
            <a:off x="4114800" y="3460750"/>
            <a:ext cx="609600" cy="0"/>
          </a:xfrm>
          <a:prstGeom prst="line">
            <a:avLst/>
          </a:prstGeom>
          <a:ln w="19050" cap="flat" cmpd="sng">
            <a:solidFill>
              <a:srgbClr val="0000FF"/>
            </a:solidFill>
            <a:prstDash val="solid"/>
            <a:round/>
            <a:headEnd type="none" w="med" len="med"/>
            <a:tailEnd type="triangle" w="med" len="med"/>
          </a:ln>
        </p:spPr>
      </p:sp>
      <p:sp>
        <p:nvSpPr>
          <p:cNvPr id="120851" name="Line 20"/>
          <p:cNvSpPr/>
          <p:nvPr/>
        </p:nvSpPr>
        <p:spPr>
          <a:xfrm>
            <a:off x="5410200" y="3536950"/>
            <a:ext cx="609600" cy="0"/>
          </a:xfrm>
          <a:prstGeom prst="line">
            <a:avLst/>
          </a:prstGeom>
          <a:ln w="19050" cap="flat" cmpd="sng">
            <a:solidFill>
              <a:srgbClr val="0000FF"/>
            </a:solidFill>
            <a:prstDash val="solid"/>
            <a:round/>
            <a:headEnd type="none" w="med" len="med"/>
            <a:tailEnd type="triangle" w="med" len="med"/>
          </a:ln>
        </p:spPr>
      </p:sp>
      <p:sp>
        <p:nvSpPr>
          <p:cNvPr id="120852" name="Line 22"/>
          <p:cNvSpPr/>
          <p:nvPr/>
        </p:nvSpPr>
        <p:spPr>
          <a:xfrm flipH="1">
            <a:off x="5410200" y="793750"/>
            <a:ext cx="609600" cy="0"/>
          </a:xfrm>
          <a:prstGeom prst="line">
            <a:avLst/>
          </a:prstGeom>
          <a:ln w="19050" cap="flat" cmpd="sng">
            <a:solidFill>
              <a:srgbClr val="0000FF"/>
            </a:solidFill>
            <a:prstDash val="solid"/>
            <a:round/>
            <a:headEnd type="none" w="med" len="med"/>
            <a:tailEnd type="triangle" w="med" len="med"/>
          </a:ln>
        </p:spPr>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p:nvPr/>
        </p:nvSpPr>
        <p:spPr>
          <a:xfrm>
            <a:off x="152400" y="5181600"/>
            <a:ext cx="8763000" cy="1295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结点中的数字表示树的层次号，该树称为广播树。</a:t>
            </a:r>
          </a:p>
        </p:txBody>
      </p:sp>
      <p:sp>
        <p:nvSpPr>
          <p:cNvPr id="121858" name="Rectangle 3"/>
          <p:cNvSpPr/>
          <p:nvPr/>
        </p:nvSpPr>
        <p:spPr>
          <a:xfrm>
            <a:off x="21336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3</a:t>
            </a:r>
          </a:p>
        </p:txBody>
      </p:sp>
      <p:sp>
        <p:nvSpPr>
          <p:cNvPr id="121859" name="Rectangle 4"/>
          <p:cNvSpPr/>
          <p:nvPr/>
        </p:nvSpPr>
        <p:spPr>
          <a:xfrm>
            <a:off x="34290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2</a:t>
            </a:r>
          </a:p>
        </p:txBody>
      </p:sp>
      <p:sp>
        <p:nvSpPr>
          <p:cNvPr id="121860" name="Rectangle 5"/>
          <p:cNvSpPr/>
          <p:nvPr/>
        </p:nvSpPr>
        <p:spPr>
          <a:xfrm>
            <a:off x="47244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3</a:t>
            </a:r>
          </a:p>
        </p:txBody>
      </p:sp>
      <p:sp>
        <p:nvSpPr>
          <p:cNvPr id="121861" name="Rectangle 6"/>
          <p:cNvSpPr/>
          <p:nvPr/>
        </p:nvSpPr>
        <p:spPr>
          <a:xfrm>
            <a:off x="21336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2</a:t>
            </a:r>
          </a:p>
        </p:txBody>
      </p:sp>
      <p:sp>
        <p:nvSpPr>
          <p:cNvPr id="121862" name="Rectangle 7"/>
          <p:cNvSpPr/>
          <p:nvPr/>
        </p:nvSpPr>
        <p:spPr>
          <a:xfrm>
            <a:off x="34290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1</a:t>
            </a:r>
          </a:p>
        </p:txBody>
      </p:sp>
      <p:sp>
        <p:nvSpPr>
          <p:cNvPr id="121863" name="Rectangle 8"/>
          <p:cNvSpPr/>
          <p:nvPr/>
        </p:nvSpPr>
        <p:spPr>
          <a:xfrm>
            <a:off x="47244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2</a:t>
            </a:r>
          </a:p>
        </p:txBody>
      </p:sp>
      <p:sp>
        <p:nvSpPr>
          <p:cNvPr id="121864" name="Rectangle 9"/>
          <p:cNvSpPr/>
          <p:nvPr/>
        </p:nvSpPr>
        <p:spPr>
          <a:xfrm>
            <a:off x="21336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1</a:t>
            </a:r>
          </a:p>
        </p:txBody>
      </p:sp>
      <p:sp>
        <p:nvSpPr>
          <p:cNvPr id="121865" name="Rectangle 10"/>
          <p:cNvSpPr/>
          <p:nvPr/>
        </p:nvSpPr>
        <p:spPr>
          <a:xfrm>
            <a:off x="34290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S</a:t>
            </a:r>
          </a:p>
        </p:txBody>
      </p:sp>
      <p:sp>
        <p:nvSpPr>
          <p:cNvPr id="121866" name="Rectangle 11"/>
          <p:cNvSpPr/>
          <p:nvPr/>
        </p:nvSpPr>
        <p:spPr>
          <a:xfrm>
            <a:off x="47244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1</a:t>
            </a:r>
          </a:p>
        </p:txBody>
      </p:sp>
      <p:sp>
        <p:nvSpPr>
          <p:cNvPr id="121867" name="Line 12"/>
          <p:cNvSpPr/>
          <p:nvPr/>
        </p:nvSpPr>
        <p:spPr>
          <a:xfrm flipH="1">
            <a:off x="2819400" y="3460750"/>
            <a:ext cx="609600" cy="0"/>
          </a:xfrm>
          <a:prstGeom prst="line">
            <a:avLst/>
          </a:prstGeom>
          <a:ln w="19050" cap="flat" cmpd="sng">
            <a:solidFill>
              <a:srgbClr val="0000FF"/>
            </a:solidFill>
            <a:prstDash val="solid"/>
            <a:round/>
            <a:headEnd type="none" w="med" len="med"/>
            <a:tailEnd type="triangle" w="med" len="med"/>
          </a:ln>
        </p:spPr>
      </p:sp>
      <p:sp>
        <p:nvSpPr>
          <p:cNvPr id="121868" name="Line 13"/>
          <p:cNvSpPr/>
          <p:nvPr/>
        </p:nvSpPr>
        <p:spPr>
          <a:xfrm rot="5400000" flipH="1" flipV="1">
            <a:off x="3390900" y="1441450"/>
            <a:ext cx="685800" cy="0"/>
          </a:xfrm>
          <a:prstGeom prst="line">
            <a:avLst/>
          </a:prstGeom>
          <a:ln w="19050" cap="flat" cmpd="sng">
            <a:solidFill>
              <a:srgbClr val="0000FF"/>
            </a:solidFill>
            <a:prstDash val="solid"/>
            <a:round/>
            <a:headEnd type="none" w="med" len="med"/>
            <a:tailEnd type="triangle" w="med" len="med"/>
          </a:ln>
        </p:spPr>
      </p:sp>
      <p:sp>
        <p:nvSpPr>
          <p:cNvPr id="121869" name="Line 14"/>
          <p:cNvSpPr/>
          <p:nvPr/>
        </p:nvSpPr>
        <p:spPr>
          <a:xfrm rot="5400000" flipH="1" flipV="1">
            <a:off x="3390900" y="2813050"/>
            <a:ext cx="685800" cy="0"/>
          </a:xfrm>
          <a:prstGeom prst="line">
            <a:avLst/>
          </a:prstGeom>
          <a:ln w="19050" cap="flat" cmpd="sng">
            <a:solidFill>
              <a:srgbClr val="0000FF"/>
            </a:solidFill>
            <a:prstDash val="solid"/>
            <a:round/>
            <a:headEnd type="none" w="med" len="med"/>
            <a:tailEnd type="triangle" w="med" len="med"/>
          </a:ln>
        </p:spPr>
      </p:sp>
      <p:sp>
        <p:nvSpPr>
          <p:cNvPr id="121870" name="Text Box 15"/>
          <p:cNvSpPr txBox="1"/>
          <p:nvPr/>
        </p:nvSpPr>
        <p:spPr>
          <a:xfrm>
            <a:off x="2133600" y="4283075"/>
            <a:ext cx="4724400" cy="365125"/>
          </a:xfrm>
          <a:prstGeom prst="rect">
            <a:avLst/>
          </a:prstGeom>
          <a:noFill/>
          <a:ln w="9525">
            <a:noFill/>
          </a:ln>
        </p:spPr>
        <p:txBody>
          <a:bodyPr lIns="0" tIns="0" rIns="0" bIns="0" anchor="t">
            <a:spAutoFit/>
          </a:bodyPr>
          <a:lstStyle/>
          <a:p>
            <a:pPr>
              <a:spcBef>
                <a:spcPct val="50000"/>
              </a:spcBef>
            </a:pPr>
            <a:r>
              <a:rPr lang="zh-CN" altLang="en-US" dirty="0">
                <a:solidFill>
                  <a:schemeClr val="folHlink"/>
                </a:solidFill>
                <a:latin typeface="楷体_GB2312" pitchFamily="49" charset="-122"/>
                <a:ea typeface="楷体_GB2312" pitchFamily="49" charset="-122"/>
              </a:rPr>
              <a:t>（</a:t>
            </a:r>
            <a:r>
              <a:rPr lang="en-US" altLang="zh-CN" dirty="0">
                <a:solidFill>
                  <a:schemeClr val="folHlink"/>
                </a:solidFill>
                <a:latin typeface="楷体_GB2312" pitchFamily="49" charset="-122"/>
                <a:ea typeface="楷体_GB2312" pitchFamily="49" charset="-122"/>
              </a:rPr>
              <a:t>d</a:t>
            </a:r>
            <a:r>
              <a:rPr lang="zh-CN" altLang="en-US" dirty="0">
                <a:solidFill>
                  <a:schemeClr val="folHlink"/>
                </a:solidFill>
                <a:latin typeface="楷体_GB2312" pitchFamily="49" charset="-122"/>
                <a:ea typeface="楷体_GB2312" pitchFamily="49" charset="-122"/>
              </a:rPr>
              <a:t>）通过树结构广播所有结点</a:t>
            </a:r>
            <a:endParaRPr lang="zh-CN" altLang="en-US" dirty="0">
              <a:latin typeface="Times New Roman" panose="02020603050405020304" pitchFamily="18" charset="0"/>
              <a:ea typeface="宋体" panose="02010600030101010101" pitchFamily="2" charset="-122"/>
            </a:endParaRPr>
          </a:p>
        </p:txBody>
      </p:sp>
      <p:sp>
        <p:nvSpPr>
          <p:cNvPr id="121871" name="Rectangle 16"/>
          <p:cNvSpPr/>
          <p:nvPr/>
        </p:nvSpPr>
        <p:spPr>
          <a:xfrm>
            <a:off x="6019800" y="4127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4</a:t>
            </a:r>
          </a:p>
        </p:txBody>
      </p:sp>
      <p:sp>
        <p:nvSpPr>
          <p:cNvPr id="121872" name="Rectangle 17"/>
          <p:cNvSpPr/>
          <p:nvPr/>
        </p:nvSpPr>
        <p:spPr>
          <a:xfrm>
            <a:off x="6019800" y="17843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3</a:t>
            </a:r>
          </a:p>
        </p:txBody>
      </p:sp>
      <p:sp>
        <p:nvSpPr>
          <p:cNvPr id="121873" name="Rectangle 18"/>
          <p:cNvSpPr/>
          <p:nvPr/>
        </p:nvSpPr>
        <p:spPr>
          <a:xfrm>
            <a:off x="6019800" y="3155950"/>
            <a:ext cx="685800" cy="685800"/>
          </a:xfrm>
          <a:prstGeom prst="rect">
            <a:avLst/>
          </a:prstGeom>
          <a:noFill/>
          <a:ln w="19050" cap="flat" cmpd="sng">
            <a:solidFill>
              <a:srgbClr val="0000FF"/>
            </a:solidFill>
            <a:prstDash val="solid"/>
            <a:miter/>
            <a:headEnd type="none" w="med" len="med"/>
            <a:tailEnd type="none" w="med" len="med"/>
          </a:ln>
        </p:spPr>
        <p:txBody>
          <a:bodyPr wrap="none" anchor="ctr"/>
          <a:lstStyle/>
          <a:p>
            <a:pPr algn="ctr"/>
            <a:r>
              <a:rPr lang="en-US" altLang="zh-CN" dirty="0">
                <a:solidFill>
                  <a:srgbClr val="C00000"/>
                </a:solidFill>
                <a:latin typeface="Times New Roman" panose="02020603050405020304" pitchFamily="18" charset="0"/>
                <a:ea typeface="宋体" panose="02010600030101010101" pitchFamily="2" charset="-122"/>
              </a:rPr>
              <a:t>2</a:t>
            </a:r>
          </a:p>
        </p:txBody>
      </p:sp>
      <p:sp>
        <p:nvSpPr>
          <p:cNvPr id="121874" name="Line 19"/>
          <p:cNvSpPr/>
          <p:nvPr/>
        </p:nvSpPr>
        <p:spPr>
          <a:xfrm>
            <a:off x="4114800" y="3460750"/>
            <a:ext cx="609600" cy="0"/>
          </a:xfrm>
          <a:prstGeom prst="line">
            <a:avLst/>
          </a:prstGeom>
          <a:ln w="19050" cap="flat" cmpd="sng">
            <a:solidFill>
              <a:srgbClr val="0000FF"/>
            </a:solidFill>
            <a:prstDash val="solid"/>
            <a:round/>
            <a:headEnd type="none" w="med" len="med"/>
            <a:tailEnd type="triangle" w="med" len="med"/>
          </a:ln>
        </p:spPr>
      </p:sp>
      <p:sp>
        <p:nvSpPr>
          <p:cNvPr id="121875" name="Line 20"/>
          <p:cNvSpPr/>
          <p:nvPr/>
        </p:nvSpPr>
        <p:spPr>
          <a:xfrm>
            <a:off x="5410200" y="3429000"/>
            <a:ext cx="609600" cy="0"/>
          </a:xfrm>
          <a:prstGeom prst="line">
            <a:avLst/>
          </a:prstGeom>
          <a:ln w="19050" cap="flat" cmpd="sng">
            <a:solidFill>
              <a:srgbClr val="0000FF"/>
            </a:solidFill>
            <a:prstDash val="solid"/>
            <a:round/>
            <a:headEnd type="none" w="med" len="med"/>
            <a:tailEnd type="triangle" w="med" len="med"/>
          </a:ln>
        </p:spPr>
      </p:sp>
      <p:sp>
        <p:nvSpPr>
          <p:cNvPr id="121876" name="Line 22"/>
          <p:cNvSpPr/>
          <p:nvPr/>
        </p:nvSpPr>
        <p:spPr>
          <a:xfrm>
            <a:off x="4114800" y="2133600"/>
            <a:ext cx="609600" cy="0"/>
          </a:xfrm>
          <a:prstGeom prst="line">
            <a:avLst/>
          </a:prstGeom>
          <a:ln w="19050" cap="flat" cmpd="sng">
            <a:solidFill>
              <a:srgbClr val="0000FF"/>
            </a:solidFill>
            <a:prstDash val="solid"/>
            <a:round/>
            <a:headEnd type="none" w="med" len="med"/>
            <a:tailEnd type="triangle" w="med" len="med"/>
          </a:ln>
        </p:spPr>
      </p:sp>
      <p:sp>
        <p:nvSpPr>
          <p:cNvPr id="121877" name="Line 23"/>
          <p:cNvSpPr/>
          <p:nvPr/>
        </p:nvSpPr>
        <p:spPr>
          <a:xfrm>
            <a:off x="5410200" y="2101850"/>
            <a:ext cx="609600" cy="0"/>
          </a:xfrm>
          <a:prstGeom prst="line">
            <a:avLst/>
          </a:prstGeom>
          <a:ln w="19050" cap="flat" cmpd="sng">
            <a:solidFill>
              <a:srgbClr val="0000FF"/>
            </a:solidFill>
            <a:prstDash val="solid"/>
            <a:round/>
            <a:headEnd type="none" w="med" len="med"/>
            <a:tailEnd type="triangle" w="med" len="med"/>
          </a:ln>
        </p:spPr>
      </p:sp>
      <p:sp>
        <p:nvSpPr>
          <p:cNvPr id="121878" name="Line 26"/>
          <p:cNvSpPr/>
          <p:nvPr/>
        </p:nvSpPr>
        <p:spPr>
          <a:xfrm flipH="1">
            <a:off x="2819400" y="2133600"/>
            <a:ext cx="609600" cy="0"/>
          </a:xfrm>
          <a:prstGeom prst="line">
            <a:avLst/>
          </a:prstGeom>
          <a:ln w="19050" cap="flat" cmpd="sng">
            <a:solidFill>
              <a:srgbClr val="0000FF"/>
            </a:solidFill>
            <a:prstDash val="solid"/>
            <a:round/>
            <a:headEnd type="none" w="med" len="med"/>
            <a:tailEnd type="triangle" w="med" len="med"/>
          </a:ln>
        </p:spPr>
      </p:sp>
      <p:sp>
        <p:nvSpPr>
          <p:cNvPr id="121879" name="Line 27"/>
          <p:cNvSpPr/>
          <p:nvPr/>
        </p:nvSpPr>
        <p:spPr>
          <a:xfrm flipH="1">
            <a:off x="2819400" y="762000"/>
            <a:ext cx="609600" cy="0"/>
          </a:xfrm>
          <a:prstGeom prst="line">
            <a:avLst/>
          </a:prstGeom>
          <a:ln w="19050" cap="flat" cmpd="sng">
            <a:solidFill>
              <a:srgbClr val="0000FF"/>
            </a:solidFill>
            <a:prstDash val="solid"/>
            <a:round/>
            <a:headEnd type="none" w="med" len="med"/>
            <a:tailEnd type="triangle" w="med" len="med"/>
          </a:ln>
        </p:spPr>
      </p:sp>
      <p:sp>
        <p:nvSpPr>
          <p:cNvPr id="121880" name="Line 28"/>
          <p:cNvSpPr/>
          <p:nvPr/>
        </p:nvSpPr>
        <p:spPr>
          <a:xfrm rot="5400000" flipH="1" flipV="1">
            <a:off x="4686300" y="1409700"/>
            <a:ext cx="685800" cy="0"/>
          </a:xfrm>
          <a:prstGeom prst="line">
            <a:avLst/>
          </a:prstGeom>
          <a:ln w="19050" cap="flat" cmpd="sng">
            <a:solidFill>
              <a:srgbClr val="0000FF"/>
            </a:solidFill>
            <a:prstDash val="solid"/>
            <a:round/>
            <a:headEnd type="none" w="med" len="med"/>
            <a:tailEnd type="triangle" w="med" len="med"/>
          </a:ln>
        </p:spPr>
      </p:sp>
      <p:sp>
        <p:nvSpPr>
          <p:cNvPr id="121881" name="Line 29"/>
          <p:cNvSpPr/>
          <p:nvPr/>
        </p:nvSpPr>
        <p:spPr>
          <a:xfrm>
            <a:off x="5410200" y="762000"/>
            <a:ext cx="609600" cy="0"/>
          </a:xfrm>
          <a:prstGeom prst="line">
            <a:avLst/>
          </a:prstGeom>
          <a:ln w="19050" cap="flat" cmpd="sng">
            <a:solidFill>
              <a:srgbClr val="0000FF"/>
            </a:solidFill>
            <a:prstDash val="solid"/>
            <a:round/>
            <a:headEnd type="none" w="med" len="med"/>
            <a:tailEnd type="triangle" w="med" len="med"/>
          </a:ln>
        </p:spPr>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p:nvPr/>
        </p:nvSpPr>
        <p:spPr>
          <a:xfrm>
            <a:off x="152400" y="457200"/>
            <a:ext cx="8991600" cy="6019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4.6.3.Active Message</a:t>
            </a:r>
          </a:p>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由</a:t>
            </a:r>
            <a:r>
              <a:rPr lang="en-US" altLang="zh-CN" sz="3200" dirty="0">
                <a:solidFill>
                  <a:srgbClr val="00CCFF"/>
                </a:solidFill>
                <a:latin typeface="Times New Roman" panose="02020603050405020304" pitchFamily="18" charset="0"/>
                <a:ea typeface="楷体_GB2312" pitchFamily="49" charset="-122"/>
              </a:rPr>
              <a:t>UC  Berkeley</a:t>
            </a:r>
            <a:r>
              <a:rPr lang="zh-CN" altLang="en-US" sz="3200" dirty="0">
                <a:latin typeface="Times New Roman" panose="02020603050405020304" pitchFamily="18" charset="0"/>
                <a:ea typeface="楷体_GB2312" pitchFamily="49" charset="-122"/>
              </a:rPr>
              <a:t>开发。</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背景</a:t>
            </a:r>
            <a:r>
              <a:rPr lang="zh-CN" altLang="en-US" sz="3200" dirty="0">
                <a:latin typeface="Times New Roman" panose="02020603050405020304" pitchFamily="18" charset="0"/>
                <a:ea typeface="楷体_GB2312" pitchFamily="49" charset="-122"/>
              </a:rPr>
              <a:t>：互连网络的硬件开销已经相当小了，通信和计算不能相互重叠，消息发生和接收原语带来过大的系统软件开销。</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互连网络接收源处理结点发来的消息包，并采用一定的寻径算法和流控制技术将它送到目的处理结点。消息包到达后，用一个中断信号去通知目的处理结点。此时目的处理结点会调用相应的中断处理函数来处理到达的消息包。</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这是一个完全异步的过程。</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p:nvPr/>
        </p:nvSpPr>
        <p:spPr>
          <a:xfrm>
            <a:off x="152400" y="457200"/>
            <a:ext cx="8839200" cy="60198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传统的通信机制之所以会有比较大的软件开销，其实质上的原因就是过多的采用了与上述异步过程不相匹配的同步协议。</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chemeClr val="tx2"/>
                </a:solidFill>
                <a:latin typeface="Times New Roman" panose="02020603050405020304" pitchFamily="18" charset="0"/>
                <a:ea typeface="楷体_GB2312" pitchFamily="49" charset="-122"/>
              </a:rPr>
              <a:t>Active Message</a:t>
            </a:r>
            <a:r>
              <a:rPr lang="zh-CN" altLang="en-US" sz="3200" dirty="0">
                <a:latin typeface="Times New Roman" panose="02020603050405020304" pitchFamily="18" charset="0"/>
                <a:ea typeface="楷体_GB2312" pitchFamily="49" charset="-122"/>
              </a:rPr>
              <a:t>：消息发送方来指明消息处理函数的地址，当消息到达时，这一函数就自动的被调用。</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简单得几乎没有任何协议的异步通信机制。</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好处</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folHlink"/>
                </a:solidFill>
                <a:latin typeface="Times New Roman" panose="02020603050405020304" pitchFamily="18" charset="0"/>
                <a:ea typeface="楷体_GB2312" pitchFamily="49" charset="-122"/>
              </a:rPr>
              <a:t>不需要任何缓冲</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实现简单</a:t>
            </a:r>
          </a:p>
          <a:p>
            <a:pPr marL="742950" lvl="1" indent="-285750" eaLnBrk="1" hangingPunct="1">
              <a:spcBef>
                <a:spcPct val="20000"/>
              </a:spcBef>
            </a:pPr>
            <a:r>
              <a:rPr lang="zh-CN" altLang="en-US" sz="3200" dirty="0">
                <a:solidFill>
                  <a:schemeClr val="folHlink"/>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消息格式</a:t>
            </a:r>
            <a:r>
              <a:rPr lang="zh-CN" altLang="en-US" sz="3200" dirty="0">
                <a:latin typeface="Times New Roman" panose="02020603050405020304" pitchFamily="18" charset="0"/>
                <a:ea typeface="楷体_GB2312" pitchFamily="49" charset="-122"/>
              </a:rPr>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p:nvPr/>
        </p:nvSpPr>
        <p:spPr>
          <a:xfrm>
            <a:off x="685800" y="2133600"/>
            <a:ext cx="11430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sz="2800" dirty="0">
                <a:solidFill>
                  <a:schemeClr val="folHlink"/>
                </a:solidFill>
                <a:latin typeface="Times New Roman" panose="02020603050405020304" pitchFamily="18" charset="0"/>
                <a:ea typeface="楷体_GB2312" pitchFamily="49" charset="-122"/>
              </a:rPr>
              <a:t>消息头</a:t>
            </a:r>
            <a:endParaRPr lang="zh-CN" altLang="en-US" sz="2800" dirty="0">
              <a:solidFill>
                <a:schemeClr val="folHlink"/>
              </a:solidFill>
              <a:latin typeface="Times New Roman" panose="02020603050405020304" pitchFamily="18" charset="0"/>
              <a:ea typeface="宋体" panose="02010600030101010101" pitchFamily="2" charset="-122"/>
            </a:endParaRPr>
          </a:p>
        </p:txBody>
      </p:sp>
      <p:sp>
        <p:nvSpPr>
          <p:cNvPr id="124930" name="Rectangle 3"/>
          <p:cNvSpPr/>
          <p:nvPr/>
        </p:nvSpPr>
        <p:spPr>
          <a:xfrm>
            <a:off x="1828800" y="2133600"/>
            <a:ext cx="11430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sz="2800" dirty="0">
                <a:solidFill>
                  <a:schemeClr val="folHlink"/>
                </a:solidFill>
                <a:latin typeface="Times New Roman" panose="02020603050405020304" pitchFamily="18" charset="0"/>
                <a:ea typeface="楷体_GB2312" pitchFamily="49" charset="-122"/>
              </a:rPr>
              <a:t>源地址</a:t>
            </a:r>
            <a:endParaRPr lang="zh-CN" altLang="en-US" sz="2800" dirty="0">
              <a:solidFill>
                <a:schemeClr val="folHlink"/>
              </a:solidFill>
              <a:latin typeface="Times New Roman" panose="02020603050405020304" pitchFamily="18" charset="0"/>
              <a:ea typeface="宋体" panose="02010600030101010101" pitchFamily="2" charset="-122"/>
            </a:endParaRPr>
          </a:p>
        </p:txBody>
      </p:sp>
      <p:sp>
        <p:nvSpPr>
          <p:cNvPr id="124931" name="Rectangle 4"/>
          <p:cNvSpPr/>
          <p:nvPr/>
        </p:nvSpPr>
        <p:spPr>
          <a:xfrm>
            <a:off x="2971800" y="2133600"/>
            <a:ext cx="33528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dirty="0">
                <a:solidFill>
                  <a:schemeClr val="tx2"/>
                </a:solidFill>
                <a:latin typeface="Times New Roman" panose="02020603050405020304" pitchFamily="18" charset="0"/>
                <a:ea typeface="楷体_GB2312" pitchFamily="49" charset="-122"/>
              </a:rPr>
              <a:t>指向消息处理函数的指针</a:t>
            </a:r>
            <a:endParaRPr lang="zh-CN" altLang="en-US" sz="2800" dirty="0">
              <a:solidFill>
                <a:schemeClr val="folHlink"/>
              </a:solidFill>
              <a:latin typeface="Times New Roman" panose="02020603050405020304" pitchFamily="18" charset="0"/>
              <a:ea typeface="宋体" panose="02010600030101010101" pitchFamily="2" charset="-122"/>
            </a:endParaRPr>
          </a:p>
        </p:txBody>
      </p:sp>
      <p:sp>
        <p:nvSpPr>
          <p:cNvPr id="124932" name="Rectangle 5"/>
          <p:cNvSpPr/>
          <p:nvPr/>
        </p:nvSpPr>
        <p:spPr>
          <a:xfrm>
            <a:off x="6324600" y="2133600"/>
            <a:ext cx="9906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sz="2800" dirty="0">
                <a:solidFill>
                  <a:schemeClr val="folHlink"/>
                </a:solidFill>
                <a:latin typeface="Times New Roman" panose="02020603050405020304" pitchFamily="18" charset="0"/>
                <a:ea typeface="楷体_GB2312" pitchFamily="49" charset="-122"/>
              </a:rPr>
              <a:t>参数</a:t>
            </a:r>
            <a:endParaRPr lang="zh-CN" altLang="en-US" sz="2800" dirty="0">
              <a:solidFill>
                <a:schemeClr val="folHlink"/>
              </a:solidFill>
              <a:latin typeface="Times New Roman" panose="02020603050405020304" pitchFamily="18" charset="0"/>
              <a:ea typeface="宋体" panose="02010600030101010101" pitchFamily="2" charset="-122"/>
            </a:endParaRPr>
          </a:p>
        </p:txBody>
      </p:sp>
      <p:sp>
        <p:nvSpPr>
          <p:cNvPr id="124933" name="Rectangle 6"/>
          <p:cNvSpPr/>
          <p:nvPr/>
        </p:nvSpPr>
        <p:spPr>
          <a:xfrm>
            <a:off x="7315200" y="2133600"/>
            <a:ext cx="1143000" cy="609600"/>
          </a:xfrm>
          <a:prstGeom prst="rect">
            <a:avLst/>
          </a:prstGeom>
          <a:noFill/>
          <a:ln w="19050" cap="flat" cmpd="sng">
            <a:solidFill>
              <a:srgbClr val="00CC00"/>
            </a:solidFill>
            <a:prstDash val="solid"/>
            <a:miter/>
            <a:headEnd type="none" w="med" len="med"/>
            <a:tailEnd type="none" w="med" len="med"/>
          </a:ln>
        </p:spPr>
        <p:txBody>
          <a:bodyPr wrap="none" anchor="ctr"/>
          <a:lstStyle/>
          <a:p>
            <a:pPr algn="ctr"/>
            <a:r>
              <a:rPr lang="zh-CN" altLang="en-US" sz="2800" dirty="0">
                <a:solidFill>
                  <a:schemeClr val="folHlink"/>
                </a:solidFill>
                <a:latin typeface="Times New Roman" panose="02020603050405020304" pitchFamily="18" charset="0"/>
                <a:ea typeface="楷体_GB2312" pitchFamily="49" charset="-122"/>
              </a:rPr>
              <a:t>数据</a:t>
            </a:r>
            <a:endParaRPr lang="zh-CN" altLang="en-US" sz="2800" dirty="0">
              <a:solidFill>
                <a:schemeClr val="folHlink"/>
              </a:solidFill>
              <a:latin typeface="Times New Roman" panose="02020603050405020304" pitchFamily="18" charset="0"/>
              <a:ea typeface="宋体" panose="02010600030101010101" pitchFamily="2" charset="-122"/>
            </a:endParaRPr>
          </a:p>
        </p:txBody>
      </p:sp>
      <p:sp>
        <p:nvSpPr>
          <p:cNvPr id="124934" name="Rectangle 8"/>
          <p:cNvSpPr/>
          <p:nvPr/>
        </p:nvSpPr>
        <p:spPr>
          <a:xfrm>
            <a:off x="1828800" y="3581400"/>
            <a:ext cx="4953000" cy="838200"/>
          </a:xfrm>
          <a:prstGeom prst="rect">
            <a:avLst/>
          </a:prstGeom>
          <a:noFill/>
          <a:ln w="19050">
            <a:noFill/>
          </a:ln>
        </p:spPr>
        <p:txBody>
          <a:bodyPr wrap="none" anchor="ctr"/>
          <a:lstStyle/>
          <a:p>
            <a:pPr algn="ctr"/>
            <a:r>
              <a:rPr lang="en-US" altLang="zh-CN" sz="2800" dirty="0">
                <a:latin typeface="Times New Roman" panose="02020603050405020304" pitchFamily="18" charset="0"/>
                <a:ea typeface="宋体" panose="02010600030101010101" pitchFamily="2" charset="-122"/>
              </a:rPr>
              <a:t>Active Message </a:t>
            </a:r>
            <a:r>
              <a:rPr lang="zh-CN" altLang="en-US" sz="2800" dirty="0">
                <a:latin typeface="Times New Roman" panose="02020603050405020304" pitchFamily="18" charset="0"/>
                <a:ea typeface="宋体" panose="02010600030101010101" pitchFamily="2" charset="-122"/>
              </a:rPr>
              <a:t>的消息格式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22630" y="177165"/>
            <a:ext cx="5030470" cy="66776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36245" y="354965"/>
            <a:ext cx="8271510" cy="2903855"/>
          </a:xfrm>
        </p:spPr>
        <p:txBody>
          <a:bodyPr>
            <a:normAutofit/>
          </a:bodyPr>
          <a:lstStyle/>
          <a:p>
            <a:pPr algn="just"/>
            <a:r>
              <a:rPr lang="zh-CN" altLang="en-US" sz="1800">
                <a:solidFill>
                  <a:schemeClr val="tx1"/>
                </a:solidFill>
              </a:rPr>
              <a:t>首先是计算速度。</a:t>
            </a:r>
            <a:r>
              <a:rPr lang="zh-CN" altLang="en-US" sz="1200">
                <a:solidFill>
                  <a:schemeClr val="tx1"/>
                </a:solidFill>
              </a:rPr>
              <a:t>中国“神威太湖之光”的持续计算能力高达9.3亿亿次，是美国橡树岭国家实验室TITAN计算机的大约5倍多。</a:t>
            </a:r>
          </a:p>
          <a:p>
            <a:pPr algn="just"/>
            <a:r>
              <a:rPr lang="zh-CN" altLang="en-US" sz="1800">
                <a:solidFill>
                  <a:schemeClr val="tx1"/>
                </a:solidFill>
              </a:rPr>
              <a:t>其次是能耗比。</a:t>
            </a:r>
            <a:r>
              <a:rPr lang="zh-CN" altLang="en-US" sz="1200">
                <a:solidFill>
                  <a:schemeClr val="tx1"/>
                </a:solidFill>
              </a:rPr>
              <a:t>神威太湖之光功耗比达到每瓦特6.5亿次运算，而美国的泰坦只有每瓦特2亿次运算，中国计算机的功耗比是美国的三倍，日本的K计算机每瓦特还不到1亿次运算。“神威太湖之光”之所以有这样的成就是因为应用了低功耗、高集成度的处理器设计，世界领先的高效水冷技术以及软硬件协同、智能化的功耗控制方法。</a:t>
            </a:r>
          </a:p>
          <a:p>
            <a:pPr algn="just"/>
            <a:r>
              <a:rPr lang="zh-CN" altLang="en-US" sz="1800">
                <a:solidFill>
                  <a:schemeClr val="tx1"/>
                </a:solidFill>
              </a:rPr>
              <a:t>“神威太湖之光”全部采用自主中国芯：</a:t>
            </a:r>
            <a:r>
              <a:rPr lang="zh-CN" altLang="en-US" sz="1200">
                <a:solidFill>
                  <a:schemeClr val="tx1"/>
                </a:solidFill>
              </a:rPr>
              <a:t>“申威26010”众核处理器。“申威26010”有260个核心，其单芯片的计算能力相当于3台2000年全球排名第一的超级计算机，当前性能指标达到国际领先水平。这种芯片的自主化说明中国</a:t>
            </a:r>
            <a:r>
              <a:rPr lang="zh-CN" altLang="en-US" sz="1200">
                <a:solidFill>
                  <a:schemeClr val="tx1"/>
                </a:solidFill>
                <a:sym typeface="+mn-ea"/>
              </a:rPr>
              <a:t>在一定程度上突破了</a:t>
            </a:r>
            <a:r>
              <a:rPr lang="zh-CN" altLang="en-US" sz="1200">
                <a:solidFill>
                  <a:schemeClr val="tx1"/>
                </a:solidFill>
              </a:rPr>
              <a:t>限制超算研制的处理器瓶颈。</a:t>
            </a:r>
          </a:p>
          <a:p>
            <a:pPr algn="just"/>
            <a:r>
              <a:rPr lang="zh-CN" altLang="en-US" sz="1800">
                <a:solidFill>
                  <a:srgbClr val="FF0000"/>
                </a:solidFill>
                <a:sym typeface="+mn-ea"/>
              </a:rPr>
              <a:t>全球大气非静力云分辨模拟</a:t>
            </a:r>
            <a:r>
              <a:rPr lang="zh-CN" altLang="en-US" sz="1800">
                <a:solidFill>
                  <a:schemeClr val="tx1"/>
                </a:solidFill>
                <a:sym typeface="+mn-ea"/>
              </a:rPr>
              <a:t>、全球高分辨率海浪数值模式、钛合金微结构演化相场模拟等3个课题入围</a:t>
            </a:r>
            <a:r>
              <a:rPr lang="en-US" altLang="zh-CN" sz="1800">
                <a:solidFill>
                  <a:schemeClr val="tx1"/>
                </a:solidFill>
                <a:sym typeface="+mn-ea"/>
              </a:rPr>
              <a:t>2016</a:t>
            </a:r>
            <a:r>
              <a:rPr lang="zh-CN" altLang="en-US" sz="1800">
                <a:solidFill>
                  <a:schemeClr val="tx1"/>
                </a:solidFill>
                <a:sym typeface="+mn-ea"/>
              </a:rPr>
              <a:t>年计算机高性能应用领域的诺贝尔奖之称的</a:t>
            </a:r>
            <a:r>
              <a:rPr lang="en-US" altLang="zh-CN" sz="1800">
                <a:solidFill>
                  <a:schemeClr val="tx1"/>
                </a:solidFill>
                <a:sym typeface="+mn-ea"/>
              </a:rPr>
              <a:t>”</a:t>
            </a:r>
            <a:r>
              <a:rPr lang="zh-CN" altLang="en-US" sz="1800">
                <a:solidFill>
                  <a:schemeClr val="tx1"/>
                </a:solidFill>
                <a:sym typeface="+mn-ea"/>
              </a:rPr>
              <a:t>戈登贝尔奖</a:t>
            </a:r>
            <a:r>
              <a:rPr lang="en-US" altLang="zh-CN" sz="1800">
                <a:solidFill>
                  <a:schemeClr val="tx1"/>
                </a:solidFill>
                <a:sym typeface="+mn-ea"/>
              </a:rPr>
              <a:t>”</a:t>
            </a:r>
            <a:r>
              <a:rPr lang="zh-CN" altLang="en-US" sz="1800">
                <a:solidFill>
                  <a:schemeClr val="tx1"/>
                </a:solidFill>
                <a:sym typeface="+mn-ea"/>
              </a:rPr>
              <a:t>。</a:t>
            </a:r>
            <a:endParaRPr lang="zh-CN" altLang="en-US" sz="1800">
              <a:solidFill>
                <a:schemeClr val="tx1"/>
              </a:solidFill>
            </a:endParaRPr>
          </a:p>
          <a:p>
            <a:pPr algn="just"/>
            <a:endParaRPr lang="zh-CN" altLang="en-US" sz="1800">
              <a:solidFill>
                <a:schemeClr val="tx1"/>
              </a:solidFill>
            </a:endParaRPr>
          </a:p>
        </p:txBody>
      </p:sp>
      <p:pic>
        <p:nvPicPr>
          <p:cNvPr id="5" name="图片 4"/>
          <p:cNvPicPr>
            <a:picLocks noChangeAspect="1"/>
          </p:cNvPicPr>
          <p:nvPr/>
        </p:nvPicPr>
        <p:blipFill>
          <a:blip r:embed="rId3"/>
          <a:stretch>
            <a:fillRect/>
          </a:stretch>
        </p:blipFill>
        <p:spPr>
          <a:xfrm>
            <a:off x="5796280" y="3357245"/>
            <a:ext cx="2995295" cy="1553845"/>
          </a:xfrm>
          <a:prstGeom prst="rect">
            <a:avLst/>
          </a:prstGeom>
        </p:spPr>
      </p:pic>
      <p:pic>
        <p:nvPicPr>
          <p:cNvPr id="6" name="图片 5"/>
          <p:cNvPicPr>
            <a:picLocks noChangeAspect="1"/>
          </p:cNvPicPr>
          <p:nvPr/>
        </p:nvPicPr>
        <p:blipFill>
          <a:blip r:embed="rId4"/>
          <a:stretch>
            <a:fillRect/>
          </a:stretch>
        </p:blipFill>
        <p:spPr>
          <a:xfrm>
            <a:off x="35560" y="4149090"/>
            <a:ext cx="3763645" cy="2318385"/>
          </a:xfrm>
          <a:prstGeom prst="rect">
            <a:avLst/>
          </a:prstGeom>
        </p:spPr>
      </p:pic>
      <p:pic>
        <p:nvPicPr>
          <p:cNvPr id="8" name="图片 7"/>
          <p:cNvPicPr>
            <a:picLocks noChangeAspect="1"/>
          </p:cNvPicPr>
          <p:nvPr/>
        </p:nvPicPr>
        <p:blipFill>
          <a:blip r:embed="rId5"/>
          <a:stretch>
            <a:fillRect/>
          </a:stretch>
        </p:blipFill>
        <p:spPr>
          <a:xfrm>
            <a:off x="3347720" y="5085715"/>
            <a:ext cx="2216785" cy="1529715"/>
          </a:xfrm>
          <a:prstGeom prst="rect">
            <a:avLst/>
          </a:prstGeom>
        </p:spPr>
      </p:pic>
      <p:pic>
        <p:nvPicPr>
          <p:cNvPr id="2" name="图片 1"/>
          <p:cNvPicPr>
            <a:picLocks noChangeAspect="1"/>
          </p:cNvPicPr>
          <p:nvPr/>
        </p:nvPicPr>
        <p:blipFill>
          <a:blip r:embed="rId6"/>
          <a:stretch>
            <a:fillRect/>
          </a:stretch>
        </p:blipFill>
        <p:spPr>
          <a:xfrm>
            <a:off x="3347720" y="3357245"/>
            <a:ext cx="2333625" cy="1555750"/>
          </a:xfrm>
          <a:prstGeom prst="rect">
            <a:avLst/>
          </a:prstGeom>
        </p:spPr>
      </p:pic>
      <p:pic>
        <p:nvPicPr>
          <p:cNvPr id="9" name="图片 8"/>
          <p:cNvPicPr>
            <a:picLocks noChangeAspect="1"/>
          </p:cNvPicPr>
          <p:nvPr/>
        </p:nvPicPr>
        <p:blipFill>
          <a:blip r:embed="rId7"/>
          <a:stretch>
            <a:fillRect/>
          </a:stretch>
        </p:blipFill>
        <p:spPr>
          <a:xfrm>
            <a:off x="5436235" y="5013325"/>
            <a:ext cx="1867535" cy="1663700"/>
          </a:xfrm>
          <a:prstGeom prst="rect">
            <a:avLst/>
          </a:prstGeom>
        </p:spPr>
      </p:pic>
      <p:graphicFrame>
        <p:nvGraphicFramePr>
          <p:cNvPr id="11" name="对象 10"/>
          <p:cNvGraphicFramePr/>
          <p:nvPr/>
        </p:nvGraphicFramePr>
        <p:xfrm>
          <a:off x="7236460" y="5157470"/>
          <a:ext cx="1906905" cy="1302385"/>
        </p:xfrm>
        <a:graphic>
          <a:graphicData uri="http://schemas.openxmlformats.org/presentationml/2006/ole">
            <mc:AlternateContent xmlns:mc="http://schemas.openxmlformats.org/markup-compatibility/2006">
              <mc:Choice xmlns:v="urn:schemas-microsoft-com:vml" Requires="v">
                <p:oleObj spid="_x0000_s5129" r:id="rId8" imgW="1905000" imgH="1285875" progId="Paint.Picture">
                  <p:embed/>
                </p:oleObj>
              </mc:Choice>
              <mc:Fallback>
                <p:oleObj r:id="rId8" imgW="1905000" imgH="1285875" progId="Paint.Picture">
                  <p:embed/>
                  <p:pic>
                    <p:nvPicPr>
                      <p:cNvPr id="0" name="图片 11"/>
                      <p:cNvPicPr/>
                      <p:nvPr/>
                    </p:nvPicPr>
                    <p:blipFill>
                      <a:blip r:embed="rId9"/>
                    </p:blipFill>
                    <p:spPr>
                      <a:xfrm>
                        <a:off x="7236460" y="5157470"/>
                        <a:ext cx="1906905" cy="13023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课程内容</a:t>
            </a:r>
            <a:endParaRPr lang="zh-CN" altLang="en-US"/>
          </a:p>
        </p:txBody>
      </p:sp>
      <p:sp>
        <p:nvSpPr>
          <p:cNvPr id="3" name="内容占位符 2"/>
          <p:cNvSpPr>
            <a:spLocks noGrp="1"/>
          </p:cNvSpPr>
          <p:nvPr>
            <p:ph idx="1"/>
          </p:nvPr>
        </p:nvSpPr>
        <p:spPr>
          <a:xfrm>
            <a:off x="717550" y="1214120"/>
            <a:ext cx="7821930" cy="4857750"/>
          </a:xfrm>
        </p:spPr>
        <p:txBody>
          <a:bodyPr>
            <a:normAutofit/>
          </a:bodyPr>
          <a:lstStyle/>
          <a:p>
            <a:pPr lvl="0" algn="l">
              <a:lnSpc>
                <a:spcPct val="150000"/>
              </a:lnSpc>
              <a:spcAft>
                <a:spcPts val="0"/>
              </a:spcAft>
              <a:buClrTx/>
              <a:buSzTx/>
              <a:buFont typeface="微软雅黑" panose="020B0503020204020204" charset="-122"/>
              <a:defRPr/>
            </a:pPr>
            <a:r>
              <a:rPr lang="zh-CN" altLang="en-US" sz="2800" noProof="0" dirty="0" smtClean="0">
                <a:ln>
                  <a:noFill/>
                </a:ln>
                <a:effectLst/>
                <a:uLnTx/>
                <a:uFillTx/>
                <a:sym typeface="+mn-ea"/>
              </a:rPr>
              <a:t>学习高性能计算软硬件知识，掌握高性能计算理论及编程工具，能够解决相关问题</a:t>
            </a:r>
            <a:endParaRPr kumimoji="0" lang="en-US" altLang="zh-CN" sz="2800" b="0" i="0" u="none" strike="noStrike" kern="1200" cap="none" spc="0" normalizeH="0" baseline="0" noProof="0" dirty="0" smtClean="0">
              <a:ln>
                <a:noFill/>
              </a:ln>
              <a:solidFill>
                <a:srgbClr val="0000FF"/>
              </a:solidFill>
              <a:effectLst/>
              <a:uLnTx/>
              <a:uFillTx/>
              <a:latin typeface="+mn-lt"/>
              <a:ea typeface="+mn-ea"/>
              <a:cs typeface="+mn-cs"/>
            </a:endParaRPr>
          </a:p>
          <a:p>
            <a:pPr lvl="0" algn="l">
              <a:lnSpc>
                <a:spcPct val="150000"/>
              </a:lnSpc>
              <a:spcAft>
                <a:spcPts val="0"/>
              </a:spcAft>
              <a:buClrTx/>
              <a:buSzTx/>
              <a:buFont typeface="微软雅黑" panose="020B0503020204020204" charset="-122"/>
              <a:defRPr/>
            </a:pPr>
            <a:r>
              <a:rPr lang="zh-CN" altLang="en-US" sz="2800" noProof="0" dirty="0" smtClean="0">
                <a:ln>
                  <a:noFill/>
                </a:ln>
                <a:effectLst/>
                <a:uLnTx/>
                <a:uFillTx/>
                <a:sym typeface="+mn-ea"/>
              </a:rPr>
              <a:t>课程主要内容：</a:t>
            </a:r>
            <a:endParaRPr kumimoji="0" lang="en-US" altLang="zh-CN" sz="2800" b="0" i="0" u="none" strike="noStrike" kern="1200" cap="none" spc="0" normalizeH="0" baseline="0" noProof="0" dirty="0" smtClean="0">
              <a:ln>
                <a:noFill/>
              </a:ln>
              <a:solidFill>
                <a:srgbClr val="0000FF"/>
              </a:solidFill>
              <a:effectLst/>
              <a:uLnTx/>
              <a:uFillTx/>
              <a:latin typeface="+mn-lt"/>
              <a:ea typeface="+mn-ea"/>
              <a:cs typeface="+mn-cs"/>
            </a:endParaRPr>
          </a:p>
          <a:p>
            <a:pPr lvl="1" algn="l">
              <a:lnSpc>
                <a:spcPct val="150000"/>
              </a:lnSpc>
              <a:spcAft>
                <a:spcPts val="0"/>
              </a:spcAft>
              <a:buClrTx/>
              <a:buSzTx/>
              <a:defRPr/>
            </a:pPr>
            <a:r>
              <a:rPr lang="zh-CN" altLang="en-US" sz="2000" noProof="0" dirty="0">
                <a:ln>
                  <a:noFill/>
                </a:ln>
                <a:solidFill>
                  <a:schemeClr val="tx1"/>
                </a:solidFill>
                <a:effectLst/>
                <a:uLnTx/>
                <a:uFillTx/>
                <a:sym typeface="+mn-ea"/>
              </a:rPr>
              <a:t>介绍</a:t>
            </a:r>
            <a:r>
              <a:rPr lang="zh-CN" altLang="en-US" sz="2000" noProof="0" dirty="0" smtClean="0">
                <a:ln>
                  <a:noFill/>
                </a:ln>
                <a:solidFill>
                  <a:schemeClr val="tx1"/>
                </a:solidFill>
                <a:effectLst/>
                <a:uLnTx/>
                <a:uFillTx/>
                <a:sym typeface="+mn-ea"/>
              </a:rPr>
              <a:t>高性能</a:t>
            </a:r>
            <a:r>
              <a:rPr lang="zh-CN" altLang="en-US" sz="2000" noProof="0" dirty="0">
                <a:ln>
                  <a:noFill/>
                </a:ln>
                <a:solidFill>
                  <a:schemeClr val="tx1"/>
                </a:solidFill>
                <a:effectLst/>
                <a:uLnTx/>
                <a:uFillTx/>
                <a:sym typeface="+mn-ea"/>
              </a:rPr>
              <a:t>计算系统体系结构、高性能</a:t>
            </a:r>
            <a:r>
              <a:rPr lang="zh-CN" altLang="en-US" sz="2000" noProof="0" dirty="0" smtClean="0">
                <a:ln>
                  <a:noFill/>
                </a:ln>
                <a:solidFill>
                  <a:schemeClr val="tx1"/>
                </a:solidFill>
                <a:effectLst/>
                <a:uLnTx/>
                <a:uFillTx/>
                <a:sym typeface="+mn-ea"/>
              </a:rPr>
              <a:t>并行程序设计</a:t>
            </a:r>
            <a:r>
              <a:rPr lang="zh-CN" altLang="en-US" sz="2000" noProof="0" dirty="0">
                <a:ln>
                  <a:noFill/>
                </a:ln>
                <a:solidFill>
                  <a:schemeClr val="tx1"/>
                </a:solidFill>
                <a:effectLst/>
                <a:uLnTx/>
                <a:uFillTx/>
                <a:sym typeface="+mn-ea"/>
              </a:rPr>
              <a:t>方法及高性能计算技术最新方向</a:t>
            </a:r>
            <a:r>
              <a:rPr lang="zh-CN" altLang="en-US" sz="2000" noProof="0" dirty="0" smtClean="0">
                <a:ln>
                  <a:noFill/>
                </a:ln>
                <a:solidFill>
                  <a:schemeClr val="tx1"/>
                </a:solidFill>
                <a:effectLst/>
                <a:uLnTx/>
                <a:uFillTx/>
                <a:sym typeface="+mn-ea"/>
              </a:rPr>
              <a: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lvl="1" algn="l">
              <a:lnSpc>
                <a:spcPct val="150000"/>
              </a:lnSpc>
              <a:spcAft>
                <a:spcPts val="0"/>
              </a:spcAft>
              <a:buClrTx/>
              <a:buSzTx/>
              <a:defRPr/>
            </a:pPr>
            <a:r>
              <a:rPr lang="zh-CN" altLang="en-US" sz="2000" noProof="0" dirty="0" smtClean="0">
                <a:ln>
                  <a:noFill/>
                </a:ln>
                <a:solidFill>
                  <a:schemeClr val="tx1"/>
                </a:solidFill>
                <a:effectLst/>
                <a:uLnTx/>
                <a:uFillTx/>
                <a:sym typeface="+mn-ea"/>
              </a:rPr>
              <a:t>主要</a:t>
            </a:r>
            <a:r>
              <a:rPr lang="zh-CN" altLang="en-US" sz="2000" noProof="0" dirty="0">
                <a:ln>
                  <a:noFill/>
                </a:ln>
                <a:solidFill>
                  <a:schemeClr val="tx1"/>
                </a:solidFill>
                <a:effectLst/>
                <a:uLnTx/>
                <a:uFillTx/>
                <a:sym typeface="+mn-ea"/>
              </a:rPr>
              <a:t>包括：</a:t>
            </a:r>
            <a:r>
              <a:rPr lang="zh-CN" altLang="en-US" sz="2000" noProof="0" dirty="0" smtClean="0">
                <a:ln>
                  <a:noFill/>
                </a:ln>
                <a:solidFill>
                  <a:schemeClr val="tx1"/>
                </a:solidFill>
                <a:effectLst/>
                <a:uLnTx/>
                <a:uFillTx/>
                <a:sym typeface="+mn-ea"/>
              </a:rPr>
              <a:t>高性能计算机；高性能网络；并行计算模型；并行编程；并行计算性能评测与优化等。</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lvl="1" algn="l">
              <a:lnSpc>
                <a:spcPct val="150000"/>
              </a:lnSpc>
              <a:spcAft>
                <a:spcPts val="0"/>
              </a:spcAft>
              <a:buClrTx/>
              <a:buSzTx/>
              <a:defRPr/>
            </a:pPr>
            <a:r>
              <a:rPr lang="zh-CN" altLang="en-US" sz="2000" noProof="0" dirty="0" smtClean="0">
                <a:ln>
                  <a:noFill/>
                </a:ln>
                <a:solidFill>
                  <a:schemeClr val="tx1"/>
                </a:solidFill>
                <a:effectLst/>
                <a:uLnTx/>
                <a:uFillTx/>
                <a:sym typeface="+mn-ea"/>
              </a:rPr>
              <a:t>并行编程程序工具：</a:t>
            </a:r>
            <a:r>
              <a:rPr lang="en-US" sz="2000" noProof="0" dirty="0" err="1" smtClean="0">
                <a:ln>
                  <a:noFill/>
                </a:ln>
                <a:solidFill>
                  <a:schemeClr val="tx1"/>
                </a:solidFill>
                <a:effectLst/>
                <a:uLnTx/>
                <a:uFillTx/>
                <a:sym typeface="+mn-ea"/>
              </a:rPr>
              <a:t>OpenMP</a:t>
            </a:r>
            <a:r>
              <a:rPr lang="zh-CN" altLang="en-US" sz="2000" noProof="0" dirty="0">
                <a:ln>
                  <a:noFill/>
                </a:ln>
                <a:solidFill>
                  <a:schemeClr val="tx1"/>
                </a:solidFill>
                <a:effectLst/>
                <a:uLnTx/>
                <a:uFillTx/>
                <a:sym typeface="+mn-ea"/>
              </a:rPr>
              <a:t>、</a:t>
            </a:r>
            <a:r>
              <a:rPr lang="en-US" sz="2000" noProof="0" dirty="0" smtClean="0">
                <a:ln>
                  <a:noFill/>
                </a:ln>
                <a:solidFill>
                  <a:schemeClr val="tx1"/>
                </a:solidFill>
                <a:effectLst/>
                <a:uLnTx/>
                <a:uFillTx/>
                <a:sym typeface="+mn-ea"/>
              </a:rPr>
              <a:t>MPI</a:t>
            </a:r>
            <a:r>
              <a:rPr lang="zh-CN" altLang="en-US" sz="2000" noProof="0" dirty="0" smtClean="0">
                <a:ln>
                  <a:noFill/>
                </a:ln>
                <a:solidFill>
                  <a:schemeClr val="tx1"/>
                </a:solidFill>
                <a:effectLst/>
                <a:uLnTx/>
                <a:uFillTx/>
                <a:sym typeface="+mn-ea"/>
              </a:rPr>
              <a:t>、</a:t>
            </a:r>
            <a:r>
              <a:rPr lang="en-US" altLang="zh-CN" sz="2000" noProof="0" dirty="0" smtClean="0">
                <a:ln>
                  <a:noFill/>
                </a:ln>
                <a:solidFill>
                  <a:schemeClr val="tx1"/>
                </a:solidFill>
                <a:effectLst/>
                <a:uLnTx/>
                <a:uFillTx/>
                <a:sym typeface="+mn-ea"/>
              </a:rPr>
              <a:t>CUDA</a:t>
            </a:r>
            <a:r>
              <a:rPr lang="zh-CN" altLang="en-US" sz="2000" noProof="0" dirty="0" smtClean="0">
                <a:ln>
                  <a:noFill/>
                </a:ln>
                <a:solidFill>
                  <a:schemeClr val="tx1"/>
                </a:solidFill>
                <a:effectLst/>
                <a:uLnTx/>
                <a:uFillTx/>
                <a:sym typeface="+mn-ea"/>
              </a:rPr>
              <a:t>等。</a:t>
            </a:r>
            <a:endParaRPr lang="en-US" altLang="zh-CN" sz="3200">
              <a:latin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51180" y="1539240"/>
            <a:ext cx="7772400" cy="2682240"/>
          </a:xfrm>
        </p:spPr>
        <p:txBody>
          <a:bodyPr/>
          <a:lstStyle/>
          <a:p>
            <a:r>
              <a:rPr lang="en-US" altLang="zh-CN" sz="1800">
                <a:solidFill>
                  <a:schemeClr val="tx1"/>
                </a:solidFill>
              </a:rPr>
              <a:t>2016</a:t>
            </a:r>
            <a:r>
              <a:rPr lang="zh-CN" altLang="zh-CN" sz="1800">
                <a:solidFill>
                  <a:schemeClr val="tx1"/>
                </a:solidFill>
              </a:rPr>
              <a:t>年</a:t>
            </a:r>
            <a:r>
              <a:rPr lang="zh-CN" altLang="en-US" sz="1800">
                <a:solidFill>
                  <a:schemeClr val="tx1"/>
                </a:solidFill>
              </a:rPr>
              <a:t>11月17日，在美国盐湖城举行的2016年全球超级计算大会上，由中国科学院软件研究所研究员杨超等人领衔的应用成果“</a:t>
            </a:r>
            <a:r>
              <a:rPr lang="zh-CN" altLang="en-US" sz="1800">
                <a:solidFill>
                  <a:srgbClr val="FF0000"/>
                </a:solidFill>
              </a:rPr>
              <a:t>千万核可扩展全球大气动力学全隐式模拟</a:t>
            </a:r>
            <a:r>
              <a:rPr lang="zh-CN" altLang="en-US" sz="1800">
                <a:solidFill>
                  <a:schemeClr val="tx1"/>
                </a:solidFill>
              </a:rPr>
              <a:t>”一举获得国际高性能计算应用领域最高奖戈登贝尔奖（ACM Gordon Bell Prize）</a:t>
            </a:r>
          </a:p>
          <a:p>
            <a:r>
              <a:rPr lang="zh-CN" altLang="en-US" sz="1800">
                <a:solidFill>
                  <a:schemeClr val="tx1"/>
                </a:solidFill>
              </a:rPr>
              <a:t>设计并开发了一种新的用于大气动力框架的高可扩展全隐式求解器，世界上首次在大规模异构系统上实现了高效和千万核可扩展的全隐式求解，并将模拟分辨率提升至500米以内，未来有望应用于全球高分辨率气候模拟和高精细数值天气预报。</a:t>
            </a:r>
          </a:p>
        </p:txBody>
      </p:sp>
      <p:sp>
        <p:nvSpPr>
          <p:cNvPr id="31" name="标题 1"/>
          <p:cNvSpPr txBox="1"/>
          <p:nvPr/>
        </p:nvSpPr>
        <p:spPr>
          <a:xfrm>
            <a:off x="417830" y="747395"/>
            <a:ext cx="8217535" cy="791845"/>
          </a:xfrm>
          <a:prstGeom prst="rect">
            <a:avLst/>
          </a:prstGeom>
        </p:spPr>
        <p:txBody>
          <a:bodyPr vert="horz" lIns="91440" tIns="45720" rIns="91440" bIns="45720" rtlCol="0" anchor="t">
            <a:normAutofit fontScale="82500" lnSpcReduction="20000"/>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zh-CN" altLang="en-US">
                <a:sym typeface="+mn-ea"/>
              </a:rPr>
              <a:t>中国首获高性能计算应用领域最高奖戈登贝尔奖</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4" name="图片 3" descr=")1%3}VBS_H07YD01%Y33JVF"/>
          <p:cNvPicPr>
            <a:picLocks noChangeAspect="1"/>
          </p:cNvPicPr>
          <p:nvPr/>
        </p:nvPicPr>
        <p:blipFill>
          <a:blip r:embed="rId2"/>
          <a:stretch>
            <a:fillRect/>
          </a:stretch>
        </p:blipFill>
        <p:spPr>
          <a:xfrm>
            <a:off x="417830" y="4650105"/>
            <a:ext cx="4253865" cy="1655445"/>
          </a:xfrm>
          <a:prstGeom prst="rect">
            <a:avLst/>
          </a:prstGeom>
        </p:spPr>
      </p:pic>
      <p:pic>
        <p:nvPicPr>
          <p:cNvPr id="5" name="图片 4"/>
          <p:cNvPicPr>
            <a:picLocks noChangeAspect="1"/>
          </p:cNvPicPr>
          <p:nvPr/>
        </p:nvPicPr>
        <p:blipFill>
          <a:blip r:embed="rId3"/>
          <a:stretch>
            <a:fillRect/>
          </a:stretch>
        </p:blipFill>
        <p:spPr>
          <a:xfrm>
            <a:off x="4897120" y="4893310"/>
            <a:ext cx="3956685" cy="16224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48983" y="588963"/>
            <a:ext cx="7772400" cy="1500187"/>
          </a:xfrm>
        </p:spPr>
        <p:txBody>
          <a:bodyPr>
            <a:normAutofit fontScale="77500" lnSpcReduction="10000"/>
          </a:bodyPr>
          <a:lstStyle/>
          <a:p>
            <a:pPr>
              <a:lnSpc>
                <a:spcPct val="150000"/>
              </a:lnSpc>
            </a:pPr>
            <a:r>
              <a:rPr lang="en-US" altLang="zh-CN">
                <a:solidFill>
                  <a:schemeClr val="tx1"/>
                </a:solidFill>
                <a:effectLst>
                  <a:outerShdw blurRad="38100" dist="19050" dir="2700000" algn="tl" rotWithShape="0">
                    <a:schemeClr val="dk1">
                      <a:alpha val="40000"/>
                    </a:schemeClr>
                  </a:outerShdw>
                </a:effectLst>
              </a:rPr>
              <a:t>2017</a:t>
            </a:r>
            <a:r>
              <a:rPr lang="zh-CN" altLang="en-US">
                <a:solidFill>
                  <a:schemeClr val="tx1"/>
                </a:solidFill>
                <a:effectLst>
                  <a:outerShdw blurRad="38100" dist="19050" dir="2700000" algn="tl" rotWithShape="0">
                    <a:schemeClr val="dk1">
                      <a:alpha val="40000"/>
                    </a:schemeClr>
                  </a:outerShdw>
                </a:effectLst>
              </a:rPr>
              <a:t>年11月16号，在美国丹佛举行的2017国际超算大会上，基于中国超级计算机神威·太湖之光的</a:t>
            </a:r>
            <a:r>
              <a:rPr lang="zh-CN" altLang="en-US" sz="3600" b="1">
                <a:solidFill>
                  <a:schemeClr val="tx1"/>
                </a:solidFill>
                <a:effectLst>
                  <a:outerShdw blurRad="38100" dist="19050" dir="2700000" algn="tl" rotWithShape="0">
                    <a:schemeClr val="dk1">
                      <a:alpha val="40000"/>
                    </a:schemeClr>
                  </a:outerShdw>
                </a:effectLst>
              </a:rPr>
              <a:t>非线性大地震模拟应用</a:t>
            </a:r>
            <a:r>
              <a:rPr lang="zh-CN" altLang="en-US">
                <a:solidFill>
                  <a:schemeClr val="tx1"/>
                </a:solidFill>
                <a:effectLst>
                  <a:outerShdw blurRad="38100" dist="19050" dir="2700000" algn="tl" rotWithShape="0">
                    <a:schemeClr val="dk1">
                      <a:alpha val="40000"/>
                    </a:schemeClr>
                  </a:outerShdw>
                </a:effectLst>
              </a:rPr>
              <a:t>，赢得了备受瞩目的超算应用领域最高奖项：戈登贝尔奖。这也是神威·太湖之光继</a:t>
            </a:r>
            <a:r>
              <a:rPr lang="en-US" altLang="zh-CN">
                <a:solidFill>
                  <a:schemeClr val="tx1"/>
                </a:solidFill>
                <a:effectLst>
                  <a:outerShdw blurRad="38100" dist="19050" dir="2700000" algn="tl" rotWithShape="0">
                    <a:schemeClr val="dk1">
                      <a:alpha val="40000"/>
                    </a:schemeClr>
                  </a:outerShdw>
                </a:effectLst>
              </a:rPr>
              <a:t>2016</a:t>
            </a:r>
            <a:r>
              <a:rPr lang="zh-CN" altLang="en-US">
                <a:solidFill>
                  <a:schemeClr val="tx1"/>
                </a:solidFill>
                <a:effectLst>
                  <a:outerShdw blurRad="38100" dist="19050" dir="2700000" algn="tl" rotWithShape="0">
                    <a:schemeClr val="dk1">
                      <a:alpha val="40000"/>
                    </a:schemeClr>
                  </a:outerShdw>
                </a:effectLst>
              </a:rPr>
              <a:t>年在这个奖项上为中国实现了零的突破之后，第二次赢得该奖项。</a:t>
            </a:r>
          </a:p>
        </p:txBody>
      </p:sp>
      <p:pic>
        <p:nvPicPr>
          <p:cNvPr id="4" name="图片 3"/>
          <p:cNvPicPr>
            <a:picLocks noChangeAspect="1"/>
          </p:cNvPicPr>
          <p:nvPr/>
        </p:nvPicPr>
        <p:blipFill>
          <a:blip r:embed="rId3"/>
          <a:stretch>
            <a:fillRect/>
          </a:stretch>
        </p:blipFill>
        <p:spPr>
          <a:xfrm>
            <a:off x="361950" y="2089150"/>
            <a:ext cx="4064000" cy="3048000"/>
          </a:xfrm>
          <a:prstGeom prst="rect">
            <a:avLst/>
          </a:prstGeom>
        </p:spPr>
      </p:pic>
      <p:graphicFrame>
        <p:nvGraphicFramePr>
          <p:cNvPr id="5" name="对象 4"/>
          <p:cNvGraphicFramePr/>
          <p:nvPr/>
        </p:nvGraphicFramePr>
        <p:xfrm>
          <a:off x="4654550" y="2653665"/>
          <a:ext cx="4384675" cy="3048635"/>
        </p:xfrm>
        <a:graphic>
          <a:graphicData uri="http://schemas.openxmlformats.org/presentationml/2006/ole">
            <mc:AlternateContent xmlns:mc="http://schemas.openxmlformats.org/markup-compatibility/2006">
              <mc:Choice xmlns:v="urn:schemas-microsoft-com:vml" Requires="v">
                <p:oleObj spid="_x0000_s6147" r:id="rId4" imgW="4305300" imgH="2940050" progId="Paint.Picture">
                  <p:embed/>
                </p:oleObj>
              </mc:Choice>
              <mc:Fallback>
                <p:oleObj r:id="rId4" imgW="4305300" imgH="2940050" progId="Paint.Picture">
                  <p:embed/>
                  <p:pic>
                    <p:nvPicPr>
                      <p:cNvPr id="0" name="图片 5"/>
                      <p:cNvPicPr/>
                      <p:nvPr/>
                    </p:nvPicPr>
                    <p:blipFill>
                      <a:blip r:embed="rId5"/>
                      <a:stretch>
                        <a:fillRect/>
                      </a:stretch>
                    </p:blipFill>
                    <p:spPr>
                      <a:xfrm>
                        <a:off x="4654550" y="2653665"/>
                        <a:ext cx="4384675" cy="3048635"/>
                      </a:xfrm>
                      <a:prstGeom prst="rect">
                        <a:avLst/>
                      </a:prstGeom>
                    </p:spPr>
                  </p:pic>
                </p:oleObj>
              </mc:Fallback>
            </mc:AlternateContent>
          </a:graphicData>
        </a:graphic>
      </p:graphicFrame>
      <p:pic>
        <p:nvPicPr>
          <p:cNvPr id="7" name="图片 6"/>
          <p:cNvPicPr>
            <a:picLocks noChangeAspect="1"/>
          </p:cNvPicPr>
          <p:nvPr/>
        </p:nvPicPr>
        <p:blipFill>
          <a:blip r:embed="rId6"/>
          <a:stretch>
            <a:fillRect/>
          </a:stretch>
        </p:blipFill>
        <p:spPr>
          <a:xfrm>
            <a:off x="12700" y="4518025"/>
            <a:ext cx="5080000" cy="26606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“神图”入围2018年“戈登·贝尔”奖</a:t>
            </a:r>
          </a:p>
        </p:txBody>
      </p:sp>
      <p:sp>
        <p:nvSpPr>
          <p:cNvPr id="3" name="内容占位符 2"/>
          <p:cNvSpPr>
            <a:spLocks noGrp="1"/>
          </p:cNvSpPr>
          <p:nvPr>
            <p:ph idx="1"/>
          </p:nvPr>
        </p:nvSpPr>
        <p:spPr/>
        <p:txBody>
          <a:bodyPr>
            <a:normAutofit lnSpcReduction="10000"/>
          </a:bodyPr>
          <a:lstStyle/>
          <a:p>
            <a:r>
              <a:rPr lang="zh-CN" altLang="en-US"/>
              <a:t>由清华大学、北京费马科技有限公司、卡塔尔计算研究所、数学工程与先进计算国家实验室、苏黎世联邦理工学院、国家并行计算机工程技术研究中心、北京搜狗科技发展有限公司和国家超级计算无锡中心的联合研究团队完成。该工作基于“神威·太湖之光”，能够线性扩展到上千万核，首次实现了包含70万亿边的图的秒级分析，处理速度达到了1984 GPEPS，在高效求解非规则的超大规模稀疏问题上达到了一个新的里程碑。</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a:xfrm>
            <a:off x="5868035" y="2061210"/>
            <a:ext cx="2924810" cy="4586605"/>
          </a:xfrm>
        </p:spPr>
        <p:txBody>
          <a:bodyPr>
            <a:normAutofit fontScale="77500" lnSpcReduction="20000"/>
          </a:bodyPr>
          <a:lstStyle/>
          <a:p>
            <a:pPr algn="just">
              <a:lnSpc>
                <a:spcPct val="120000"/>
              </a:lnSpc>
              <a:spcBef>
                <a:spcPts val="20"/>
              </a:spcBef>
              <a:spcAft>
                <a:spcPts val="0"/>
              </a:spcAft>
            </a:pPr>
            <a:r>
              <a:rPr lang="zh-CN" altLang="en-US" sz="1600">
                <a:solidFill>
                  <a:schemeClr val="tx1"/>
                </a:solidFill>
              </a:rPr>
              <a:t>从这里可以看出SW26010实际上类似于用胶水把4个独立的处理器粘在了一起，整合到了一个芯片里面。这样单个核心的内存带宽达到了34GB/s，整个处理器达到了136GB/s，这样设计最大的好处就是每个核心的带宽是完全独享的，缺点是空闲核心的带宽无法共享给其他核心。</a:t>
            </a:r>
          </a:p>
          <a:p>
            <a:pPr algn="just">
              <a:lnSpc>
                <a:spcPct val="120000"/>
              </a:lnSpc>
              <a:spcBef>
                <a:spcPts val="20"/>
              </a:spcBef>
              <a:spcAft>
                <a:spcPts val="0"/>
              </a:spcAft>
            </a:pPr>
            <a:r>
              <a:rPr lang="zh-CN" altLang="en-US" sz="1600">
                <a:solidFill>
                  <a:schemeClr val="tx1"/>
                </a:solidFill>
              </a:rPr>
              <a:t>　　其中每个核心包含一个主处理器（MPE）和一个8*8的计算单元阵列（CPEs），主处理器是一个64位的RISC架构核心，用来跑操作系统，并且支持264位的矢量指令集，拥有32KB的L1指令缓存和32KB的L1数据缓存（总共64KB L1 cache）和256KB L2 Cache，4个核心的主处理器加起来一共有256KB L1 cache和1MB L2 cache。</a:t>
            </a:r>
          </a:p>
          <a:p>
            <a:pPr algn="just">
              <a:lnSpc>
                <a:spcPct val="120000"/>
              </a:lnSpc>
              <a:spcBef>
                <a:spcPts val="20"/>
              </a:spcBef>
              <a:spcAft>
                <a:spcPts val="0"/>
              </a:spcAft>
            </a:pPr>
            <a:r>
              <a:rPr lang="zh-CN" altLang="en-US" sz="1600">
                <a:solidFill>
                  <a:schemeClr val="tx1"/>
                </a:solidFill>
              </a:rPr>
              <a:t>　　计算单元阵列（CPEs）是一个由64个简化的62bit处理器（不是常见的64bit）组成，每个处理器只有16KB的L1指令缓存和64KB本地储存，没有L1数据缓存，并且和主处理器一样支持264位的矢量指令集，单片处理器拥有一共256个这样的计算单元。</a:t>
            </a:r>
          </a:p>
          <a:p>
            <a:pPr algn="just"/>
            <a:endParaRPr lang="zh-CN" altLang="en-US" sz="1600">
              <a:solidFill>
                <a:schemeClr val="tx1"/>
              </a:solidFill>
            </a:endParaRPr>
          </a:p>
        </p:txBody>
      </p:sp>
      <p:pic>
        <p:nvPicPr>
          <p:cNvPr id="4" name="图片 3"/>
          <p:cNvPicPr>
            <a:picLocks noChangeAspect="1"/>
          </p:cNvPicPr>
          <p:nvPr/>
        </p:nvPicPr>
        <p:blipFill>
          <a:blip r:embed="rId3"/>
          <a:stretch>
            <a:fillRect/>
          </a:stretch>
        </p:blipFill>
        <p:spPr>
          <a:xfrm>
            <a:off x="71755" y="2198370"/>
            <a:ext cx="5523865" cy="1971675"/>
          </a:xfrm>
          <a:prstGeom prst="rect">
            <a:avLst/>
          </a:prstGeom>
        </p:spPr>
      </p:pic>
      <p:pic>
        <p:nvPicPr>
          <p:cNvPr id="5" name="图片 4"/>
          <p:cNvPicPr>
            <a:picLocks noChangeAspect="1"/>
          </p:cNvPicPr>
          <p:nvPr/>
        </p:nvPicPr>
        <p:blipFill>
          <a:blip r:embed="rId4"/>
          <a:stretch>
            <a:fillRect/>
          </a:stretch>
        </p:blipFill>
        <p:spPr>
          <a:xfrm>
            <a:off x="36195" y="4214495"/>
            <a:ext cx="5523865" cy="2381250"/>
          </a:xfrm>
          <a:prstGeom prst="rect">
            <a:avLst/>
          </a:prstGeom>
        </p:spPr>
      </p:pic>
      <p:sp>
        <p:nvSpPr>
          <p:cNvPr id="6" name="文本框 5"/>
          <p:cNvSpPr txBox="1"/>
          <p:nvPr/>
        </p:nvSpPr>
        <p:spPr>
          <a:xfrm>
            <a:off x="3392805" y="260985"/>
            <a:ext cx="5521960" cy="1800225"/>
          </a:xfrm>
          <a:prstGeom prst="rect">
            <a:avLst/>
          </a:prstGeom>
          <a:noFill/>
        </p:spPr>
        <p:txBody>
          <a:bodyPr wrap="square" rtlCol="0" anchor="t">
            <a:spAutoFit/>
          </a:bodyPr>
          <a:lstStyle/>
          <a:p>
            <a:pPr algn="just"/>
            <a:r>
              <a:rPr lang="zh-CN" altLang="en-US" sz="1400" dirty="0">
                <a:sym typeface="+mn-ea"/>
              </a:rPr>
              <a:t>由总参谋部第五十六研究所(无锡江南计算技术研究所)自主设计的“申威26010”众核处理器!申威芯片拥有自主微结构与指令集。申威系列芯片属于Alpha芯片阵营,采购了Alpha芯片精简指令集专利,在此基础上扩展自定义指令集,并拥有自主微结构。由于微结构属于自主研发</a:t>
            </a:r>
            <a:r>
              <a:rPr lang="en-US" altLang="zh-CN" sz="1400" dirty="0">
                <a:sym typeface="+mn-ea"/>
              </a:rPr>
              <a:t>,</a:t>
            </a:r>
            <a:r>
              <a:rPr lang="zh-CN" altLang="en-US" sz="1400" dirty="0">
                <a:sym typeface="+mn-ea"/>
              </a:rPr>
              <a:t>因此申威系列芯片具有真正底层意义上的自主可控(杜绝后门)。由于申威芯片之上的外围产业链生态十分薄弱,申威在民用PC与服务器领域并未发力,而是主攻军方背景的自主可控计算机、服务器、超级计算机。</a:t>
            </a:r>
            <a:endParaRPr lang="zh-CN" altLang="en-US" sz="1400" dirty="0"/>
          </a:p>
        </p:txBody>
      </p:sp>
      <p:pic>
        <p:nvPicPr>
          <p:cNvPr id="7" name="图片 6"/>
          <p:cNvPicPr>
            <a:picLocks noChangeAspect="1"/>
          </p:cNvPicPr>
          <p:nvPr/>
        </p:nvPicPr>
        <p:blipFill>
          <a:blip r:embed="rId5"/>
          <a:stretch>
            <a:fillRect/>
          </a:stretch>
        </p:blipFill>
        <p:spPr>
          <a:xfrm>
            <a:off x="323215" y="188595"/>
            <a:ext cx="3045460" cy="20078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605" y="621030"/>
            <a:ext cx="3543300" cy="2044700"/>
          </a:xfrm>
          <a:prstGeom prst="rect">
            <a:avLst/>
          </a:prstGeom>
          <a:noFill/>
        </p:spPr>
        <p:txBody>
          <a:bodyPr wrap="square" rtlCol="0" anchor="t">
            <a:spAutoFit/>
          </a:bodyPr>
          <a:lstStyle/>
          <a:p>
            <a:pPr algn="just"/>
            <a:r>
              <a:rPr lang="zh-CN" altLang="en-US" sz="1600" dirty="0">
                <a:sym typeface="+mn-ea"/>
              </a:rPr>
              <a:t>“申威26010”</a:t>
            </a:r>
            <a:r>
              <a:rPr lang="zh-CN" altLang="en-US" sz="1600" dirty="0"/>
              <a:t>处理器卡和intel xeon phi协处理器卡类似，只是intel这样一块计算卡只有60个核心，而且不能独立工作，还需要另外购买一个独立的xeon主机作为管理处理器使用。而SW26010处理器集成了管理处理器，可以独立工作，并且单个处理器卡拥有高达520个处理器核心。</a:t>
            </a:r>
          </a:p>
        </p:txBody>
      </p:sp>
      <p:pic>
        <p:nvPicPr>
          <p:cNvPr id="6" name="图片 5"/>
          <p:cNvPicPr>
            <a:picLocks noChangeAspect="1"/>
          </p:cNvPicPr>
          <p:nvPr/>
        </p:nvPicPr>
        <p:blipFill>
          <a:blip r:embed="rId3"/>
          <a:stretch>
            <a:fillRect/>
          </a:stretch>
        </p:blipFill>
        <p:spPr>
          <a:xfrm>
            <a:off x="251460" y="3356610"/>
            <a:ext cx="4361815" cy="2729865"/>
          </a:xfrm>
          <a:prstGeom prst="rect">
            <a:avLst/>
          </a:prstGeom>
        </p:spPr>
      </p:pic>
      <p:sp>
        <p:nvSpPr>
          <p:cNvPr id="7" name="文本框 6"/>
          <p:cNvSpPr txBox="1"/>
          <p:nvPr/>
        </p:nvSpPr>
        <p:spPr>
          <a:xfrm>
            <a:off x="4788535" y="3357245"/>
            <a:ext cx="4211955" cy="2653665"/>
          </a:xfrm>
          <a:prstGeom prst="rect">
            <a:avLst/>
          </a:prstGeom>
          <a:noFill/>
        </p:spPr>
        <p:txBody>
          <a:bodyPr wrap="square" rtlCol="0" anchor="t">
            <a:spAutoFit/>
          </a:bodyPr>
          <a:lstStyle/>
          <a:p>
            <a:pPr algn="just"/>
            <a:r>
              <a:rPr lang="en-US" altLang="zh-CN" sz="1400"/>
              <a:t>        </a:t>
            </a:r>
            <a:r>
              <a:rPr lang="zh-CN" altLang="en-US" sz="1400"/>
              <a:t>KNC Card就是一块intelXeon Phi协处理器卡，协处理器卡通过PCIE-X16和主处理器相连，其实看上去就像是一台PC上面插着好几块显卡。</a:t>
            </a:r>
          </a:p>
          <a:p>
            <a:pPr algn="just"/>
            <a:r>
              <a:rPr lang="zh-CN" altLang="en-US" sz="1400"/>
              <a:t>　　对比SW26010处理器的方案，单个节点来看，一块SW26010的核心数量和一台带有4块xeon phi计算卡的功能相当。Intel方案的麻烦在于，这样一个计算节点的功耗和体积远远大于SW26010，而且intel主处理器内存和协处理器卡的内存是分离的，需要先将要处理的数据通过PCI-E x16传输至计算卡内存，然后计算卡才能计算，最后将结果通过PCI-E x16读回主处理器，这样一来一回的性能损失很多时候远大于计算卡带来的好处。</a:t>
            </a:r>
          </a:p>
        </p:txBody>
      </p:sp>
      <p:graphicFrame>
        <p:nvGraphicFramePr>
          <p:cNvPr id="2" name="对象 1"/>
          <p:cNvGraphicFramePr/>
          <p:nvPr/>
        </p:nvGraphicFramePr>
        <p:xfrm>
          <a:off x="4356100" y="405130"/>
          <a:ext cx="4308475" cy="2698115"/>
        </p:xfrm>
        <a:graphic>
          <a:graphicData uri="http://schemas.openxmlformats.org/presentationml/2006/ole">
            <mc:AlternateContent xmlns:mc="http://schemas.openxmlformats.org/markup-compatibility/2006">
              <mc:Choice xmlns:v="urn:schemas-microsoft-com:vml" Requires="v">
                <p:oleObj spid="_x0000_s7171" r:id="rId4" imgW="4305300" imgH="2695575" progId="Paint.Picture">
                  <p:embed/>
                </p:oleObj>
              </mc:Choice>
              <mc:Fallback>
                <p:oleObj r:id="rId4" imgW="4305300" imgH="2695575" progId="Paint.Picture">
                  <p:embed/>
                  <p:pic>
                    <p:nvPicPr>
                      <p:cNvPr id="0" name="图片 2"/>
                      <p:cNvPicPr/>
                      <p:nvPr/>
                    </p:nvPicPr>
                    <p:blipFill>
                      <a:blip r:embed="rId5"/>
                    </p:blipFill>
                    <p:spPr>
                      <a:xfrm>
                        <a:off x="4356100" y="405130"/>
                        <a:ext cx="4308475" cy="269811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116632"/>
            <a:ext cx="8496944" cy="368300"/>
          </a:xfrm>
          <a:prstGeom prst="rect">
            <a:avLst/>
          </a:prstGeom>
          <a:noFill/>
        </p:spPr>
        <p:txBody>
          <a:bodyPr wrap="square" rtlCol="0">
            <a:spAutoFit/>
          </a:bodyPr>
          <a:lstStyle/>
          <a:p>
            <a:r>
              <a:rPr lang="en-US" altLang="zh-CN" dirty="0" smtClean="0"/>
              <a:t>2005</a:t>
            </a:r>
            <a:r>
              <a:rPr lang="zh-CN" altLang="en-US" dirty="0" smtClean="0"/>
              <a:t>到</a:t>
            </a:r>
            <a:r>
              <a:rPr lang="en-US" altLang="zh-CN" dirty="0" smtClean="0"/>
              <a:t>2018</a:t>
            </a:r>
            <a:r>
              <a:rPr lang="zh-CN" altLang="en-US" dirty="0" smtClean="0"/>
              <a:t>年</a:t>
            </a:r>
            <a:r>
              <a:rPr lang="en-US" altLang="zh-CN" dirty="0" smtClean="0"/>
              <a:t>TOP500</a:t>
            </a:r>
            <a:r>
              <a:rPr lang="zh-CN" altLang="en-US" dirty="0" smtClean="0"/>
              <a:t>体系结构的变化，目前最主要的体系结构是</a:t>
            </a:r>
            <a:r>
              <a:rPr lang="en-US" altLang="zh-CN" dirty="0" smtClean="0"/>
              <a:t>Cluster</a:t>
            </a:r>
            <a:r>
              <a:rPr lang="zh-CN" altLang="en-US" dirty="0" smtClean="0"/>
              <a:t>和</a:t>
            </a:r>
            <a:r>
              <a:rPr lang="en-US" altLang="zh-CN" dirty="0" smtClean="0"/>
              <a:t>MPP</a:t>
            </a:r>
            <a:r>
              <a:rPr lang="zh-CN" altLang="en-US" dirty="0" smtClean="0"/>
              <a:t>。</a:t>
            </a:r>
            <a:endParaRPr lang="zh-CN" altLang="en-US" dirty="0"/>
          </a:p>
        </p:txBody>
      </p:sp>
      <p:pic>
        <p:nvPicPr>
          <p:cNvPr id="4" name="图片 3"/>
          <p:cNvPicPr>
            <a:picLocks noChangeAspect="1"/>
          </p:cNvPicPr>
          <p:nvPr/>
        </p:nvPicPr>
        <p:blipFill>
          <a:blip r:embed="rId3"/>
          <a:stretch>
            <a:fillRect/>
          </a:stretch>
        </p:blipFill>
        <p:spPr>
          <a:xfrm>
            <a:off x="163830" y="554355"/>
            <a:ext cx="4337685" cy="6208395"/>
          </a:xfrm>
          <a:prstGeom prst="rect">
            <a:avLst/>
          </a:prstGeom>
        </p:spPr>
      </p:pic>
      <p:pic>
        <p:nvPicPr>
          <p:cNvPr id="6" name="图片 5"/>
          <p:cNvPicPr>
            <a:picLocks noChangeAspect="1"/>
          </p:cNvPicPr>
          <p:nvPr/>
        </p:nvPicPr>
        <p:blipFill>
          <a:blip r:embed="rId4"/>
          <a:stretch>
            <a:fillRect/>
          </a:stretch>
        </p:blipFill>
        <p:spPr>
          <a:xfrm>
            <a:off x="4703445" y="565150"/>
            <a:ext cx="4291965" cy="61976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85165" y="116632"/>
            <a:ext cx="8228625" cy="706755"/>
          </a:xfrm>
          <a:prstGeom prst="rect">
            <a:avLst/>
          </a:prstGeom>
        </p:spPr>
        <p:txBody>
          <a:bodyPr wrap="square">
            <a:spAutoFit/>
          </a:bodyPr>
          <a:lstStyle/>
          <a:p>
            <a:r>
              <a:rPr lang="en-US" altLang="zh-CN" sz="2000" dirty="0" smtClean="0"/>
              <a:t>2005</a:t>
            </a:r>
            <a:r>
              <a:rPr lang="zh-CN" altLang="en-US" sz="2000" dirty="0"/>
              <a:t>到</a:t>
            </a:r>
            <a:r>
              <a:rPr lang="en-US" altLang="zh-CN" sz="2000" dirty="0" smtClean="0"/>
              <a:t>2018</a:t>
            </a:r>
            <a:r>
              <a:rPr lang="zh-CN" altLang="en-US" sz="2000" dirty="0" smtClean="0"/>
              <a:t>年</a:t>
            </a:r>
            <a:r>
              <a:rPr lang="en-US" altLang="zh-CN" sz="2000" dirty="0" smtClean="0"/>
              <a:t>TOP500</a:t>
            </a:r>
            <a:r>
              <a:rPr lang="zh-CN" altLang="en-US" sz="2000" dirty="0" smtClean="0"/>
              <a:t>互联方式的的</a:t>
            </a:r>
            <a:r>
              <a:rPr lang="zh-CN" altLang="en-US" sz="2000" dirty="0"/>
              <a:t>变化，目前</a:t>
            </a:r>
            <a:r>
              <a:rPr lang="en-US" altLang="zh-CN" sz="2000" dirty="0"/>
              <a:t>TOP500</a:t>
            </a:r>
            <a:r>
              <a:rPr lang="zh-CN" altLang="en-US" sz="2000" dirty="0"/>
              <a:t>中最主要</a:t>
            </a:r>
            <a:r>
              <a:rPr lang="zh-CN" altLang="en-US" sz="2000" dirty="0" smtClean="0"/>
              <a:t>的互联方式是</a:t>
            </a:r>
            <a:r>
              <a:rPr lang="en-US" altLang="zh-CN" sz="2000" dirty="0" err="1" smtClean="0"/>
              <a:t>Infiniband</a:t>
            </a:r>
            <a:r>
              <a:rPr lang="zh-CN" altLang="en-US" sz="2000" dirty="0" smtClean="0"/>
              <a:t>、</a:t>
            </a:r>
            <a:r>
              <a:rPr lang="en-US" altLang="zh-CN" sz="2000" dirty="0" smtClean="0"/>
              <a:t>10G</a:t>
            </a:r>
            <a:r>
              <a:rPr lang="zh-CN" altLang="en-US" sz="2000" dirty="0" smtClean="0"/>
              <a:t>以太网。</a:t>
            </a:r>
            <a:endParaRPr lang="zh-CN" altLang="en-US" sz="2000" dirty="0"/>
          </a:p>
        </p:txBody>
      </p:sp>
      <p:pic>
        <p:nvPicPr>
          <p:cNvPr id="5" name="图片 4"/>
          <p:cNvPicPr>
            <a:picLocks noChangeAspect="1"/>
          </p:cNvPicPr>
          <p:nvPr/>
        </p:nvPicPr>
        <p:blipFill>
          <a:blip r:embed="rId3"/>
          <a:stretch>
            <a:fillRect/>
          </a:stretch>
        </p:blipFill>
        <p:spPr>
          <a:xfrm>
            <a:off x="406400" y="975995"/>
            <a:ext cx="3948430" cy="5723890"/>
          </a:xfrm>
          <a:prstGeom prst="rect">
            <a:avLst/>
          </a:prstGeom>
        </p:spPr>
      </p:pic>
      <p:pic>
        <p:nvPicPr>
          <p:cNvPr id="6" name="图片 5"/>
          <p:cNvPicPr>
            <a:picLocks noChangeAspect="1"/>
          </p:cNvPicPr>
          <p:nvPr/>
        </p:nvPicPr>
        <p:blipFill>
          <a:blip r:embed="rId4"/>
          <a:stretch>
            <a:fillRect/>
          </a:stretch>
        </p:blipFill>
        <p:spPr>
          <a:xfrm>
            <a:off x="4613275" y="975995"/>
            <a:ext cx="4180840" cy="578104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56995" y="973455"/>
            <a:ext cx="2238375" cy="2000250"/>
          </a:xfrm>
          <a:prstGeom prst="rect">
            <a:avLst/>
          </a:prstGeom>
        </p:spPr>
      </p:pic>
      <p:pic>
        <p:nvPicPr>
          <p:cNvPr id="3" name="图片 2"/>
          <p:cNvPicPr>
            <a:picLocks noChangeAspect="1"/>
          </p:cNvPicPr>
          <p:nvPr/>
        </p:nvPicPr>
        <p:blipFill>
          <a:blip r:embed="rId4"/>
          <a:stretch>
            <a:fillRect/>
          </a:stretch>
        </p:blipFill>
        <p:spPr>
          <a:xfrm>
            <a:off x="4224020" y="1144905"/>
            <a:ext cx="3542665" cy="18288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4294967295"/>
          </p:nvPr>
        </p:nvSpPr>
        <p:spPr>
          <a:xfrm>
            <a:off x="7164070" y="4077335"/>
            <a:ext cx="1979295" cy="2520950"/>
          </a:xfrm>
        </p:spPr>
        <p:txBody>
          <a:bodyPr>
            <a:normAutofit/>
          </a:bodyPr>
          <a:lstStyle/>
          <a:p>
            <a:pPr eaLnBrk="1" hangingPunct="1">
              <a:buFont typeface="Wingdings" panose="05000000000000000000" pitchFamily="2" charset="2"/>
              <a:buNone/>
            </a:pPr>
            <a:r>
              <a:rPr lang="en-US" altLang="zh-CN" sz="1200" i="1" u="sng" smtClean="0"/>
              <a:t>HCA </a:t>
            </a:r>
            <a:r>
              <a:rPr lang="zh-CN" altLang="en-US" sz="1200" smtClean="0"/>
              <a:t>主机通道适配器</a:t>
            </a:r>
          </a:p>
          <a:p>
            <a:pPr algn="just">
              <a:buFont typeface="Wingdings" panose="05000000000000000000" pitchFamily="2" charset="2"/>
              <a:buNone/>
            </a:pPr>
            <a:r>
              <a:rPr lang="en-US" altLang="zh-CN" sz="1200" i="1" u="sng" smtClean="0"/>
              <a:t>TCA</a:t>
            </a:r>
            <a:r>
              <a:rPr lang="zh-CN" altLang="en-US" sz="1200" smtClean="0"/>
              <a:t>目标通道适配器，基于</a:t>
            </a:r>
            <a:r>
              <a:rPr lang="en-US" altLang="zh-CN" sz="1200" i="1" u="sng" smtClean="0"/>
              <a:t>InfiniBand</a:t>
            </a:r>
            <a:r>
              <a:rPr lang="zh-CN" altLang="en-US" sz="1200" smtClean="0"/>
              <a:t>技术的适配器，通过交换机，与</a:t>
            </a:r>
            <a:r>
              <a:rPr lang="en-US" altLang="zh-CN" sz="1200" smtClean="0"/>
              <a:t>HCA</a:t>
            </a:r>
            <a:r>
              <a:rPr lang="zh-CN" altLang="en-US" sz="1200" smtClean="0"/>
              <a:t>设备交换数据。</a:t>
            </a:r>
          </a:p>
          <a:p>
            <a:pPr marL="0" lvl="1" algn="just">
              <a:buFont typeface="Wingdings" panose="05000000000000000000" pitchFamily="2" charset="2"/>
              <a:buNone/>
            </a:pPr>
            <a:r>
              <a:rPr lang="en-US" altLang="zh-CN" sz="1600" dirty="0" err="1" smtClean="0">
                <a:sym typeface="+mn-ea"/>
              </a:rPr>
              <a:t>InfiniBand</a:t>
            </a:r>
            <a:r>
              <a:rPr lang="zh-CN" altLang="en-US" sz="1600" dirty="0" smtClean="0">
                <a:sym typeface="+mn-ea"/>
              </a:rPr>
              <a:t>体系结构为系统通讯定义了很多设备：通道卡、交换机、路由器和子网管理器。</a:t>
            </a:r>
            <a:endParaRPr lang="en-US" altLang="zh-CN" sz="1600" dirty="0" smtClean="0">
              <a:solidFill>
                <a:schemeClr val="tx1"/>
              </a:solidFill>
            </a:endParaRPr>
          </a:p>
          <a:p>
            <a:pPr algn="just">
              <a:buFont typeface="Wingdings" panose="05000000000000000000" pitchFamily="2" charset="2"/>
              <a:buNone/>
            </a:pPr>
            <a:endParaRPr lang="zh-CN" altLang="en-US" sz="1600" smtClean="0"/>
          </a:p>
          <a:p>
            <a:pPr algn="just">
              <a:buFont typeface="Wingdings" panose="05000000000000000000" pitchFamily="2" charset="2"/>
              <a:buNone/>
            </a:pPr>
            <a:endParaRPr lang="zh-CN" altLang="en-US" sz="1600" smtClean="0"/>
          </a:p>
        </p:txBody>
      </p:sp>
      <p:pic>
        <p:nvPicPr>
          <p:cNvPr id="36868" name="Picture 4"/>
          <p:cNvPicPr>
            <a:picLocks noChangeAspect="1" noChangeArrowheads="1"/>
          </p:cNvPicPr>
          <p:nvPr/>
        </p:nvPicPr>
        <p:blipFill>
          <a:blip r:embed="rId3"/>
          <a:srcRect/>
          <a:stretch>
            <a:fillRect/>
          </a:stretch>
        </p:blipFill>
        <p:spPr bwMode="auto">
          <a:xfrm>
            <a:off x="214282" y="1573197"/>
            <a:ext cx="7056437" cy="5205413"/>
          </a:xfrm>
          <a:prstGeom prst="rect">
            <a:avLst/>
          </a:prstGeom>
          <a:noFill/>
          <a:ln w="9525">
            <a:noFill/>
            <a:miter lim="800000"/>
            <a:headEnd/>
            <a:tailEnd/>
          </a:ln>
        </p:spPr>
      </p:pic>
      <p:sp>
        <p:nvSpPr>
          <p:cNvPr id="35842" name="Rectangle 2"/>
          <p:cNvSpPr>
            <a:spLocks noGrp="1" noChangeArrowheads="1"/>
          </p:cNvSpPr>
          <p:nvPr/>
        </p:nvSpPr>
        <p:spPr>
          <a:xfrm>
            <a:off x="251460" y="189230"/>
            <a:ext cx="2628265" cy="792480"/>
          </a:xfrm>
          <a:prstGeom prst="rect">
            <a:avLst/>
          </a:prstGeom>
        </p:spPr>
        <p:txBody>
          <a:bodyPr vert="horz" lIns="91440" tIns="45720" rIns="91440" bIns="45720" rtlCol="0" anchor="t">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eaLnBrk="1" hangingPunct="1">
              <a:defRPr/>
            </a:pPr>
            <a:r>
              <a:rPr lang="en-US" altLang="zh-CN" sz="3200" dirty="0" err="1" smtClean="0">
                <a:solidFill>
                  <a:srgbClr val="FF0000"/>
                </a:solidFill>
              </a:rPr>
              <a:t>Infiniband</a:t>
            </a:r>
            <a:r>
              <a:rPr lang="zh-CN" altLang="en-US" sz="3200" dirty="0" smtClean="0">
                <a:solidFill>
                  <a:srgbClr val="FF0000"/>
                </a:solidFill>
              </a:rPr>
              <a:t>技术</a:t>
            </a:r>
          </a:p>
        </p:txBody>
      </p:sp>
      <p:sp>
        <p:nvSpPr>
          <p:cNvPr id="2" name="文本框 1"/>
          <p:cNvSpPr txBox="1"/>
          <p:nvPr/>
        </p:nvSpPr>
        <p:spPr>
          <a:xfrm>
            <a:off x="2844165" y="189230"/>
            <a:ext cx="6122670" cy="1191260"/>
          </a:xfrm>
          <a:prstGeom prst="rect">
            <a:avLst/>
          </a:prstGeom>
          <a:noFill/>
        </p:spPr>
        <p:txBody>
          <a:bodyPr wrap="square" rtlCol="0" anchor="t">
            <a:spAutoFit/>
          </a:bodyPr>
          <a:lstStyle/>
          <a:p>
            <a:pPr algn="just"/>
            <a:r>
              <a:rPr lang="en-US" altLang="zh-CN" dirty="0" err="1" smtClean="0">
                <a:sym typeface="+mn-ea"/>
              </a:rPr>
              <a:t>Infiniband</a:t>
            </a:r>
            <a:r>
              <a:rPr lang="zh-CN" altLang="en-US" dirty="0" smtClean="0">
                <a:sym typeface="+mn-ea"/>
              </a:rPr>
              <a:t>是一个基于交换的串行</a:t>
            </a:r>
            <a:r>
              <a:rPr lang="en-US" altLang="zh-CN" dirty="0" smtClean="0">
                <a:sym typeface="+mn-ea"/>
              </a:rPr>
              <a:t>I/O</a:t>
            </a:r>
            <a:r>
              <a:rPr lang="zh-CN" altLang="en-US" dirty="0" smtClean="0">
                <a:sym typeface="+mn-ea"/>
              </a:rPr>
              <a:t>互连体系结构，支持多并发链接，速度为每方向</a:t>
            </a:r>
            <a:r>
              <a:rPr lang="en-US" altLang="zh-CN" dirty="0" smtClean="0">
                <a:sym typeface="+mn-ea"/>
              </a:rPr>
              <a:t>56Gb/s</a:t>
            </a:r>
            <a:r>
              <a:rPr lang="zh-CN" altLang="en-US" dirty="0" smtClean="0">
                <a:sym typeface="+mn-ea"/>
              </a:rPr>
              <a:t>或</a:t>
            </a:r>
            <a:r>
              <a:rPr lang="en-US" altLang="zh-CN" dirty="0" smtClean="0">
                <a:sym typeface="+mn-ea"/>
              </a:rPr>
              <a:t>100Gb/s</a:t>
            </a:r>
            <a:r>
              <a:rPr lang="zh-CN" altLang="en-US" dirty="0" smtClean="0">
                <a:sym typeface="+mn-ea"/>
              </a:rPr>
              <a:t>（每端口）。</a:t>
            </a:r>
          </a:p>
          <a:p>
            <a:pPr algn="just"/>
            <a:r>
              <a:rPr lang="en-US" altLang="zh-CN" dirty="0" err="1" smtClean="0">
                <a:sym typeface="+mn-ea"/>
              </a:rPr>
              <a:t>InfiniBand</a:t>
            </a:r>
            <a:r>
              <a:rPr lang="zh-CN" altLang="en-US" dirty="0" smtClean="0">
                <a:sym typeface="+mn-ea"/>
              </a:rPr>
              <a:t>支持</a:t>
            </a:r>
            <a:r>
              <a:rPr lang="en-US" altLang="zh-CN" dirty="0" err="1" smtClean="0">
                <a:sym typeface="+mn-ea"/>
              </a:rPr>
              <a:t>QoS</a:t>
            </a:r>
            <a:r>
              <a:rPr lang="zh-CN" altLang="en-US" dirty="0" smtClean="0">
                <a:sym typeface="+mn-ea"/>
              </a:rPr>
              <a:t>和</a:t>
            </a:r>
            <a:r>
              <a:rPr lang="en-US" altLang="zh-CN" dirty="0" smtClean="0">
                <a:sym typeface="+mn-ea"/>
              </a:rPr>
              <a:t>RAS(Reliability, Availability and Serviceability )</a:t>
            </a:r>
            <a:r>
              <a:rPr lang="zh-CN" altLang="en-US" dirty="0" smtClean="0">
                <a:sym typeface="+mn-ea"/>
              </a:rPr>
              <a:t>。</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4294967295"/>
          </p:nvPr>
        </p:nvSpPr>
        <p:spPr>
          <a:xfrm>
            <a:off x="0" y="1214120"/>
            <a:ext cx="7772400" cy="571500"/>
          </a:xfrm>
        </p:spPr>
        <p:txBody>
          <a:bodyPr>
            <a:normAutofit lnSpcReduction="10000"/>
          </a:bodyPr>
          <a:lstStyle/>
          <a:p>
            <a:pPr eaLnBrk="1" hangingPunct="1"/>
            <a:r>
              <a:rPr lang="en-US" altLang="zh-CN" dirty="0" err="1" smtClean="0"/>
              <a:t>Infiniband</a:t>
            </a:r>
            <a:r>
              <a:rPr lang="zh-CN" altLang="en-US" dirty="0" smtClean="0"/>
              <a:t>层次结构</a:t>
            </a:r>
          </a:p>
        </p:txBody>
      </p:sp>
      <p:pic>
        <p:nvPicPr>
          <p:cNvPr id="37891" name="Picture 4"/>
          <p:cNvPicPr>
            <a:picLocks noChangeAspect="1" noChangeArrowheads="1"/>
          </p:cNvPicPr>
          <p:nvPr/>
        </p:nvPicPr>
        <p:blipFill>
          <a:blip r:embed="rId3"/>
          <a:srcRect/>
          <a:stretch>
            <a:fillRect/>
          </a:stretch>
        </p:blipFill>
        <p:spPr bwMode="auto">
          <a:xfrm>
            <a:off x="107950" y="2132965"/>
            <a:ext cx="6215380" cy="3719830"/>
          </a:xfrm>
          <a:prstGeom prst="rect">
            <a:avLst/>
          </a:prstGeom>
          <a:noFill/>
          <a:ln w="9525">
            <a:noFill/>
            <a:miter lim="800000"/>
            <a:headEnd/>
            <a:tailEnd/>
          </a:ln>
        </p:spPr>
      </p:pic>
      <p:sp>
        <p:nvSpPr>
          <p:cNvPr id="2" name="文本框 1"/>
          <p:cNvSpPr txBox="1"/>
          <p:nvPr/>
        </p:nvSpPr>
        <p:spPr>
          <a:xfrm>
            <a:off x="6300470" y="1196975"/>
            <a:ext cx="2540000" cy="4724400"/>
          </a:xfrm>
          <a:prstGeom prst="rect">
            <a:avLst/>
          </a:prstGeom>
          <a:noFill/>
        </p:spPr>
        <p:txBody>
          <a:bodyPr wrap="square" rtlCol="0" anchor="t">
            <a:spAutoFit/>
          </a:bodyPr>
          <a:lstStyle/>
          <a:p>
            <a:pPr algn="just"/>
            <a:r>
              <a:rPr lang="zh-CN" altLang="en-US" sz="1600"/>
              <a:t>物理层定义了构建有效包的信令协议等；链路层定义了数据包的格式以及数据包操作的协议,如流控、 路由选择、 编码、解码等；网络层通过在数据包上添加一个40字节的全局的路由报头(Global Route Header,GRH)来进行路由的选择和转发。路由 器进行CRC校验,保证端到端的数据传输的完整性；传输层再将数据包传送到某个指定 的队列偶(QueuePair,QP)中,并指示QP如何处理该数据 包以及当信息的数据净核部分大于通道的最大传输单元MTU时,对数据进行分段和重组。</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参考书目</a:t>
            </a:r>
          </a:p>
        </p:txBody>
      </p:sp>
      <p:sp>
        <p:nvSpPr>
          <p:cNvPr id="3" name="内容占位符 2"/>
          <p:cNvSpPr>
            <a:spLocks noGrp="1"/>
          </p:cNvSpPr>
          <p:nvPr>
            <p:ph idx="1"/>
          </p:nvPr>
        </p:nvSpPr>
        <p:spPr>
          <a:xfrm>
            <a:off x="389890" y="1356995"/>
            <a:ext cx="8322310" cy="2885440"/>
          </a:xfrm>
        </p:spPr>
        <p:txBody>
          <a:bodyPr/>
          <a:lstStyle/>
          <a:p>
            <a:pPr marL="0" indent="0">
              <a:buNone/>
            </a:pPr>
            <a:r>
              <a:rPr lang="zh-CN" altLang="en-US" sz="2000"/>
              <a:t>《并行计算－结构·算法·编程》</a:t>
            </a:r>
            <a:r>
              <a:rPr lang="en-US" altLang="zh-CN" sz="2000"/>
              <a:t>(</a:t>
            </a:r>
            <a:r>
              <a:rPr lang="zh-CN" altLang="en-US" sz="2000"/>
              <a:t>第3版</a:t>
            </a:r>
            <a:r>
              <a:rPr lang="en-US" altLang="zh-CN" sz="2000"/>
              <a:t>)</a:t>
            </a:r>
            <a:r>
              <a:rPr lang="zh-CN" altLang="en-US" sz="2000"/>
              <a:t>，陈国良 编著.高等教育出版社，2011年6月1日。</a:t>
            </a:r>
          </a:p>
          <a:p>
            <a:pPr marL="0" indent="0">
              <a:buNone/>
            </a:pPr>
            <a:r>
              <a:rPr lang="zh-CN" altLang="en-US" sz="2000"/>
              <a:t>《MPI与OpenMP并行程序设计》（C语言版），Michael J. Quinn著，陈文光，武永卫等译，清华大学出版社，北京，2004年10月第一版。</a:t>
            </a:r>
          </a:p>
          <a:p>
            <a:pPr marL="0" indent="0">
              <a:buNone/>
            </a:pPr>
            <a:r>
              <a:rPr lang="zh-CN" altLang="en-US" sz="2000"/>
              <a:t>《并行计算模型与算法》，张云泉，袁良著，机械工业出版社，</a:t>
            </a:r>
            <a:r>
              <a:rPr lang="en-US" altLang="zh-CN" sz="2000"/>
              <a:t>2016</a:t>
            </a:r>
            <a:r>
              <a:rPr lang="zh-CN" altLang="en-US" sz="2000"/>
              <a:t>年</a:t>
            </a:r>
            <a:r>
              <a:rPr lang="en-US" altLang="zh-CN" sz="2000"/>
              <a:t>6</a:t>
            </a:r>
            <a:r>
              <a:rPr lang="zh-CN" altLang="en-US" sz="2000"/>
              <a:t>月第</a:t>
            </a:r>
            <a:r>
              <a:rPr lang="en-US" altLang="zh-CN" sz="2000"/>
              <a:t>1</a:t>
            </a:r>
            <a:r>
              <a:rPr lang="zh-CN" altLang="en-US" sz="2000"/>
              <a:t>版。</a:t>
            </a:r>
          </a:p>
          <a:p>
            <a:pPr marL="0" indent="0">
              <a:buNone/>
            </a:pPr>
            <a:endParaRPr lang="zh-CN" altLang="en-US" sz="2400"/>
          </a:p>
          <a:p>
            <a:pPr marL="0" indent="0">
              <a:buNone/>
            </a:pPr>
            <a:endParaRPr lang="zh-CN" altLang="en-US"/>
          </a:p>
        </p:txBody>
      </p:sp>
      <p:pic>
        <p:nvPicPr>
          <p:cNvPr id="6" name="图片 5"/>
          <p:cNvPicPr>
            <a:picLocks noChangeAspect="1"/>
          </p:cNvPicPr>
          <p:nvPr/>
        </p:nvPicPr>
        <p:blipFill>
          <a:blip r:embed="rId2"/>
          <a:stretch>
            <a:fillRect/>
          </a:stretch>
        </p:blipFill>
        <p:spPr>
          <a:xfrm>
            <a:off x="730885" y="3764280"/>
            <a:ext cx="2132330" cy="2666365"/>
          </a:xfrm>
          <a:prstGeom prst="rect">
            <a:avLst/>
          </a:prstGeom>
        </p:spPr>
      </p:pic>
      <p:pic>
        <p:nvPicPr>
          <p:cNvPr id="7" name="图片 6"/>
          <p:cNvPicPr>
            <a:picLocks noChangeAspect="1"/>
          </p:cNvPicPr>
          <p:nvPr/>
        </p:nvPicPr>
        <p:blipFill>
          <a:blip r:embed="rId3"/>
          <a:stretch>
            <a:fillRect/>
          </a:stretch>
        </p:blipFill>
        <p:spPr>
          <a:xfrm>
            <a:off x="3843020" y="3764280"/>
            <a:ext cx="1773555" cy="2605405"/>
          </a:xfrm>
          <a:prstGeom prst="rect">
            <a:avLst/>
          </a:prstGeom>
        </p:spPr>
      </p:pic>
      <p:pic>
        <p:nvPicPr>
          <p:cNvPr id="8" name="图片 7"/>
          <p:cNvPicPr>
            <a:picLocks noChangeAspect="1"/>
          </p:cNvPicPr>
          <p:nvPr/>
        </p:nvPicPr>
        <p:blipFill>
          <a:blip r:embed="rId4"/>
          <a:stretch>
            <a:fillRect/>
          </a:stretch>
        </p:blipFill>
        <p:spPr>
          <a:xfrm>
            <a:off x="6029960" y="3684905"/>
            <a:ext cx="2764155" cy="276415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705" y="116840"/>
            <a:ext cx="8716010" cy="714375"/>
          </a:xfrm>
        </p:spPr>
        <p:txBody>
          <a:bodyPr>
            <a:normAutofit fontScale="90000"/>
          </a:bodyPr>
          <a:lstStyle/>
          <a:p>
            <a:r>
              <a:rPr lang="en-US" altLang="zh-CN" dirty="0" smtClean="0"/>
              <a:t>RDMA</a:t>
            </a:r>
            <a:endParaRPr lang="zh-CN" altLang="en-US" dirty="0"/>
          </a:p>
        </p:txBody>
      </p:sp>
      <p:sp>
        <p:nvSpPr>
          <p:cNvPr id="3" name="内容占位符 2"/>
          <p:cNvSpPr>
            <a:spLocks noGrp="1"/>
          </p:cNvSpPr>
          <p:nvPr>
            <p:ph idx="4294967295"/>
          </p:nvPr>
        </p:nvSpPr>
        <p:spPr>
          <a:xfrm>
            <a:off x="323215" y="909320"/>
            <a:ext cx="8715375" cy="2531745"/>
          </a:xfrm>
        </p:spPr>
        <p:txBody>
          <a:bodyPr>
            <a:normAutofit/>
          </a:bodyPr>
          <a:lstStyle/>
          <a:p>
            <a:pPr marL="0" indent="0">
              <a:lnSpc>
                <a:spcPct val="100000"/>
              </a:lnSpc>
              <a:buNone/>
            </a:pPr>
            <a:r>
              <a:rPr lang="en-US" altLang="zh-CN" sz="3000" b="1" dirty="0" smtClean="0"/>
              <a:t>1. </a:t>
            </a:r>
            <a:r>
              <a:rPr lang="zh-CN" altLang="en-US" sz="3000" b="1" dirty="0" smtClean="0"/>
              <a:t>什么是</a:t>
            </a:r>
            <a:r>
              <a:rPr lang="en-US" altLang="zh-CN" sz="3000" b="1" dirty="0" smtClean="0"/>
              <a:t>RDMA</a:t>
            </a:r>
            <a:r>
              <a:rPr lang="zh-CN" altLang="en-US" sz="3000" b="1" dirty="0" smtClean="0"/>
              <a:t>？</a:t>
            </a:r>
            <a:endParaRPr lang="en-US" altLang="zh-CN" sz="3000" b="1" dirty="0" smtClean="0"/>
          </a:p>
          <a:p>
            <a:pPr marL="0" indent="0" algn="just">
              <a:lnSpc>
                <a:spcPct val="100000"/>
              </a:lnSpc>
              <a:buNone/>
            </a:pPr>
            <a:r>
              <a:rPr lang="en-US" altLang="zh-CN" sz="2000" b="1" dirty="0" smtClean="0">
                <a:solidFill>
                  <a:schemeClr val="tx1"/>
                </a:solidFill>
              </a:rPr>
              <a:t>RDMA</a:t>
            </a:r>
            <a:r>
              <a:rPr lang="en-US" altLang="zh-CN" sz="2000" dirty="0" smtClean="0">
                <a:solidFill>
                  <a:schemeClr val="tx1"/>
                </a:solidFill>
              </a:rPr>
              <a:t>(Remote </a:t>
            </a:r>
            <a:r>
              <a:rPr lang="en-US" altLang="zh-CN" sz="2000" dirty="0">
                <a:solidFill>
                  <a:schemeClr val="tx1"/>
                </a:solidFill>
              </a:rPr>
              <a:t>Direct Memory Access)</a:t>
            </a:r>
            <a:r>
              <a:rPr lang="zh-CN" altLang="en-US" sz="2000" dirty="0">
                <a:solidFill>
                  <a:schemeClr val="tx1"/>
                </a:solidFill>
              </a:rPr>
              <a:t>技术全称</a:t>
            </a:r>
            <a:r>
              <a:rPr lang="zh-CN" altLang="en-US" sz="2000" b="1" dirty="0">
                <a:solidFill>
                  <a:schemeClr val="tx1"/>
                </a:solidFill>
              </a:rPr>
              <a:t>远程直接数据存取</a:t>
            </a:r>
            <a:r>
              <a:rPr lang="zh-CN" altLang="en-US" sz="2000" dirty="0">
                <a:solidFill>
                  <a:schemeClr val="tx1"/>
                </a:solidFill>
              </a:rPr>
              <a:t>，就是为了解决网络传输中服务器端数据处理的延迟而产生的。</a:t>
            </a:r>
            <a:r>
              <a:rPr lang="en-US" altLang="zh-CN" sz="2000" dirty="0">
                <a:solidFill>
                  <a:schemeClr val="tx1"/>
                </a:solidFill>
              </a:rPr>
              <a:t>RDMA</a:t>
            </a:r>
            <a:r>
              <a:rPr lang="zh-CN" altLang="en-US" sz="2000" dirty="0">
                <a:solidFill>
                  <a:schemeClr val="tx1"/>
                </a:solidFill>
              </a:rPr>
              <a:t>通过网络把资料直接传入计算机的存储区，将数据从一个系统快速移动到远程系统存储器中，而不对操作系统造成任何影响，这样就不需要用到多少计算机的处理功能。它消除了外部存储器复制和文本交换操作，因而能解放内存带宽和</a:t>
            </a:r>
            <a:r>
              <a:rPr lang="en-US" altLang="zh-CN" sz="2000" dirty="0">
                <a:solidFill>
                  <a:schemeClr val="tx1"/>
                </a:solidFill>
              </a:rPr>
              <a:t>CPU</a:t>
            </a:r>
            <a:r>
              <a:rPr lang="zh-CN" altLang="en-US" sz="2000" dirty="0">
                <a:solidFill>
                  <a:schemeClr val="tx1"/>
                </a:solidFill>
              </a:rPr>
              <a:t>周期，用于改进应用系统性能。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1294"/>
            <a:ext cx="9144000" cy="4975412"/>
          </a:xfrm>
          <a:prstGeom prst="rect">
            <a:avLst/>
          </a:prstGeom>
        </p:spPr>
      </p:pic>
    </p:spTree>
    <p:extLst>
      <p:ext uri="{BB962C8B-B14F-4D97-AF65-F5344CB8AC3E}">
        <p14:creationId xmlns:p14="http://schemas.microsoft.com/office/powerpoint/2010/main" val="218883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9705" y="621030"/>
            <a:ext cx="4536440" cy="6040755"/>
          </a:xfrm>
        </p:spPr>
        <p:txBody>
          <a:bodyPr>
            <a:normAutofit fontScale="90000" lnSpcReduction="20000"/>
          </a:bodyPr>
          <a:lstStyle/>
          <a:p>
            <a:pPr marL="0" indent="0">
              <a:buNone/>
            </a:pPr>
            <a:r>
              <a:rPr lang="en-US" altLang="zh-CN" sz="3000" b="1" dirty="0" smtClean="0"/>
              <a:t>2 RDMA</a:t>
            </a:r>
            <a:r>
              <a:rPr lang="zh-CN" altLang="en-US" sz="3000" b="1" dirty="0" smtClean="0"/>
              <a:t>的零</a:t>
            </a:r>
            <a:r>
              <a:rPr lang="zh-CN" altLang="en-US" sz="3000" b="1" dirty="0"/>
              <a:t>拷贝技术</a:t>
            </a:r>
            <a:endParaRPr lang="en-US" altLang="zh-CN" sz="3000" b="1" dirty="0"/>
          </a:p>
          <a:p>
            <a:pPr marL="0" indent="360045" algn="just" fontAlgn="auto">
              <a:lnSpc>
                <a:spcPct val="150000"/>
              </a:lnSpc>
              <a:spcBef>
                <a:spcPts val="0"/>
              </a:spcBef>
              <a:buNone/>
            </a:pPr>
            <a:r>
              <a:rPr lang="zh-CN" altLang="en-US" sz="1400" dirty="0">
                <a:solidFill>
                  <a:schemeClr val="tx1"/>
                </a:solidFill>
              </a:rPr>
              <a:t>零拷贝网络技术使</a:t>
            </a:r>
            <a:r>
              <a:rPr lang="en-US" altLang="zh-CN" sz="1400" dirty="0" smtClean="0">
                <a:solidFill>
                  <a:schemeClr val="tx1"/>
                </a:solidFill>
              </a:rPr>
              <a:t>NIC</a:t>
            </a:r>
            <a:r>
              <a:rPr lang="zh-CN" altLang="en-US" sz="1400" dirty="0" smtClean="0">
                <a:solidFill>
                  <a:schemeClr val="tx1"/>
                </a:solidFill>
              </a:rPr>
              <a:t>可以</a:t>
            </a:r>
            <a:r>
              <a:rPr lang="zh-CN" altLang="en-US" sz="1400" dirty="0">
                <a:solidFill>
                  <a:schemeClr val="tx1"/>
                </a:solidFill>
              </a:rPr>
              <a:t>直接与应用内存相互传输数据</a:t>
            </a:r>
            <a:r>
              <a:rPr lang="zh-CN" altLang="en-US" sz="1400" dirty="0" smtClean="0">
                <a:solidFill>
                  <a:schemeClr val="tx1"/>
                </a:solidFill>
              </a:rPr>
              <a:t>，消除</a:t>
            </a:r>
            <a:r>
              <a:rPr lang="zh-CN" altLang="en-US" sz="1400" dirty="0">
                <a:solidFill>
                  <a:schemeClr val="tx1"/>
                </a:solidFill>
              </a:rPr>
              <a:t>了在应用内存与内核内存之间复制</a:t>
            </a:r>
            <a:r>
              <a:rPr lang="zh-CN" altLang="en-US" sz="1400" dirty="0" smtClean="0">
                <a:solidFill>
                  <a:schemeClr val="tx1"/>
                </a:solidFill>
              </a:rPr>
              <a:t>数据。</a:t>
            </a:r>
            <a:endParaRPr lang="en-US" altLang="zh-CN" sz="1400" dirty="0" smtClean="0">
              <a:solidFill>
                <a:schemeClr val="tx1"/>
              </a:solidFill>
            </a:endParaRPr>
          </a:p>
          <a:p>
            <a:pPr marL="0" indent="360045" algn="just" fontAlgn="auto">
              <a:lnSpc>
                <a:spcPct val="150000"/>
              </a:lnSpc>
              <a:spcBef>
                <a:spcPts val="0"/>
              </a:spcBef>
              <a:buNone/>
            </a:pPr>
            <a:r>
              <a:rPr lang="zh-CN" altLang="en-US" sz="1400" dirty="0" smtClean="0">
                <a:solidFill>
                  <a:schemeClr val="tx1"/>
                </a:solidFill>
              </a:rPr>
              <a:t>内核</a:t>
            </a:r>
            <a:r>
              <a:rPr lang="zh-CN" altLang="en-US" sz="1400" dirty="0">
                <a:solidFill>
                  <a:schemeClr val="tx1"/>
                </a:solidFill>
              </a:rPr>
              <a:t>内存旁路使应用无需执行内核内存调用就可向</a:t>
            </a:r>
            <a:r>
              <a:rPr lang="en-US" altLang="zh-CN" sz="1400" dirty="0">
                <a:solidFill>
                  <a:schemeClr val="tx1"/>
                </a:solidFill>
              </a:rPr>
              <a:t>NIC </a:t>
            </a:r>
            <a:r>
              <a:rPr lang="zh-CN" altLang="en-US" sz="1400" dirty="0">
                <a:solidFill>
                  <a:schemeClr val="tx1"/>
                </a:solidFill>
              </a:rPr>
              <a:t>发送</a:t>
            </a:r>
            <a:r>
              <a:rPr lang="zh-CN" altLang="en-US" sz="1400" dirty="0" smtClean="0">
                <a:solidFill>
                  <a:schemeClr val="tx1"/>
                </a:solidFill>
              </a:rPr>
              <a:t>命令。在</a:t>
            </a:r>
            <a:r>
              <a:rPr lang="zh-CN" altLang="en-US" sz="1400" dirty="0">
                <a:solidFill>
                  <a:schemeClr val="tx1"/>
                </a:solidFill>
              </a:rPr>
              <a:t>不需要任何内核内存参与的条件</a:t>
            </a:r>
            <a:r>
              <a:rPr lang="zh-CN" altLang="en-US" sz="1400" dirty="0" smtClean="0">
                <a:solidFill>
                  <a:schemeClr val="tx1"/>
                </a:solidFill>
              </a:rPr>
              <a:t>下，</a:t>
            </a:r>
            <a:r>
              <a:rPr lang="en-US" altLang="zh-CN" sz="1400" dirty="0" smtClean="0">
                <a:solidFill>
                  <a:schemeClr val="tx1"/>
                </a:solidFill>
              </a:rPr>
              <a:t>RDMA </a:t>
            </a:r>
            <a:r>
              <a:rPr lang="zh-CN" altLang="en-US" sz="1400" dirty="0">
                <a:solidFill>
                  <a:schemeClr val="tx1"/>
                </a:solidFill>
              </a:rPr>
              <a:t>请求从用户空间发送到本地</a:t>
            </a:r>
            <a:r>
              <a:rPr lang="en-US" altLang="zh-CN" sz="1400" dirty="0">
                <a:solidFill>
                  <a:schemeClr val="tx1"/>
                </a:solidFill>
              </a:rPr>
              <a:t>NIC</a:t>
            </a:r>
            <a:r>
              <a:rPr lang="zh-CN" altLang="en-US" sz="1400" dirty="0">
                <a:solidFill>
                  <a:schemeClr val="tx1"/>
                </a:solidFill>
              </a:rPr>
              <a:t>，并通过网络发送给远程</a:t>
            </a:r>
            <a:r>
              <a:rPr lang="en-US" altLang="zh-CN" sz="1400" dirty="0" smtClean="0">
                <a:solidFill>
                  <a:schemeClr val="tx1"/>
                </a:solidFill>
              </a:rPr>
              <a:t>NIC</a:t>
            </a:r>
            <a:r>
              <a:rPr lang="zh-CN" altLang="en-US" sz="1400" dirty="0" smtClean="0">
                <a:solidFill>
                  <a:schemeClr val="tx1"/>
                </a:solidFill>
              </a:rPr>
              <a:t>，减少</a:t>
            </a:r>
            <a:r>
              <a:rPr lang="zh-CN" altLang="en-US" sz="1400" dirty="0">
                <a:solidFill>
                  <a:schemeClr val="tx1"/>
                </a:solidFill>
              </a:rPr>
              <a:t>了在处理网络传输流时内核内存空间与用户空间之间环境切换的</a:t>
            </a:r>
            <a:r>
              <a:rPr lang="zh-CN" altLang="en-US" sz="1400" dirty="0" smtClean="0">
                <a:solidFill>
                  <a:schemeClr val="tx1"/>
                </a:solidFill>
              </a:rPr>
              <a:t>次数。</a:t>
            </a:r>
            <a:endParaRPr lang="en-US" altLang="zh-CN" sz="1400" dirty="0" smtClean="0">
              <a:solidFill>
                <a:schemeClr val="tx1"/>
              </a:solidFill>
            </a:endParaRPr>
          </a:p>
          <a:p>
            <a:pPr marL="0" indent="360045" algn="just" fontAlgn="auto">
              <a:lnSpc>
                <a:spcPct val="150000"/>
              </a:lnSpc>
              <a:spcBef>
                <a:spcPts val="0"/>
              </a:spcBef>
              <a:buNone/>
            </a:pPr>
            <a:r>
              <a:rPr lang="zh-CN" altLang="en-US" sz="1400" dirty="0">
                <a:solidFill>
                  <a:schemeClr val="tx1"/>
                </a:solidFill>
              </a:rPr>
              <a:t>右边是传统</a:t>
            </a:r>
            <a:r>
              <a:rPr lang="en-US" altLang="zh-CN" sz="1400" dirty="0">
                <a:solidFill>
                  <a:schemeClr val="tx1"/>
                </a:solidFill>
              </a:rPr>
              <a:t>TCP/IP </a:t>
            </a:r>
            <a:r>
              <a:rPr lang="zh-CN" altLang="en-US" sz="1400" dirty="0">
                <a:solidFill>
                  <a:schemeClr val="tx1"/>
                </a:solidFill>
              </a:rPr>
              <a:t>协议以及普通网卡进行的通信操作过程</a:t>
            </a:r>
            <a:r>
              <a:rPr lang="en-US" altLang="zh-CN" sz="1400" dirty="0" smtClean="0">
                <a:solidFill>
                  <a:schemeClr val="tx1"/>
                </a:solidFill>
              </a:rPr>
              <a:t>.</a:t>
            </a:r>
            <a:r>
              <a:rPr lang="zh-CN" altLang="en-US" sz="1400" dirty="0" smtClean="0">
                <a:solidFill>
                  <a:schemeClr val="tx1"/>
                </a:solidFill>
              </a:rPr>
              <a:t> 当</a:t>
            </a:r>
            <a:r>
              <a:rPr lang="zh-CN" altLang="en-US" sz="1400" dirty="0">
                <a:solidFill>
                  <a:schemeClr val="tx1"/>
                </a:solidFill>
              </a:rPr>
              <a:t>应用层想从网卡获得数据报文时需要经过</a:t>
            </a:r>
            <a:r>
              <a:rPr lang="en-US" altLang="zh-CN" sz="1400" dirty="0">
                <a:solidFill>
                  <a:schemeClr val="tx1"/>
                </a:solidFill>
              </a:rPr>
              <a:t>2 </a:t>
            </a:r>
            <a:r>
              <a:rPr lang="zh-CN" altLang="en-US" sz="1400" dirty="0">
                <a:solidFill>
                  <a:schemeClr val="tx1"/>
                </a:solidFill>
              </a:rPr>
              <a:t>个缓冲区和正常</a:t>
            </a:r>
            <a:r>
              <a:rPr lang="en-US" altLang="zh-CN" sz="1400" dirty="0">
                <a:solidFill>
                  <a:schemeClr val="tx1"/>
                </a:solidFill>
              </a:rPr>
              <a:t>TCPIIP </a:t>
            </a:r>
            <a:r>
              <a:rPr lang="zh-CN" altLang="en-US" sz="1400" dirty="0">
                <a:solidFill>
                  <a:schemeClr val="tx1"/>
                </a:solidFill>
              </a:rPr>
              <a:t>协议钱，其中由软中断负责从第一个接收队列缓冲区读取数据报文，再拷贝到</a:t>
            </a:r>
            <a:r>
              <a:rPr lang="en-US" altLang="zh-CN" sz="1400" dirty="0" err="1">
                <a:solidFill>
                  <a:schemeClr val="tx1"/>
                </a:solidFill>
              </a:rPr>
              <a:t>MSGBuff</a:t>
            </a:r>
            <a:r>
              <a:rPr lang="en-US" altLang="zh-CN" sz="1400" dirty="0">
                <a:solidFill>
                  <a:schemeClr val="tx1"/>
                </a:solidFill>
              </a:rPr>
              <a:t> </a:t>
            </a:r>
            <a:r>
              <a:rPr lang="zh-CN" altLang="en-US" sz="1400" dirty="0">
                <a:solidFill>
                  <a:schemeClr val="tx1"/>
                </a:solidFill>
              </a:rPr>
              <a:t>中，最后由应用层通过系统调用将数据报文读到用户态</a:t>
            </a:r>
            <a:r>
              <a:rPr lang="en-US" altLang="zh-CN" sz="1400" dirty="0" smtClean="0">
                <a:solidFill>
                  <a:schemeClr val="tx1"/>
                </a:solidFill>
              </a:rPr>
              <a:t>.</a:t>
            </a:r>
          </a:p>
          <a:p>
            <a:pPr marL="0" indent="360045" algn="just" fontAlgn="auto">
              <a:lnSpc>
                <a:spcPct val="150000"/>
              </a:lnSpc>
              <a:spcBef>
                <a:spcPts val="0"/>
              </a:spcBef>
              <a:buNone/>
            </a:pPr>
            <a:r>
              <a:rPr lang="zh-CN" altLang="en-US" sz="1400" dirty="0" smtClean="0">
                <a:solidFill>
                  <a:schemeClr val="tx1"/>
                </a:solidFill>
              </a:rPr>
              <a:t>左边</a:t>
            </a:r>
            <a:r>
              <a:rPr lang="zh-CN" altLang="en-US" sz="1400" dirty="0">
                <a:solidFill>
                  <a:schemeClr val="tx1"/>
                </a:solidFill>
              </a:rPr>
              <a:t>则是利用</a:t>
            </a:r>
            <a:r>
              <a:rPr lang="en-US" altLang="zh-CN" sz="1400" dirty="0">
                <a:solidFill>
                  <a:schemeClr val="tx1"/>
                </a:solidFill>
              </a:rPr>
              <a:t>RDMA</a:t>
            </a:r>
            <a:r>
              <a:rPr lang="zh-CN" altLang="en-US" sz="1400" dirty="0">
                <a:solidFill>
                  <a:schemeClr val="tx1"/>
                </a:solidFill>
              </a:rPr>
              <a:t>来实现的零拷贝过程，规则如下</a:t>
            </a:r>
            <a:r>
              <a:rPr lang="en-US" altLang="zh-CN" sz="1400" dirty="0">
                <a:solidFill>
                  <a:schemeClr val="tx1"/>
                </a:solidFill>
              </a:rPr>
              <a:t>: </a:t>
            </a:r>
          </a:p>
          <a:p>
            <a:pPr marL="0" indent="360045" algn="just" fontAlgn="auto">
              <a:lnSpc>
                <a:spcPct val="150000"/>
              </a:lnSpc>
              <a:spcBef>
                <a:spcPts val="0"/>
              </a:spcBef>
              <a:buNone/>
            </a:pPr>
            <a:r>
              <a:rPr lang="en-US" altLang="zh-CN" sz="1400" dirty="0">
                <a:solidFill>
                  <a:schemeClr val="tx1"/>
                </a:solidFill>
              </a:rPr>
              <a:t>1) RDMA </a:t>
            </a:r>
            <a:r>
              <a:rPr lang="zh-CN" altLang="en-US" sz="1400" dirty="0">
                <a:solidFill>
                  <a:schemeClr val="tx1"/>
                </a:solidFill>
              </a:rPr>
              <a:t>及其</a:t>
            </a:r>
            <a:r>
              <a:rPr lang="en-US" altLang="zh-CN" sz="1400" dirty="0">
                <a:solidFill>
                  <a:schemeClr val="tx1"/>
                </a:solidFill>
              </a:rPr>
              <a:t>LLP( Lower Layer Protocol)</a:t>
            </a:r>
            <a:r>
              <a:rPr lang="zh-CN" altLang="en-US" sz="1400" dirty="0">
                <a:solidFill>
                  <a:schemeClr val="tx1"/>
                </a:solidFill>
              </a:rPr>
              <a:t>可以在</a:t>
            </a:r>
            <a:r>
              <a:rPr lang="en-US" altLang="zh-CN" sz="1400" dirty="0">
                <a:solidFill>
                  <a:schemeClr val="tx1"/>
                </a:solidFill>
              </a:rPr>
              <a:t>NIC </a:t>
            </a:r>
            <a:r>
              <a:rPr lang="zh-CN" altLang="en-US" sz="1400" dirty="0">
                <a:solidFill>
                  <a:schemeClr val="tx1"/>
                </a:solidFill>
              </a:rPr>
              <a:t>上实现</a:t>
            </a:r>
            <a:r>
              <a:rPr lang="en-US" altLang="zh-CN" sz="1400" dirty="0">
                <a:solidFill>
                  <a:schemeClr val="tx1"/>
                </a:solidFill>
              </a:rPr>
              <a:t>(</a:t>
            </a:r>
            <a:r>
              <a:rPr lang="zh-CN" altLang="en-US" sz="1400" dirty="0">
                <a:solidFill>
                  <a:schemeClr val="tx1"/>
                </a:solidFill>
              </a:rPr>
              <a:t>称为</a:t>
            </a:r>
            <a:r>
              <a:rPr lang="en-US" altLang="zh-CN" sz="1400" dirty="0">
                <a:solidFill>
                  <a:schemeClr val="tx1"/>
                </a:solidFill>
              </a:rPr>
              <a:t>RNIC)</a:t>
            </a:r>
            <a:r>
              <a:rPr lang="zh-CN" altLang="en-US" sz="1400" dirty="0">
                <a:solidFill>
                  <a:schemeClr val="tx1"/>
                </a:solidFill>
              </a:rPr>
              <a:t>。 </a:t>
            </a:r>
          </a:p>
          <a:p>
            <a:pPr marL="0" indent="360045" algn="just" fontAlgn="auto">
              <a:lnSpc>
                <a:spcPct val="150000"/>
              </a:lnSpc>
              <a:spcBef>
                <a:spcPts val="0"/>
              </a:spcBef>
              <a:buNone/>
            </a:pPr>
            <a:r>
              <a:rPr lang="en-US" altLang="zh-CN" sz="1400" dirty="0">
                <a:solidFill>
                  <a:schemeClr val="tx1"/>
                </a:solidFill>
              </a:rPr>
              <a:t>2) </a:t>
            </a:r>
            <a:r>
              <a:rPr lang="zh-CN" altLang="en-US" sz="1400" dirty="0">
                <a:solidFill>
                  <a:schemeClr val="tx1"/>
                </a:solidFill>
              </a:rPr>
              <a:t>在</a:t>
            </a:r>
            <a:r>
              <a:rPr lang="en-US" altLang="zh-CN" sz="1400" dirty="0">
                <a:solidFill>
                  <a:schemeClr val="tx1"/>
                </a:solidFill>
              </a:rPr>
              <a:t>1)</a:t>
            </a:r>
            <a:r>
              <a:rPr lang="zh-CN" altLang="en-US" sz="1400" dirty="0">
                <a:solidFill>
                  <a:schemeClr val="tx1"/>
                </a:solidFill>
              </a:rPr>
              <a:t>中所说的</a:t>
            </a:r>
            <a:r>
              <a:rPr lang="en-US" altLang="zh-CN" sz="1400" dirty="0">
                <a:solidFill>
                  <a:schemeClr val="tx1"/>
                </a:solidFill>
              </a:rPr>
              <a:t>2 </a:t>
            </a:r>
            <a:r>
              <a:rPr lang="zh-CN" altLang="en-US" sz="1400" dirty="0">
                <a:solidFill>
                  <a:schemeClr val="tx1"/>
                </a:solidFill>
              </a:rPr>
              <a:t>种实现都是经过以下步骤</a:t>
            </a:r>
            <a:r>
              <a:rPr lang="en-US" altLang="zh-CN" sz="1400" dirty="0">
                <a:solidFill>
                  <a:schemeClr val="tx1"/>
                </a:solidFill>
              </a:rPr>
              <a:t>:</a:t>
            </a:r>
            <a:r>
              <a:rPr lang="zh-CN" altLang="en-US" sz="1400" dirty="0">
                <a:solidFill>
                  <a:schemeClr val="tx1"/>
                </a:solidFill>
              </a:rPr>
              <a:t>将收发的数据缓存到一个已经标记好的存储空间中，然后根据</a:t>
            </a:r>
            <a:r>
              <a:rPr lang="en-US" altLang="zh-CN" sz="1400" dirty="0">
                <a:solidFill>
                  <a:schemeClr val="tx1"/>
                </a:solidFill>
              </a:rPr>
              <a:t>LLP </a:t>
            </a:r>
            <a:r>
              <a:rPr lang="zh-CN" altLang="en-US" sz="1400" dirty="0">
                <a:solidFill>
                  <a:schemeClr val="tx1"/>
                </a:solidFill>
              </a:rPr>
              <a:t>和</a:t>
            </a:r>
            <a:r>
              <a:rPr lang="en-US" altLang="zh-CN" sz="1400" dirty="0">
                <a:solidFill>
                  <a:schemeClr val="tx1"/>
                </a:solidFill>
              </a:rPr>
              <a:t>RDMA </a:t>
            </a:r>
            <a:r>
              <a:rPr lang="zh-CN" altLang="en-US" sz="1400" dirty="0">
                <a:solidFill>
                  <a:schemeClr val="tx1"/>
                </a:solidFill>
              </a:rPr>
              <a:t>双方协商的规则直接将此存储空间映射到应用空间，这样就减少了传统实现方法中的至少</a:t>
            </a:r>
            <a:r>
              <a:rPr lang="en-US" altLang="zh-CN" sz="1400" dirty="0">
                <a:solidFill>
                  <a:schemeClr val="tx1"/>
                </a:solidFill>
              </a:rPr>
              <a:t>2</a:t>
            </a:r>
            <a:r>
              <a:rPr lang="zh-CN" altLang="en-US" sz="1400" dirty="0">
                <a:solidFill>
                  <a:schemeClr val="tx1"/>
                </a:solidFill>
              </a:rPr>
              <a:t>次内存拷贝，即实现零拷贝</a:t>
            </a:r>
            <a:r>
              <a:rPr lang="en-US" altLang="zh-CN" sz="1400" dirty="0">
                <a:solidFill>
                  <a:schemeClr val="tx1"/>
                </a:solidFill>
              </a:rPr>
              <a:t>.</a:t>
            </a:r>
            <a:r>
              <a:rPr lang="zh-CN" altLang="en-US" sz="1400" dirty="0">
                <a:solidFill>
                  <a:schemeClr val="tx1"/>
                </a:solidFill>
              </a:rPr>
              <a:t>其中细线表示数据流动方向，其实标记缓存就是通过</a:t>
            </a:r>
            <a:r>
              <a:rPr lang="en-US" altLang="zh-CN" sz="1400" dirty="0">
                <a:solidFill>
                  <a:schemeClr val="tx1"/>
                </a:solidFill>
              </a:rPr>
              <a:t>RDMA </a:t>
            </a:r>
            <a:r>
              <a:rPr lang="zh-CN" altLang="en-US" sz="1400" dirty="0">
                <a:solidFill>
                  <a:schemeClr val="tx1"/>
                </a:solidFill>
              </a:rPr>
              <a:t>直接映射成为用户缓存空间的。 </a:t>
            </a:r>
          </a:p>
          <a:p>
            <a:pPr marL="0" indent="0" algn="just">
              <a:lnSpc>
                <a:spcPct val="150000"/>
              </a:lnSpc>
              <a:buNone/>
            </a:pPr>
            <a:endParaRPr lang="zh-CN" altLang="en-US" sz="1400" dirty="0"/>
          </a:p>
        </p:txBody>
      </p:sp>
      <p:pic>
        <p:nvPicPr>
          <p:cNvPr id="151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484784"/>
            <a:ext cx="41148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605" y="621030"/>
            <a:ext cx="8307070" cy="2639060"/>
          </a:xfrm>
        </p:spPr>
        <p:txBody>
          <a:bodyPr>
            <a:noAutofit/>
          </a:bodyPr>
          <a:lstStyle/>
          <a:p>
            <a:pPr marL="0" indent="0">
              <a:lnSpc>
                <a:spcPct val="170000"/>
              </a:lnSpc>
              <a:buNone/>
            </a:pPr>
            <a:r>
              <a:rPr lang="en-US" altLang="zh-CN" sz="2000" dirty="0" smtClean="0"/>
              <a:t>3 RDMA</a:t>
            </a:r>
            <a:r>
              <a:rPr lang="zh-CN" altLang="en-US" sz="2000" dirty="0" smtClean="0"/>
              <a:t>的</a:t>
            </a:r>
            <a:r>
              <a:rPr lang="en-US" altLang="zh-CN" sz="2000" dirty="0" smtClean="0"/>
              <a:t>Queue Pair</a:t>
            </a:r>
          </a:p>
          <a:p>
            <a:pPr algn="just">
              <a:lnSpc>
                <a:spcPct val="170000"/>
              </a:lnSpc>
            </a:pPr>
            <a:r>
              <a:rPr lang="zh-CN" altLang="en-US" sz="1400" dirty="0" smtClean="0">
                <a:solidFill>
                  <a:schemeClr val="tx1"/>
                </a:solidFill>
              </a:rPr>
              <a:t>每个</a:t>
            </a:r>
            <a:r>
              <a:rPr lang="zh-CN" altLang="en-US" sz="1400" dirty="0">
                <a:solidFill>
                  <a:schemeClr val="tx1"/>
                </a:solidFill>
              </a:rPr>
              <a:t>端口具有一个</a:t>
            </a:r>
            <a:r>
              <a:rPr lang="en-US" altLang="zh-CN" sz="1400" dirty="0">
                <a:solidFill>
                  <a:schemeClr val="tx1"/>
                </a:solidFill>
              </a:rPr>
              <a:t>GUID(Globally Unique Identifier)</a:t>
            </a:r>
            <a:r>
              <a:rPr lang="zh-CN" altLang="en-US" sz="1400" dirty="0">
                <a:solidFill>
                  <a:schemeClr val="tx1"/>
                </a:solidFill>
              </a:rPr>
              <a:t>，</a:t>
            </a:r>
            <a:r>
              <a:rPr lang="en-US" altLang="zh-CN" sz="1400" dirty="0">
                <a:solidFill>
                  <a:schemeClr val="tx1"/>
                </a:solidFill>
              </a:rPr>
              <a:t>GUID</a:t>
            </a:r>
            <a:r>
              <a:rPr lang="zh-CN" altLang="en-US" sz="1400" dirty="0">
                <a:solidFill>
                  <a:schemeClr val="tx1"/>
                </a:solidFill>
              </a:rPr>
              <a:t>是全局唯一的，类似于以太网</a:t>
            </a:r>
            <a:r>
              <a:rPr lang="en-US" altLang="zh-CN" sz="1400" dirty="0">
                <a:solidFill>
                  <a:schemeClr val="tx1"/>
                </a:solidFill>
              </a:rPr>
              <a:t>MAC</a:t>
            </a:r>
            <a:r>
              <a:rPr lang="zh-CN" altLang="en-US" sz="1400" dirty="0">
                <a:solidFill>
                  <a:schemeClr val="tx1"/>
                </a:solidFill>
              </a:rPr>
              <a:t>地址。运行过程中，子网管理代理（</a:t>
            </a:r>
            <a:r>
              <a:rPr lang="en-US" altLang="zh-CN" sz="1400" dirty="0">
                <a:solidFill>
                  <a:schemeClr val="tx1"/>
                </a:solidFill>
              </a:rPr>
              <a:t>SMA</a:t>
            </a:r>
            <a:r>
              <a:rPr lang="zh-CN" altLang="en-US" sz="1400" dirty="0">
                <a:solidFill>
                  <a:schemeClr val="tx1"/>
                </a:solidFill>
              </a:rPr>
              <a:t>）会给端口分配一个本地标识（</a:t>
            </a:r>
            <a:r>
              <a:rPr lang="en-US" altLang="zh-CN" sz="1400" dirty="0">
                <a:solidFill>
                  <a:schemeClr val="tx1"/>
                </a:solidFill>
              </a:rPr>
              <a:t>LID</a:t>
            </a:r>
            <a:r>
              <a:rPr lang="zh-CN" altLang="en-US" sz="1400" dirty="0">
                <a:solidFill>
                  <a:schemeClr val="tx1"/>
                </a:solidFill>
              </a:rPr>
              <a:t>），</a:t>
            </a:r>
            <a:r>
              <a:rPr lang="en-US" altLang="zh-CN" sz="1400" dirty="0">
                <a:solidFill>
                  <a:schemeClr val="tx1"/>
                </a:solidFill>
              </a:rPr>
              <a:t>LID</a:t>
            </a:r>
            <a:r>
              <a:rPr lang="zh-CN" altLang="en-US" sz="1400" dirty="0">
                <a:solidFill>
                  <a:schemeClr val="tx1"/>
                </a:solidFill>
              </a:rPr>
              <a:t>仅在子网内部有用。</a:t>
            </a:r>
            <a:r>
              <a:rPr lang="en-US" altLang="zh-CN" sz="1400" dirty="0">
                <a:solidFill>
                  <a:schemeClr val="tx1"/>
                </a:solidFill>
              </a:rPr>
              <a:t>QP</a:t>
            </a:r>
            <a:r>
              <a:rPr lang="zh-CN" altLang="en-US" sz="1400" dirty="0">
                <a:solidFill>
                  <a:schemeClr val="tx1"/>
                </a:solidFill>
              </a:rPr>
              <a:t>是</a:t>
            </a:r>
            <a:r>
              <a:rPr lang="en-US" altLang="zh-CN" sz="1400" dirty="0" err="1">
                <a:solidFill>
                  <a:schemeClr val="tx1"/>
                </a:solidFill>
              </a:rPr>
              <a:t>infiniband</a:t>
            </a:r>
            <a:r>
              <a:rPr lang="zh-CN" altLang="en-US" sz="1400" dirty="0">
                <a:solidFill>
                  <a:schemeClr val="tx1"/>
                </a:solidFill>
              </a:rPr>
              <a:t>的一个重要概念，它是指发送队列和接收队列的组合，用户调用</a:t>
            </a:r>
            <a:r>
              <a:rPr lang="en-US" altLang="zh-CN" sz="1400" dirty="0">
                <a:solidFill>
                  <a:schemeClr val="tx1"/>
                </a:solidFill>
              </a:rPr>
              <a:t>API</a:t>
            </a:r>
            <a:r>
              <a:rPr lang="zh-CN" altLang="en-US" sz="1400" dirty="0">
                <a:solidFill>
                  <a:schemeClr val="tx1"/>
                </a:solidFill>
              </a:rPr>
              <a:t>发送接收数据的时候，实际上是将数据放入</a:t>
            </a:r>
            <a:r>
              <a:rPr lang="en-US" altLang="zh-CN" sz="1400" dirty="0">
                <a:solidFill>
                  <a:schemeClr val="tx1"/>
                </a:solidFill>
              </a:rPr>
              <a:t>QP</a:t>
            </a:r>
            <a:r>
              <a:rPr lang="zh-CN" altLang="en-US" sz="1400" dirty="0">
                <a:solidFill>
                  <a:schemeClr val="tx1"/>
                </a:solidFill>
              </a:rPr>
              <a:t>当中，然后以轮询的方式将</a:t>
            </a:r>
            <a:r>
              <a:rPr lang="en-US" altLang="zh-CN" sz="1400" dirty="0">
                <a:solidFill>
                  <a:schemeClr val="tx1"/>
                </a:solidFill>
              </a:rPr>
              <a:t>QP</a:t>
            </a:r>
            <a:r>
              <a:rPr lang="zh-CN" altLang="en-US" sz="1400" dirty="0">
                <a:solidFill>
                  <a:schemeClr val="tx1"/>
                </a:solidFill>
              </a:rPr>
              <a:t>中的请求一条条的处理，其模式类似于生产者</a:t>
            </a:r>
            <a:r>
              <a:rPr lang="en-US" altLang="zh-CN" sz="1400" dirty="0">
                <a:solidFill>
                  <a:schemeClr val="tx1"/>
                </a:solidFill>
              </a:rPr>
              <a:t>-</a:t>
            </a:r>
            <a:r>
              <a:rPr lang="zh-CN" altLang="en-US" sz="1400" dirty="0">
                <a:solidFill>
                  <a:schemeClr val="tx1"/>
                </a:solidFill>
              </a:rPr>
              <a:t>消费者模式。</a:t>
            </a:r>
          </a:p>
        </p:txBody>
      </p:sp>
      <p:pic>
        <p:nvPicPr>
          <p:cNvPr id="153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12976"/>
            <a:ext cx="8077200" cy="340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196975"/>
            <a:ext cx="8474710" cy="1583690"/>
          </a:xfrm>
        </p:spPr>
        <p:txBody>
          <a:bodyPr>
            <a:normAutofit/>
          </a:bodyPr>
          <a:lstStyle/>
          <a:p>
            <a:pPr>
              <a:lnSpc>
                <a:spcPct val="150000"/>
              </a:lnSpc>
            </a:pPr>
            <a:r>
              <a:rPr lang="en-US" altLang="zh-CN" sz="2400" dirty="0">
                <a:solidFill>
                  <a:schemeClr val="tx1"/>
                </a:solidFill>
              </a:rPr>
              <a:t>Work queue</a:t>
            </a:r>
            <a:r>
              <a:rPr lang="zh-CN" altLang="en-US" sz="2400" dirty="0">
                <a:solidFill>
                  <a:schemeClr val="tx1"/>
                </a:solidFill>
              </a:rPr>
              <a:t>即是</a:t>
            </a:r>
            <a:r>
              <a:rPr lang="en-US" altLang="zh-CN" sz="2400" dirty="0">
                <a:solidFill>
                  <a:schemeClr val="tx1"/>
                </a:solidFill>
              </a:rPr>
              <a:t>QP</a:t>
            </a:r>
            <a:r>
              <a:rPr lang="zh-CN" altLang="en-US" sz="2400" dirty="0">
                <a:solidFill>
                  <a:schemeClr val="tx1"/>
                </a:solidFill>
              </a:rPr>
              <a:t>中的</a:t>
            </a:r>
            <a:r>
              <a:rPr lang="en-US" altLang="zh-CN" sz="2400" dirty="0">
                <a:solidFill>
                  <a:schemeClr val="tx1"/>
                </a:solidFill>
              </a:rPr>
              <a:t>send Queue</a:t>
            </a:r>
            <a:r>
              <a:rPr lang="zh-CN" altLang="en-US" sz="2400" dirty="0">
                <a:solidFill>
                  <a:schemeClr val="tx1"/>
                </a:solidFill>
              </a:rPr>
              <a:t>或者</a:t>
            </a:r>
            <a:r>
              <a:rPr lang="en-US" altLang="zh-CN" sz="2400" dirty="0">
                <a:solidFill>
                  <a:schemeClr val="tx1"/>
                </a:solidFill>
              </a:rPr>
              <a:t>receive Queue</a:t>
            </a:r>
            <a:r>
              <a:rPr lang="zh-CN" altLang="en-US" sz="2400" dirty="0">
                <a:solidFill>
                  <a:schemeClr val="tx1"/>
                </a:solidFill>
              </a:rPr>
              <a:t>，</a:t>
            </a:r>
            <a:r>
              <a:rPr lang="en-US" altLang="zh-CN" sz="2400" dirty="0">
                <a:solidFill>
                  <a:schemeClr val="tx1"/>
                </a:solidFill>
              </a:rPr>
              <a:t>WQ</a:t>
            </a:r>
            <a:r>
              <a:rPr lang="zh-CN" altLang="en-US" sz="2400" dirty="0">
                <a:solidFill>
                  <a:schemeClr val="tx1"/>
                </a:solidFill>
              </a:rPr>
              <a:t>中的请求被处理完成之后，就被放到</a:t>
            </a:r>
            <a:r>
              <a:rPr lang="en-US" altLang="zh-CN" sz="2400" dirty="0">
                <a:solidFill>
                  <a:schemeClr val="tx1"/>
                </a:solidFill>
              </a:rPr>
              <a:t>Work Completion</a:t>
            </a:r>
            <a:r>
              <a:rPr lang="zh-CN" altLang="en-US" sz="2400" dirty="0">
                <a:solidFill>
                  <a:schemeClr val="tx1"/>
                </a:solidFill>
              </a:rPr>
              <a:t>中。</a:t>
            </a:r>
          </a:p>
        </p:txBody>
      </p:sp>
      <p:pic>
        <p:nvPicPr>
          <p:cNvPr id="154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492896"/>
            <a:ext cx="59436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0" y="1214120"/>
            <a:ext cx="5149850" cy="5001260"/>
          </a:xfrm>
        </p:spPr>
        <p:txBody>
          <a:bodyPr/>
          <a:lstStyle/>
          <a:p>
            <a:pPr marL="0" indent="0">
              <a:buNone/>
            </a:pPr>
            <a:r>
              <a:rPr lang="en-US" altLang="zh-CN" dirty="0" smtClean="0"/>
              <a:t>4 </a:t>
            </a:r>
            <a:r>
              <a:rPr lang="zh-CN" altLang="en-US" sz="2800" dirty="0" smtClean="0"/>
              <a:t>如何</a:t>
            </a:r>
            <a:r>
              <a:rPr lang="zh-CN" altLang="en-US" sz="2800" dirty="0"/>
              <a:t>使用</a:t>
            </a:r>
            <a:r>
              <a:rPr lang="en-US" altLang="zh-CN" sz="2800" dirty="0"/>
              <a:t>IB verbs</a:t>
            </a:r>
            <a:r>
              <a:rPr lang="zh-CN" altLang="en-US" sz="2800" dirty="0"/>
              <a:t>传送数据</a:t>
            </a:r>
          </a:p>
        </p:txBody>
      </p:sp>
      <p:pic>
        <p:nvPicPr>
          <p:cNvPr id="155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124744"/>
            <a:ext cx="3560291" cy="5208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10047" y="1916832"/>
            <a:ext cx="4860032" cy="4617720"/>
          </a:xfrm>
          <a:prstGeom prst="rect">
            <a:avLst/>
          </a:prstGeom>
        </p:spPr>
        <p:txBody>
          <a:bodyPr wrap="square">
            <a:spAutoFit/>
          </a:bodyPr>
          <a:lstStyle/>
          <a:p>
            <a:pPr>
              <a:lnSpc>
                <a:spcPct val="150000"/>
              </a:lnSpc>
            </a:pPr>
            <a:r>
              <a:rPr lang="en-US" altLang="zh-CN" dirty="0" err="1"/>
              <a:t>Infiniband</a:t>
            </a:r>
            <a:r>
              <a:rPr lang="zh-CN" altLang="en-US" dirty="0"/>
              <a:t>提供了</a:t>
            </a:r>
            <a:r>
              <a:rPr lang="en-US" altLang="zh-CN" dirty="0"/>
              <a:t>VPI verbs API</a:t>
            </a:r>
            <a:r>
              <a:rPr lang="zh-CN" altLang="en-US" dirty="0"/>
              <a:t>和</a:t>
            </a:r>
            <a:r>
              <a:rPr lang="en-US" altLang="zh-CN" dirty="0"/>
              <a:t>RDMA_CM verbs API </a:t>
            </a:r>
            <a:r>
              <a:rPr lang="zh-CN" altLang="en-US" dirty="0"/>
              <a:t>这两个</a:t>
            </a:r>
            <a:r>
              <a:rPr lang="en-US" altLang="zh-CN" dirty="0"/>
              <a:t>API</a:t>
            </a:r>
            <a:r>
              <a:rPr lang="zh-CN" altLang="en-US" dirty="0"/>
              <a:t>集合，用户使用其中的库函数，就能很方便的在不同的机器之间传输数据</a:t>
            </a:r>
            <a:r>
              <a:rPr lang="zh-CN" altLang="en-US" dirty="0" smtClean="0"/>
              <a:t>。</a:t>
            </a:r>
            <a:endParaRPr lang="en-US" altLang="zh-CN" dirty="0" smtClean="0"/>
          </a:p>
          <a:p>
            <a:pPr>
              <a:lnSpc>
                <a:spcPct val="150000"/>
              </a:lnSpc>
            </a:pPr>
            <a:r>
              <a:rPr lang="zh-CN" altLang="en-US" dirty="0"/>
              <a:t>连接建立完成之后，就可以调用</a:t>
            </a:r>
            <a:r>
              <a:rPr lang="en-US" altLang="zh-CN" dirty="0" err="1"/>
              <a:t>ibv_post_recv</a:t>
            </a:r>
            <a:r>
              <a:rPr lang="zh-CN" altLang="en-US" dirty="0"/>
              <a:t>和</a:t>
            </a:r>
            <a:r>
              <a:rPr lang="en-US" altLang="zh-CN" dirty="0" err="1"/>
              <a:t>ibv_post_send</a:t>
            </a:r>
            <a:r>
              <a:rPr lang="zh-CN" altLang="en-US" dirty="0"/>
              <a:t>收发数据了，发送和接收请求都被放在</a:t>
            </a:r>
            <a:r>
              <a:rPr lang="en-US" altLang="zh-CN" dirty="0"/>
              <a:t>QP</a:t>
            </a:r>
            <a:r>
              <a:rPr lang="zh-CN" altLang="en-US" dirty="0"/>
              <a:t>中，后台需要调用</a:t>
            </a:r>
            <a:r>
              <a:rPr lang="en-US" altLang="zh-CN" dirty="0" err="1"/>
              <a:t>ibv_poll_cq</a:t>
            </a:r>
            <a:r>
              <a:rPr lang="zh-CN" altLang="en-US" dirty="0"/>
              <a:t>来逐条处理请求，由于</a:t>
            </a:r>
            <a:r>
              <a:rPr lang="en-US" altLang="zh-CN" dirty="0" err="1"/>
              <a:t>infiniband</a:t>
            </a:r>
            <a:r>
              <a:rPr lang="zh-CN" altLang="en-US" dirty="0"/>
              <a:t>连接中，一旦有一条数据发送或者接收失败，其后所有的数据发送或者接收都会失败，因此一旦检测到</a:t>
            </a:r>
            <a:r>
              <a:rPr lang="en-US" altLang="zh-CN" dirty="0"/>
              <a:t>WC</a:t>
            </a:r>
            <a:r>
              <a:rPr lang="zh-CN" altLang="en-US" dirty="0"/>
              <a:t>的状态不是成功，需要立即处理此错误（此时最好断开连接）。</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560" y="981075"/>
            <a:ext cx="8716010" cy="4858385"/>
          </a:xfrm>
        </p:spPr>
        <p:txBody>
          <a:bodyPr/>
          <a:lstStyle/>
          <a:p>
            <a:pPr marL="0" indent="0">
              <a:buNone/>
            </a:pPr>
            <a:r>
              <a:rPr lang="en-US" altLang="zh-CN" dirty="0" smtClean="0"/>
              <a:t>5 RDMA </a:t>
            </a:r>
            <a:r>
              <a:rPr lang="zh-CN" altLang="en-US" dirty="0"/>
              <a:t>在数据传输中的</a:t>
            </a:r>
            <a:r>
              <a:rPr lang="zh-CN" altLang="en-US" dirty="0" smtClean="0"/>
              <a:t>应用</a:t>
            </a:r>
            <a:endParaRPr lang="en-US" altLang="zh-CN" dirty="0" smtClean="0"/>
          </a:p>
          <a:p>
            <a:pPr lvl="1" algn="just">
              <a:lnSpc>
                <a:spcPct val="150000"/>
              </a:lnSpc>
            </a:pPr>
            <a:r>
              <a:rPr lang="en-US" altLang="zh-CN" sz="2000" dirty="0">
                <a:solidFill>
                  <a:schemeClr val="tx1"/>
                </a:solidFill>
              </a:rPr>
              <a:t>RDMA</a:t>
            </a:r>
            <a:r>
              <a:rPr lang="zh-CN" altLang="en-US" sz="2000" dirty="0">
                <a:solidFill>
                  <a:schemeClr val="tx1"/>
                </a:solidFill>
              </a:rPr>
              <a:t>正在</a:t>
            </a:r>
            <a:r>
              <a:rPr lang="zh-CN" altLang="en-US" sz="2000" dirty="0" smtClean="0">
                <a:solidFill>
                  <a:schemeClr val="tx1"/>
                </a:solidFill>
              </a:rPr>
              <a:t>迅速</a:t>
            </a:r>
            <a:r>
              <a:rPr lang="zh-CN" altLang="en-US" sz="2000" dirty="0">
                <a:solidFill>
                  <a:schemeClr val="tx1"/>
                </a:solidFill>
              </a:rPr>
              <a:t>成为高速集群和服务器区域网的一种基本特性</a:t>
            </a:r>
            <a:r>
              <a:rPr lang="zh-CN" altLang="en-US" sz="2000" dirty="0" smtClean="0">
                <a:solidFill>
                  <a:schemeClr val="tx1"/>
                </a:solidFill>
              </a:rPr>
              <a:t>。</a:t>
            </a:r>
            <a:r>
              <a:rPr lang="en-US" altLang="zh-CN" sz="2000" dirty="0" smtClean="0">
                <a:solidFill>
                  <a:schemeClr val="tx1"/>
                </a:solidFill>
              </a:rPr>
              <a:t>RDMA </a:t>
            </a:r>
            <a:r>
              <a:rPr lang="en-US" altLang="zh-CN" sz="2000" dirty="0">
                <a:solidFill>
                  <a:schemeClr val="tx1"/>
                </a:solidFill>
              </a:rPr>
              <a:t>over TCP</a:t>
            </a:r>
            <a:r>
              <a:rPr lang="zh-CN" altLang="en-US" sz="2000" dirty="0">
                <a:solidFill>
                  <a:schemeClr val="tx1"/>
                </a:solidFill>
              </a:rPr>
              <a:t>协议将数据直接在两个系统的应用内存之间进行交互，对操作系统内核几乎没有影响，并且不需要临时复制到系统内存的</a:t>
            </a:r>
            <a:r>
              <a:rPr lang="zh-CN" altLang="en-US" sz="2000" dirty="0" smtClean="0">
                <a:solidFill>
                  <a:schemeClr val="tx1"/>
                </a:solidFill>
              </a:rPr>
              <a:t>操作。</a:t>
            </a:r>
            <a:endParaRPr lang="en-US" altLang="zh-CN" sz="2000" dirty="0" smtClean="0">
              <a:solidFill>
                <a:schemeClr val="tx1"/>
              </a:solidFill>
            </a:endParaRPr>
          </a:p>
          <a:p>
            <a:pPr lvl="1">
              <a:lnSpc>
                <a:spcPct val="150000"/>
              </a:lnSpc>
            </a:pPr>
            <a:r>
              <a:rPr lang="zh-CN" altLang="en-US" sz="2000" dirty="0">
                <a:solidFill>
                  <a:schemeClr val="tx1"/>
                </a:solidFill>
              </a:rPr>
              <a:t>存储系统中的应用： </a:t>
            </a:r>
            <a:r>
              <a:rPr lang="en-US" altLang="zh-CN" sz="2000" dirty="0">
                <a:solidFill>
                  <a:schemeClr val="tx1"/>
                </a:solidFill>
              </a:rPr>
              <a:t>RDMA </a:t>
            </a:r>
            <a:r>
              <a:rPr lang="zh-CN" altLang="en-US" sz="2000" dirty="0">
                <a:solidFill>
                  <a:schemeClr val="tx1"/>
                </a:solidFill>
              </a:rPr>
              <a:t>的优点和</a:t>
            </a:r>
            <a:r>
              <a:rPr lang="en-US" altLang="zh-CN" sz="2000" dirty="0">
                <a:solidFill>
                  <a:schemeClr val="tx1"/>
                </a:solidFill>
              </a:rPr>
              <a:t>N A S</a:t>
            </a:r>
            <a:r>
              <a:rPr lang="zh-CN" altLang="en-US" sz="2000" dirty="0">
                <a:solidFill>
                  <a:schemeClr val="tx1"/>
                </a:solidFill>
              </a:rPr>
              <a:t>的存储能力集成在一起，全部读写操作都直接通过</a:t>
            </a:r>
            <a:r>
              <a:rPr lang="en-US" altLang="zh-CN" sz="2000" dirty="0">
                <a:solidFill>
                  <a:schemeClr val="tx1"/>
                </a:solidFill>
              </a:rPr>
              <a:t>RDMA </a:t>
            </a:r>
            <a:r>
              <a:rPr lang="zh-CN" altLang="en-US" sz="2000" dirty="0">
                <a:solidFill>
                  <a:schemeClr val="tx1"/>
                </a:solidFill>
              </a:rPr>
              <a:t>驱动器执行，降低了网络文件协议所带来的系统负载。</a:t>
            </a:r>
            <a:endParaRPr lang="en-US" altLang="zh-CN" sz="2000" dirty="0">
              <a:solidFill>
                <a:schemeClr val="tx1"/>
              </a:solidFill>
            </a:endParaRPr>
          </a:p>
          <a:p>
            <a:pPr lvl="1">
              <a:lnSpc>
                <a:spcPct val="150000"/>
              </a:lnSpc>
            </a:pPr>
            <a:r>
              <a:rPr lang="en-US" altLang="zh-CN" sz="2000" dirty="0" err="1">
                <a:solidFill>
                  <a:schemeClr val="tx1"/>
                </a:solidFill>
              </a:rPr>
              <a:t>Infiniband</a:t>
            </a:r>
            <a:r>
              <a:rPr lang="zh-CN" altLang="en-US" sz="2000" dirty="0">
                <a:solidFill>
                  <a:schemeClr val="tx1"/>
                </a:solidFill>
              </a:rPr>
              <a:t>网络中的应用：</a:t>
            </a:r>
            <a:r>
              <a:rPr lang="en-US" altLang="zh-CN" sz="2000" dirty="0" err="1">
                <a:solidFill>
                  <a:schemeClr val="tx1"/>
                </a:solidFill>
              </a:rPr>
              <a:t>Infiniband</a:t>
            </a:r>
            <a:r>
              <a:rPr lang="zh-CN" altLang="en-US" sz="2000" dirty="0">
                <a:solidFill>
                  <a:schemeClr val="tx1"/>
                </a:solidFill>
              </a:rPr>
              <a:t>的</a:t>
            </a:r>
            <a:r>
              <a:rPr lang="en-US" altLang="zh-CN" sz="2000" dirty="0">
                <a:solidFill>
                  <a:schemeClr val="tx1"/>
                </a:solidFill>
              </a:rPr>
              <a:t>H C A </a:t>
            </a:r>
            <a:r>
              <a:rPr lang="zh-CN" altLang="en-US" sz="2000" dirty="0">
                <a:solidFill>
                  <a:schemeClr val="tx1"/>
                </a:solidFill>
              </a:rPr>
              <a:t>具有</a:t>
            </a:r>
            <a:r>
              <a:rPr lang="en-US" altLang="zh-CN" sz="2000" dirty="0">
                <a:solidFill>
                  <a:schemeClr val="tx1"/>
                </a:solidFill>
              </a:rPr>
              <a:t>R D M A </a:t>
            </a:r>
            <a:r>
              <a:rPr lang="zh-CN" altLang="en-US" sz="2000" dirty="0">
                <a:solidFill>
                  <a:schemeClr val="tx1"/>
                </a:solidFill>
              </a:rPr>
              <a:t>功能有时也称之为内核旁路（</a:t>
            </a:r>
            <a:r>
              <a:rPr lang="en-US" altLang="zh-CN" sz="2000" dirty="0">
                <a:solidFill>
                  <a:schemeClr val="tx1"/>
                </a:solidFill>
              </a:rPr>
              <a:t>Kernel Bypass</a:t>
            </a:r>
            <a:r>
              <a:rPr lang="zh-CN" altLang="en-US" sz="2000" dirty="0">
                <a:solidFill>
                  <a:schemeClr val="tx1"/>
                </a:solidFill>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56"/>
          <p:cNvPicPr>
            <a:picLocks noChangeAspect="1"/>
          </p:cNvPicPr>
          <p:nvPr/>
        </p:nvPicPr>
        <p:blipFill>
          <a:blip r:embed="rId4" r:link="rId5"/>
          <a:stretch>
            <a:fillRect/>
          </a:stretch>
        </p:blipFill>
        <p:spPr>
          <a:xfrm>
            <a:off x="1259840" y="1125220"/>
            <a:ext cx="6038215" cy="3244215"/>
          </a:xfrm>
          <a:prstGeom prst="rect">
            <a:avLst/>
          </a:prstGeom>
          <a:noFill/>
          <a:ln w="9525">
            <a:noFill/>
          </a:ln>
        </p:spPr>
      </p:pic>
      <p:sp>
        <p:nvSpPr>
          <p:cNvPr id="3" name="文本框 2"/>
          <p:cNvSpPr txBox="1"/>
          <p:nvPr/>
        </p:nvSpPr>
        <p:spPr>
          <a:xfrm>
            <a:off x="395605" y="549275"/>
            <a:ext cx="5586730" cy="398780"/>
          </a:xfrm>
          <a:prstGeom prst="rect">
            <a:avLst/>
          </a:prstGeom>
          <a:noFill/>
        </p:spPr>
        <p:txBody>
          <a:bodyPr wrap="square" rtlCol="0">
            <a:spAutoFit/>
          </a:bodyPr>
          <a:lstStyle/>
          <a:p>
            <a:r>
              <a:rPr lang="en-US" altLang="zh-CN" sz="2000" dirty="0" smtClean="0"/>
              <a:t>6. </a:t>
            </a:r>
            <a:r>
              <a:rPr lang="en-US" altLang="zh-CN" sz="2000" dirty="0"/>
              <a:t>RDMA over Converged Ethernet (</a:t>
            </a:r>
            <a:r>
              <a:rPr lang="en-US" altLang="zh-CN" sz="2000" dirty="0" err="1"/>
              <a:t>RoCE</a:t>
            </a:r>
            <a:r>
              <a:rPr lang="en-US" altLang="zh-CN" sz="2000" dirty="0"/>
              <a:t>)</a:t>
            </a:r>
            <a:r>
              <a:rPr lang="zh-CN" altLang="zh-CN" sz="2000" dirty="0"/>
              <a:t>协议</a:t>
            </a:r>
          </a:p>
        </p:txBody>
      </p:sp>
      <p:graphicFrame>
        <p:nvGraphicFramePr>
          <p:cNvPr id="6" name="对象 5"/>
          <p:cNvGraphicFramePr/>
          <p:nvPr/>
        </p:nvGraphicFramePr>
        <p:xfrm>
          <a:off x="971550" y="4509135"/>
          <a:ext cx="6670675" cy="2287905"/>
        </p:xfrm>
        <a:graphic>
          <a:graphicData uri="http://schemas.openxmlformats.org/presentationml/2006/ole">
            <mc:AlternateContent xmlns:mc="http://schemas.openxmlformats.org/markup-compatibility/2006">
              <mc:Choice xmlns:v="urn:schemas-microsoft-com:vml" Requires="v">
                <p:oleObj spid="_x0000_s9225" r:id="rId6" imgW="8382000" imgH="3800475" progId="Paint.Picture">
                  <p:embed/>
                </p:oleObj>
              </mc:Choice>
              <mc:Fallback>
                <p:oleObj r:id="rId6" imgW="8382000" imgH="3800475" progId="Paint.Picture">
                  <p:embed/>
                  <p:pic>
                    <p:nvPicPr>
                      <p:cNvPr id="0" name="图片 6"/>
                      <p:cNvPicPr/>
                      <p:nvPr/>
                    </p:nvPicPr>
                    <p:blipFill>
                      <a:blip r:embed="rId7"/>
                    </p:blipFill>
                    <p:spPr>
                      <a:xfrm>
                        <a:off x="971550" y="4509135"/>
                        <a:ext cx="6670675" cy="228790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260648"/>
            <a:ext cx="8208912" cy="707886"/>
          </a:xfrm>
          <a:prstGeom prst="rect">
            <a:avLst/>
          </a:prstGeom>
          <a:noFill/>
        </p:spPr>
        <p:txBody>
          <a:bodyPr wrap="square" rtlCol="0">
            <a:spAutoFit/>
          </a:bodyPr>
          <a:lstStyle/>
          <a:p>
            <a:r>
              <a:rPr lang="zh-CN" altLang="en-US" sz="4000" b="1" dirty="0" smtClean="0"/>
              <a:t>多核处理器成为主流</a:t>
            </a:r>
            <a:endParaRPr lang="zh-CN" altLang="en-US" sz="4000" b="1" dirty="0"/>
          </a:p>
        </p:txBody>
      </p:sp>
      <p:pic>
        <p:nvPicPr>
          <p:cNvPr id="3" name="图片 2"/>
          <p:cNvPicPr>
            <a:picLocks noChangeAspect="1"/>
          </p:cNvPicPr>
          <p:nvPr/>
        </p:nvPicPr>
        <p:blipFill>
          <a:blip r:embed="rId4"/>
          <a:stretch>
            <a:fillRect/>
          </a:stretch>
        </p:blipFill>
        <p:spPr>
          <a:xfrm>
            <a:off x="2268220" y="980440"/>
            <a:ext cx="3434080" cy="5059680"/>
          </a:xfrm>
          <a:prstGeom prst="rect">
            <a:avLst/>
          </a:prstGeom>
        </p:spPr>
      </p:pic>
      <p:pic>
        <p:nvPicPr>
          <p:cNvPr id="5" name="图片 4"/>
          <p:cNvPicPr>
            <a:picLocks noChangeAspect="1"/>
          </p:cNvPicPr>
          <p:nvPr/>
        </p:nvPicPr>
        <p:blipFill>
          <a:blip r:embed="rId5"/>
          <a:stretch>
            <a:fillRect/>
          </a:stretch>
        </p:blipFill>
        <p:spPr>
          <a:xfrm>
            <a:off x="5652135" y="980440"/>
            <a:ext cx="3482340" cy="5109845"/>
          </a:xfrm>
          <a:prstGeom prst="rect">
            <a:avLst/>
          </a:prstGeom>
        </p:spPr>
      </p:pic>
      <p:graphicFrame>
        <p:nvGraphicFramePr>
          <p:cNvPr id="6" name="对象 5"/>
          <p:cNvGraphicFramePr/>
          <p:nvPr/>
        </p:nvGraphicFramePr>
        <p:xfrm>
          <a:off x="34925" y="1124585"/>
          <a:ext cx="2354580" cy="4356100"/>
        </p:xfrm>
        <a:graphic>
          <a:graphicData uri="http://schemas.openxmlformats.org/presentationml/2006/ole">
            <mc:AlternateContent xmlns:mc="http://schemas.openxmlformats.org/markup-compatibility/2006">
              <mc:Choice xmlns:v="urn:schemas-microsoft-com:vml" Requires="v">
                <p:oleObj spid="_x0000_s10249" r:id="rId6" imgW="2352675" imgH="4352925" progId="Paint.Picture">
                  <p:embed/>
                </p:oleObj>
              </mc:Choice>
              <mc:Fallback>
                <p:oleObj r:id="rId6" imgW="2352675" imgH="4352925" progId="Paint.Picture">
                  <p:embed/>
                  <p:pic>
                    <p:nvPicPr>
                      <p:cNvPr id="0" name="图片 6"/>
                      <p:cNvPicPr/>
                      <p:nvPr/>
                    </p:nvPicPr>
                    <p:blipFill>
                      <a:blip r:embed="rId7"/>
                    </p:blipFill>
                    <p:spPr>
                      <a:xfrm>
                        <a:off x="34925" y="1124585"/>
                        <a:ext cx="2354580" cy="43561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5565" y="759460"/>
            <a:ext cx="4012565" cy="4779010"/>
          </a:xfrm>
          <a:prstGeom prst="rect">
            <a:avLst/>
          </a:prstGeom>
        </p:spPr>
      </p:pic>
      <p:pic>
        <p:nvPicPr>
          <p:cNvPr id="9" name="图片 8"/>
          <p:cNvPicPr>
            <a:picLocks noChangeAspect="1"/>
          </p:cNvPicPr>
          <p:nvPr/>
        </p:nvPicPr>
        <p:blipFill>
          <a:blip r:embed="rId3"/>
          <a:stretch>
            <a:fillRect/>
          </a:stretch>
        </p:blipFill>
        <p:spPr>
          <a:xfrm>
            <a:off x="4011930" y="443230"/>
            <a:ext cx="5114290" cy="597154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p:cNvSpPr>
            <a:spLocks noGrp="1"/>
          </p:cNvSpPr>
          <p:nvPr>
            <p:ph idx="1"/>
          </p:nvPr>
        </p:nvSpPr>
        <p:spPr>
          <a:xfrm>
            <a:off x="249555" y="923925"/>
            <a:ext cx="8644255" cy="2652395"/>
          </a:xfrm>
        </p:spPr>
        <p:txBody>
          <a:bodyPr vert="horz" wrap="square" lIns="91440" tIns="45720" rIns="91440" bIns="45720" numCol="1" rtlCol="0" anchor="t" anchorCtr="0" compatLnSpc="1">
            <a:normAutofit/>
          </a:body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库克 </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马培军著</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苏统华 译，</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CUDA</a:t>
            </a:r>
            <a:r>
              <a:rPr kumimoji="0" lang="zh-CN" altLang="en-US" sz="2100" b="0" i="0" u="none" strike="noStrike" kern="1200" cap="none" spc="0" normalizeH="0" baseline="0" noProof="0" dirty="0" smtClean="0">
                <a:ln>
                  <a:noFill/>
                </a:ln>
                <a:solidFill>
                  <a:schemeClr val="tx1"/>
                </a:solidFill>
                <a:effectLst/>
                <a:uLnTx/>
                <a:uFillTx/>
                <a:latin typeface="+mn-lt"/>
                <a:ea typeface="+mn-ea"/>
                <a:cs typeface="+mn-cs"/>
              </a:rPr>
              <a:t>并行程序设计</a:t>
            </a: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:GPU</a:t>
            </a:r>
            <a:r>
              <a:rPr kumimoji="0" lang="zh-CN" altLang="en-US" sz="2100" b="0" i="0" u="none" strike="noStrike" kern="1200" cap="none" spc="0" normalizeH="0" baseline="0" noProof="0" dirty="0" smtClean="0">
                <a:ln>
                  <a:noFill/>
                </a:ln>
                <a:solidFill>
                  <a:schemeClr val="tx1"/>
                </a:solidFill>
                <a:effectLst/>
                <a:uLnTx/>
                <a:uFillTx/>
                <a:latin typeface="+mn-lt"/>
                <a:ea typeface="+mn-ea"/>
                <a:cs typeface="+mn-cs"/>
              </a:rPr>
              <a:t>编程指南</a:t>
            </a: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100" b="0" i="0" u="none" strike="noStrike" kern="1200" cap="none" spc="0" normalizeH="0" baseline="0" noProof="0" dirty="0" smtClean="0">
                <a:ln>
                  <a:noFill/>
                </a:ln>
                <a:solidFill>
                  <a:schemeClr val="tx1"/>
                </a:solidFill>
                <a:effectLst/>
                <a:uLnTx/>
                <a:uFillTx/>
                <a:latin typeface="+mn-lt"/>
                <a:ea typeface="+mn-ea"/>
                <a:cs typeface="+mn-cs"/>
              </a:rPr>
              <a:t>，机械工业出版社，</a:t>
            </a: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2014</a:t>
            </a:r>
            <a:r>
              <a:rPr kumimoji="0" lang="zh-CN" altLang="en-US" sz="21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altLang="zh-CN" sz="21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100" b="0" i="0" u="none" strike="noStrike" kern="1200" cap="none" spc="0" normalizeH="0" baseline="0" noProof="0" dirty="0" smtClean="0">
                <a:ln>
                  <a:noFill/>
                </a:ln>
                <a:solidFill>
                  <a:schemeClr val="tx1"/>
                </a:solidFill>
                <a:effectLst/>
                <a:uLnTx/>
                <a:uFillTx/>
                <a:latin typeface="+mn-lt"/>
                <a:ea typeface="+mn-ea"/>
                <a:cs typeface="+mn-cs"/>
              </a:rPr>
              <a:t>月。</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lang="zh-CN" altLang="en-US" sz="2000" strike="noStrike" noProof="0" dirty="0" smtClean="0">
                <a:ln>
                  <a:noFill/>
                </a:ln>
                <a:solidFill>
                  <a:schemeClr val="tx1"/>
                </a:solidFill>
                <a:effectLst/>
                <a:uLnTx/>
                <a:uFillTx/>
                <a:sym typeface="+mn-ea"/>
              </a:rPr>
              <a:t>王恩东，张清，沈铂等 著，</a:t>
            </a:r>
            <a:r>
              <a:rPr lang="en-US" altLang="zh-CN" sz="2000" strike="noStrike" noProof="0" dirty="0" smtClean="0">
                <a:ln>
                  <a:noFill/>
                </a:ln>
                <a:solidFill>
                  <a:schemeClr val="tx1"/>
                </a:solidFill>
                <a:effectLst/>
                <a:uLnTx/>
                <a:uFillTx/>
                <a:sym typeface="+mn-ea"/>
              </a:rPr>
              <a:t>《</a:t>
            </a:r>
            <a:r>
              <a:rPr lang="en-US" sz="2000" strike="noStrike" noProof="0" dirty="0" smtClean="0">
                <a:ln>
                  <a:noFill/>
                </a:ln>
                <a:solidFill>
                  <a:schemeClr val="tx1"/>
                </a:solidFill>
                <a:effectLst/>
                <a:uLnTx/>
                <a:uFillTx/>
                <a:sym typeface="+mn-ea"/>
              </a:rPr>
              <a:t>MIC</a:t>
            </a:r>
            <a:r>
              <a:rPr lang="zh-CN" altLang="en-US" sz="2000" strike="noStrike" noProof="0" dirty="0" smtClean="0">
                <a:ln>
                  <a:noFill/>
                </a:ln>
                <a:solidFill>
                  <a:schemeClr val="tx1"/>
                </a:solidFill>
                <a:effectLst/>
                <a:uLnTx/>
                <a:uFillTx/>
                <a:sym typeface="+mn-ea"/>
              </a:rPr>
              <a:t>高性能计算编程指南</a:t>
            </a:r>
            <a:r>
              <a:rPr lang="en-US" altLang="zh-CN" sz="2000" strike="noStrike" noProof="0" dirty="0" smtClean="0">
                <a:ln>
                  <a:noFill/>
                </a:ln>
                <a:solidFill>
                  <a:schemeClr val="tx1"/>
                </a:solidFill>
                <a:effectLst/>
                <a:uLnTx/>
                <a:uFillTx/>
                <a:sym typeface="+mn-ea"/>
              </a:rPr>
              <a:t>》</a:t>
            </a:r>
            <a:r>
              <a:rPr lang="zh-CN" altLang="en-US" sz="2000" strike="noStrike" noProof="0" dirty="0" smtClean="0">
                <a:ln>
                  <a:noFill/>
                </a:ln>
                <a:solidFill>
                  <a:schemeClr val="tx1"/>
                </a:solidFill>
                <a:effectLst/>
                <a:uLnTx/>
                <a:uFillTx/>
                <a:sym typeface="+mn-ea"/>
              </a:rPr>
              <a:t>，中国水利水电出版社，</a:t>
            </a:r>
            <a:r>
              <a:rPr lang="en-US" sz="2000" strike="noStrike" noProof="0" dirty="0" smtClean="0">
                <a:ln>
                  <a:noFill/>
                </a:ln>
                <a:solidFill>
                  <a:schemeClr val="tx1"/>
                </a:solidFill>
                <a:effectLst/>
                <a:uLnTx/>
                <a:uFillTx/>
                <a:sym typeface="+mn-ea"/>
              </a:rPr>
              <a:t>2012</a:t>
            </a:r>
            <a:r>
              <a:rPr lang="zh-CN" altLang="en-US" sz="2000" strike="noStrike" noProof="0" dirty="0" smtClean="0">
                <a:ln>
                  <a:noFill/>
                </a:ln>
                <a:solidFill>
                  <a:schemeClr val="tx1"/>
                </a:solidFill>
                <a:effectLst/>
                <a:uLnTx/>
                <a:uFillTx/>
                <a:sym typeface="+mn-ea"/>
              </a:rPr>
              <a:t>年</a:t>
            </a:r>
            <a:r>
              <a:rPr lang="en-US" sz="2000" strike="noStrike" noProof="0" dirty="0" smtClean="0">
                <a:ln>
                  <a:noFill/>
                </a:ln>
                <a:solidFill>
                  <a:schemeClr val="tx1"/>
                </a:solidFill>
                <a:effectLst/>
                <a:uLnTx/>
                <a:uFillTx/>
                <a:sym typeface="+mn-ea"/>
              </a:rPr>
              <a:t>11</a:t>
            </a:r>
            <a:r>
              <a:rPr lang="zh-CN" altLang="en-US" sz="2000" strike="noStrike" noProof="0" dirty="0" smtClean="0">
                <a:ln>
                  <a:noFill/>
                </a:ln>
                <a:solidFill>
                  <a:schemeClr val="tx1"/>
                </a:solidFill>
                <a:effectLst/>
                <a:uLnTx/>
                <a:uFillTx/>
                <a:sym typeface="+mn-ea"/>
              </a:rPr>
              <a:t>月。</a:t>
            </a:r>
            <a:endParaRPr kumimoji="0" lang="zh-CN" alt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斯特等著，张云泉等译，</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OpenCL</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异构计算</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，清华大学出版社，</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2012</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6</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月。</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htt</a:t>
            </a:r>
            <a:r>
              <a:rPr kumimoji="0" lang="en-US" altLang="zh-CN" sz="1900" b="0" i="0" u="none" strike="noStrike" kern="1200" cap="none" spc="0" normalizeH="0" baseline="0" noProof="0" dirty="0" smtClean="0">
                <a:ln>
                  <a:noFill/>
                </a:ln>
                <a:solidFill>
                  <a:schemeClr val="tx1"/>
                </a:solidFill>
                <a:effectLst/>
                <a:uLnTx/>
                <a:uFillTx/>
                <a:latin typeface="+mn-lt"/>
                <a:ea typeface="+mn-ea"/>
                <a:cs typeface="+mn-cs"/>
              </a:rPr>
              <a:t>p://www.top500.org/</a:t>
            </a:r>
            <a:endParaRPr kumimoji="0" lang="zh-CN" altLang="en-US" sz="19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266" name="灯片编号占位符 2"/>
          <p:cNvSpPr>
            <a:spLocks noGrp="1"/>
          </p:cNvSpPr>
          <p:nvPr>
            <p:ph type="sldNum" sz="quarter" idx="4"/>
          </p:nvPr>
        </p:nvSpPr>
        <p:spPr>
          <a:noFill/>
          <a:ln>
            <a:noFill/>
          </a:ln>
        </p:spPr>
        <p:txBody>
          <a:bodyPr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200" dirty="0">
                <a:solidFill>
                  <a:srgbClr val="898989"/>
                </a:solidFill>
                <a:latin typeface="Calibri" panose="020F0502020204030204" charset="0"/>
                <a:ea typeface="宋体" panose="02010600030101010101" pitchFamily="2" charset="-122"/>
              </a:rPr>
              <a:t>4</a:t>
            </a:fld>
            <a:endParaRPr lang="zh-CN" altLang="en-US" sz="1200" dirty="0">
              <a:solidFill>
                <a:srgbClr val="898989"/>
              </a:solidFill>
              <a:latin typeface="Calibri" panose="020F0502020204030204" charset="0"/>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066800" y="3443605"/>
            <a:ext cx="2066290" cy="2912745"/>
          </a:xfrm>
          <a:prstGeom prst="rect">
            <a:avLst/>
          </a:prstGeom>
        </p:spPr>
      </p:pic>
      <p:pic>
        <p:nvPicPr>
          <p:cNvPr id="4" name="图片 3"/>
          <p:cNvPicPr>
            <a:picLocks noChangeAspect="1"/>
          </p:cNvPicPr>
          <p:nvPr/>
        </p:nvPicPr>
        <p:blipFill>
          <a:blip r:embed="rId3"/>
          <a:stretch>
            <a:fillRect/>
          </a:stretch>
        </p:blipFill>
        <p:spPr>
          <a:xfrm>
            <a:off x="3621405" y="3480435"/>
            <a:ext cx="2165350" cy="2778125"/>
          </a:xfrm>
          <a:prstGeom prst="rect">
            <a:avLst/>
          </a:prstGeom>
        </p:spPr>
      </p:pic>
      <p:pic>
        <p:nvPicPr>
          <p:cNvPr id="5" name="图片 4"/>
          <p:cNvPicPr>
            <a:picLocks noChangeAspect="1"/>
          </p:cNvPicPr>
          <p:nvPr/>
        </p:nvPicPr>
        <p:blipFill>
          <a:blip r:embed="rId4"/>
          <a:stretch>
            <a:fillRect/>
          </a:stretch>
        </p:blipFill>
        <p:spPr>
          <a:xfrm>
            <a:off x="6275070" y="3575685"/>
            <a:ext cx="2132965" cy="268287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404664"/>
            <a:ext cx="8640960" cy="584775"/>
          </a:xfrm>
          <a:prstGeom prst="rect">
            <a:avLst/>
          </a:prstGeom>
          <a:noFill/>
        </p:spPr>
        <p:txBody>
          <a:bodyPr wrap="square" rtlCol="0">
            <a:spAutoFit/>
          </a:bodyPr>
          <a:lstStyle/>
          <a:p>
            <a:r>
              <a:rPr lang="zh-CN" altLang="en-US" sz="3200" b="1" dirty="0" smtClean="0"/>
              <a:t>处理器</a:t>
            </a:r>
            <a:r>
              <a:rPr lang="en-US" altLang="zh-CN" sz="3200" b="1" dirty="0" smtClean="0"/>
              <a:t>+</a:t>
            </a:r>
            <a:r>
              <a:rPr lang="zh-CN" altLang="en-US" sz="3200" b="1" dirty="0" smtClean="0"/>
              <a:t>加速器的异构计算模式应用越来越广泛</a:t>
            </a:r>
            <a:endParaRPr lang="zh-CN" altLang="en-US" sz="3200" b="1"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 y="4364990"/>
            <a:ext cx="2990215" cy="200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3647" y="6381611"/>
            <a:ext cx="3240360" cy="369332"/>
          </a:xfrm>
          <a:prstGeom prst="rect">
            <a:avLst/>
          </a:prstGeom>
          <a:noFill/>
        </p:spPr>
        <p:txBody>
          <a:bodyPr wrap="square" rtlCol="0">
            <a:spAutoFit/>
          </a:bodyPr>
          <a:lstStyle/>
          <a:p>
            <a:r>
              <a:rPr lang="zh-CN" altLang="en-US" dirty="0" smtClean="0"/>
              <a:t>天河一号：</a:t>
            </a:r>
            <a:r>
              <a:rPr lang="en-US" altLang="zh-CN" dirty="0" smtClean="0"/>
              <a:t>CPU+GPU</a:t>
            </a:r>
            <a:endParaRPr lang="zh-CN" altLang="en-US"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5" y="1268730"/>
            <a:ext cx="3248025" cy="218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95848" y="3500849"/>
            <a:ext cx="3240360" cy="369332"/>
          </a:xfrm>
          <a:prstGeom prst="rect">
            <a:avLst/>
          </a:prstGeom>
          <a:noFill/>
        </p:spPr>
        <p:txBody>
          <a:bodyPr wrap="square" rtlCol="0">
            <a:spAutoFit/>
          </a:bodyPr>
          <a:lstStyle/>
          <a:p>
            <a:r>
              <a:rPr lang="zh-CN" altLang="en-US" dirty="0" smtClean="0"/>
              <a:t>天河二号：</a:t>
            </a:r>
            <a:r>
              <a:rPr lang="en-US" altLang="zh-CN" dirty="0" smtClean="0"/>
              <a:t>CPU+MIC</a:t>
            </a:r>
            <a:endParaRPr lang="zh-CN" altLang="en-US" dirty="0"/>
          </a:p>
        </p:txBody>
      </p:sp>
      <p:pic>
        <p:nvPicPr>
          <p:cNvPr id="5" name="图片 4"/>
          <p:cNvPicPr>
            <a:picLocks noChangeAspect="1"/>
          </p:cNvPicPr>
          <p:nvPr/>
        </p:nvPicPr>
        <p:blipFill>
          <a:blip r:embed="rId5"/>
          <a:stretch>
            <a:fillRect/>
          </a:stretch>
        </p:blipFill>
        <p:spPr>
          <a:xfrm>
            <a:off x="4217035" y="1268730"/>
            <a:ext cx="4095750" cy="498157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9705" y="260985"/>
            <a:ext cx="8716010" cy="4858385"/>
          </a:xfrm>
        </p:spPr>
        <p:txBody>
          <a:bodyPr/>
          <a:lstStyle/>
          <a:p>
            <a:r>
              <a:rPr lang="en-US" altLang="zh-CN"/>
              <a:t>Nvidia GPU</a:t>
            </a:r>
            <a:r>
              <a:rPr lang="zh-CN" altLang="zh-CN"/>
              <a:t>架构</a:t>
            </a:r>
          </a:p>
        </p:txBody>
      </p:sp>
      <p:pic>
        <p:nvPicPr>
          <p:cNvPr id="4" name="图片 3"/>
          <p:cNvPicPr>
            <a:picLocks noChangeAspect="1"/>
          </p:cNvPicPr>
          <p:nvPr/>
        </p:nvPicPr>
        <p:blipFill>
          <a:blip r:embed="rId3"/>
          <a:stretch>
            <a:fillRect/>
          </a:stretch>
        </p:blipFill>
        <p:spPr>
          <a:xfrm>
            <a:off x="1259205" y="981075"/>
            <a:ext cx="6274435" cy="3526155"/>
          </a:xfrm>
          <a:prstGeom prst="rect">
            <a:avLst/>
          </a:prstGeom>
        </p:spPr>
      </p:pic>
      <p:pic>
        <p:nvPicPr>
          <p:cNvPr id="2" name="图片 1"/>
          <p:cNvPicPr>
            <a:picLocks noChangeAspect="1"/>
          </p:cNvPicPr>
          <p:nvPr/>
        </p:nvPicPr>
        <p:blipFill>
          <a:blip r:embed="rId4"/>
          <a:stretch>
            <a:fillRect/>
          </a:stretch>
        </p:blipFill>
        <p:spPr>
          <a:xfrm>
            <a:off x="5364480" y="4869180"/>
            <a:ext cx="2501900" cy="175069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5560" y="45085"/>
            <a:ext cx="8716010" cy="714375"/>
          </a:xfrm>
        </p:spPr>
        <p:txBody>
          <a:bodyPr>
            <a:normAutofit fontScale="90000"/>
          </a:bodyPr>
          <a:lstStyle/>
          <a:p>
            <a:r>
              <a:rPr lang="en-US" altLang="zh-CN">
                <a:sym typeface="+mn-ea"/>
              </a:rPr>
              <a:t>Pascla</a:t>
            </a:r>
            <a:r>
              <a:rPr lang="zh-CN" altLang="en-US">
                <a:sym typeface="+mn-ea"/>
              </a:rPr>
              <a:t>架构的</a:t>
            </a:r>
            <a:r>
              <a:rPr lang="en-US" altLang="zh-CN">
                <a:sym typeface="+mn-ea"/>
              </a:rPr>
              <a:t>Tesla P100</a:t>
            </a:r>
            <a:endParaRPr lang="zh-CN" altLang="en-US"/>
          </a:p>
        </p:txBody>
      </p:sp>
      <p:pic>
        <p:nvPicPr>
          <p:cNvPr id="4" name="图片 3"/>
          <p:cNvPicPr>
            <a:picLocks noChangeAspect="1"/>
          </p:cNvPicPr>
          <p:nvPr/>
        </p:nvPicPr>
        <p:blipFill>
          <a:blip r:embed="rId4"/>
          <a:stretch>
            <a:fillRect/>
          </a:stretch>
        </p:blipFill>
        <p:spPr>
          <a:xfrm>
            <a:off x="539750" y="4076700"/>
            <a:ext cx="8138160" cy="2606040"/>
          </a:xfrm>
          <a:prstGeom prst="rect">
            <a:avLst/>
          </a:prstGeom>
        </p:spPr>
      </p:pic>
      <p:pic>
        <p:nvPicPr>
          <p:cNvPr id="6" name="内容占位符 5"/>
          <p:cNvPicPr>
            <a:picLocks noGrp="1" noChangeAspect="1"/>
          </p:cNvPicPr>
          <p:nvPr>
            <p:ph idx="4294967295"/>
          </p:nvPr>
        </p:nvPicPr>
        <p:blipFill>
          <a:blip r:embed="rId5"/>
          <a:stretch>
            <a:fillRect/>
          </a:stretch>
        </p:blipFill>
        <p:spPr>
          <a:xfrm>
            <a:off x="611505" y="909320"/>
            <a:ext cx="7991475" cy="3028950"/>
          </a:xfrm>
          <a:prstGeom prst="rect">
            <a:avLst/>
          </a:prstGeom>
        </p:spPr>
      </p:pic>
      <p:graphicFrame>
        <p:nvGraphicFramePr>
          <p:cNvPr id="3" name="对象 2"/>
          <p:cNvGraphicFramePr>
            <a:graphicFrameLocks noChangeAspect="1"/>
          </p:cNvGraphicFramePr>
          <p:nvPr/>
        </p:nvGraphicFramePr>
        <p:xfrm>
          <a:off x="539750" y="4641850"/>
          <a:ext cx="8136255" cy="2240280"/>
        </p:xfrm>
        <a:graphic>
          <a:graphicData uri="http://schemas.openxmlformats.org/presentationml/2006/ole">
            <mc:AlternateContent xmlns:mc="http://schemas.openxmlformats.org/markup-compatibility/2006">
              <mc:Choice xmlns:v="urn:schemas-microsoft-com:vml" Requires="v">
                <p:oleObj spid="_x0000_s11273" r:id="rId6" imgW="7917180" imgH="2240280" progId="Paint.Picture">
                  <p:embed/>
                </p:oleObj>
              </mc:Choice>
              <mc:Fallback>
                <p:oleObj r:id="rId6" imgW="7917180" imgH="2240280" progId="Paint.Picture">
                  <p:embed/>
                  <p:pic>
                    <p:nvPicPr>
                      <p:cNvPr id="0" name="图片 6"/>
                      <p:cNvPicPr/>
                      <p:nvPr/>
                    </p:nvPicPr>
                    <p:blipFill>
                      <a:blip r:embed="rId7"/>
                    </p:blipFill>
                    <p:spPr>
                      <a:xfrm>
                        <a:off x="539750" y="4641850"/>
                        <a:ext cx="8136255" cy="224028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3"/>
          <a:stretch>
            <a:fillRect/>
          </a:stretch>
        </p:blipFill>
        <p:spPr>
          <a:xfrm>
            <a:off x="252095" y="44450"/>
            <a:ext cx="8528050" cy="679577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nvGraphicFramePr>
        <p:xfrm>
          <a:off x="467995" y="692150"/>
          <a:ext cx="5476875" cy="2037715"/>
        </p:xfrm>
        <a:graphic>
          <a:graphicData uri="http://schemas.openxmlformats.org/presentationml/2006/ole">
            <mc:AlternateContent xmlns:mc="http://schemas.openxmlformats.org/markup-compatibility/2006">
              <mc:Choice xmlns:v="urn:schemas-microsoft-com:vml" Requires="v">
                <p:oleObj spid="_x0000_s12303" name="BMP 图像" r:id="rId4" imgW="8391525" imgH="4400550" progId="Paint.Picture">
                  <p:embed/>
                </p:oleObj>
              </mc:Choice>
              <mc:Fallback>
                <p:oleObj name="BMP 图像" r:id="rId4" imgW="8391525" imgH="4400550" progId="Paint.Picture">
                  <p:embed/>
                  <p:pic>
                    <p:nvPicPr>
                      <p:cNvPr id="0" name="图片 2"/>
                      <p:cNvPicPr/>
                      <p:nvPr/>
                    </p:nvPicPr>
                    <p:blipFill>
                      <a:blip r:embed="rId5"/>
                      <a:stretch>
                        <a:fillRect/>
                      </a:stretch>
                    </p:blipFill>
                    <p:spPr>
                      <a:xfrm>
                        <a:off x="467995" y="692150"/>
                        <a:ext cx="5476875" cy="2037715"/>
                      </a:xfrm>
                      <a:prstGeom prst="rect">
                        <a:avLst/>
                      </a:prstGeom>
                    </p:spPr>
                  </p:pic>
                </p:oleObj>
              </mc:Fallback>
            </mc:AlternateContent>
          </a:graphicData>
        </a:graphic>
      </p:graphicFrame>
      <p:graphicFrame>
        <p:nvGraphicFramePr>
          <p:cNvPr id="4" name="对象 3"/>
          <p:cNvGraphicFramePr/>
          <p:nvPr/>
        </p:nvGraphicFramePr>
        <p:xfrm>
          <a:off x="568325" y="3425825"/>
          <a:ext cx="4935538" cy="2508250"/>
        </p:xfrm>
        <a:graphic>
          <a:graphicData uri="http://schemas.openxmlformats.org/presentationml/2006/ole">
            <mc:AlternateContent xmlns:mc="http://schemas.openxmlformats.org/markup-compatibility/2006">
              <mc:Choice xmlns:v="urn:schemas-microsoft-com:vml" Requires="v">
                <p:oleObj spid="_x0000_s12304" name="BMP 图像" r:id="rId6" imgW="8143875" imgH="5591175" progId="Paint.Picture">
                  <p:embed/>
                </p:oleObj>
              </mc:Choice>
              <mc:Fallback>
                <p:oleObj name="BMP 图像" r:id="rId6" imgW="8143875" imgH="5591175" progId="Paint.Picture">
                  <p:embed/>
                  <p:pic>
                    <p:nvPicPr>
                      <p:cNvPr id="0" name="图片 4"/>
                      <p:cNvPicPr/>
                      <p:nvPr/>
                    </p:nvPicPr>
                    <p:blipFill>
                      <a:blip r:embed="rId7"/>
                      <a:stretch>
                        <a:fillRect/>
                      </a:stretch>
                    </p:blipFill>
                    <p:spPr>
                      <a:xfrm>
                        <a:off x="568325" y="3425825"/>
                        <a:ext cx="4935538" cy="2508250"/>
                      </a:xfrm>
                      <a:prstGeom prst="rect">
                        <a:avLst/>
                      </a:prstGeom>
                    </p:spPr>
                  </p:pic>
                </p:oleObj>
              </mc:Fallback>
            </mc:AlternateContent>
          </a:graphicData>
        </a:graphic>
      </p:graphicFrame>
      <p:pic>
        <p:nvPicPr>
          <p:cNvPr id="6" name="图片 5"/>
          <p:cNvPicPr>
            <a:picLocks noChangeAspect="1"/>
          </p:cNvPicPr>
          <p:nvPr/>
        </p:nvPicPr>
        <p:blipFill>
          <a:blip r:embed="rId8"/>
          <a:stretch>
            <a:fillRect/>
          </a:stretch>
        </p:blipFill>
        <p:spPr>
          <a:xfrm>
            <a:off x="5580380" y="2132330"/>
            <a:ext cx="3016250" cy="389509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2140" y="548640"/>
            <a:ext cx="3464560" cy="368300"/>
          </a:xfrm>
          <a:prstGeom prst="rect">
            <a:avLst/>
          </a:prstGeom>
          <a:noFill/>
        </p:spPr>
        <p:txBody>
          <a:bodyPr wrap="square" rtlCol="0">
            <a:spAutoFit/>
          </a:bodyPr>
          <a:lstStyle/>
          <a:p>
            <a:r>
              <a:rPr lang="en-US" altLang="zh-CN"/>
              <a:t>HBM2</a:t>
            </a:r>
            <a:r>
              <a:rPr lang="zh-CN" altLang="zh-CN"/>
              <a:t>高速</a:t>
            </a:r>
            <a:r>
              <a:rPr lang="en-US" altLang="zh-CN"/>
              <a:t>GPU</a:t>
            </a:r>
            <a:r>
              <a:rPr lang="zh-CN" altLang="zh-CN"/>
              <a:t>内存架构</a:t>
            </a:r>
          </a:p>
        </p:txBody>
      </p:sp>
      <p:pic>
        <p:nvPicPr>
          <p:cNvPr id="3" name="图片 2"/>
          <p:cNvPicPr>
            <a:picLocks noChangeAspect="1"/>
          </p:cNvPicPr>
          <p:nvPr/>
        </p:nvPicPr>
        <p:blipFill>
          <a:blip r:embed="rId3"/>
          <a:stretch>
            <a:fillRect/>
          </a:stretch>
        </p:blipFill>
        <p:spPr>
          <a:xfrm>
            <a:off x="539750" y="1052195"/>
            <a:ext cx="5096510" cy="3461385"/>
          </a:xfrm>
          <a:prstGeom prst="rect">
            <a:avLst/>
          </a:prstGeom>
        </p:spPr>
      </p:pic>
      <p:sp>
        <p:nvSpPr>
          <p:cNvPr id="4" name="文本框 3"/>
          <p:cNvSpPr txBox="1"/>
          <p:nvPr/>
        </p:nvSpPr>
        <p:spPr>
          <a:xfrm>
            <a:off x="612140" y="4869180"/>
            <a:ext cx="5020945" cy="1739900"/>
          </a:xfrm>
          <a:prstGeom prst="rect">
            <a:avLst/>
          </a:prstGeom>
          <a:noFill/>
        </p:spPr>
        <p:txBody>
          <a:bodyPr wrap="square" rtlCol="0" anchor="t">
            <a:spAutoFit/>
          </a:bodyPr>
          <a:lstStyle/>
          <a:p>
            <a:r>
              <a:rPr lang="zh-CN" altLang="en-US">
                <a:sym typeface="+mn-ea"/>
              </a:rPr>
              <a:t>世界上第一款支持</a:t>
            </a:r>
            <a:r>
              <a:rPr lang="en-US" altLang="zh-CN">
                <a:sym typeface="+mn-ea"/>
              </a:rPr>
              <a:t>HBM2</a:t>
            </a:r>
            <a:r>
              <a:rPr lang="zh-CN" altLang="en-US">
                <a:sym typeface="+mn-ea"/>
              </a:rPr>
              <a:t>的</a:t>
            </a:r>
            <a:r>
              <a:rPr lang="en-US" altLang="zh-CN">
                <a:sym typeface="+mn-ea"/>
              </a:rPr>
              <a:t>GPU</a:t>
            </a:r>
            <a:r>
              <a:rPr lang="zh-CN" altLang="en-US">
                <a:sym typeface="+mn-ea"/>
              </a:rPr>
              <a:t>，</a:t>
            </a:r>
            <a:r>
              <a:rPr lang="zh-CN" altLang="en-US"/>
              <a:t>显存堆叠技术</a:t>
            </a:r>
          </a:p>
          <a:p>
            <a:r>
              <a:rPr lang="zh-CN" altLang="en-US"/>
              <a:t>，带宽是</a:t>
            </a:r>
            <a:r>
              <a:rPr lang="en-US" altLang="zh-CN"/>
              <a:t>Maxwell GM200GPU</a:t>
            </a:r>
            <a:r>
              <a:rPr lang="zh-CN" altLang="en-US"/>
              <a:t>的</a:t>
            </a:r>
            <a:r>
              <a:rPr lang="en-US" altLang="zh-CN"/>
              <a:t>3</a:t>
            </a:r>
            <a:r>
              <a:rPr lang="zh-CN" altLang="en-US"/>
              <a:t>倍，可以更加高效地处理大的数据集</a:t>
            </a:r>
          </a:p>
          <a:p>
            <a:r>
              <a:rPr lang="en-US" altLang="zh-CN"/>
              <a:t>HBM2</a:t>
            </a:r>
            <a:r>
              <a:rPr lang="zh-CN" altLang="en-US"/>
              <a:t>内存和</a:t>
            </a:r>
            <a:r>
              <a:rPr lang="en-US" altLang="zh-CN"/>
              <a:t>GPU</a:t>
            </a:r>
            <a:r>
              <a:rPr lang="zh-CN" altLang="en-US"/>
              <a:t>位于同一个物理</a:t>
            </a:r>
            <a:r>
              <a:rPr lang="en-US" altLang="zh-CN"/>
              <a:t>Package</a:t>
            </a:r>
            <a:r>
              <a:rPr lang="zh-CN" altLang="en-US"/>
              <a:t>，节省空间，提高</a:t>
            </a:r>
            <a:r>
              <a:rPr lang="en-US" altLang="zh-CN"/>
              <a:t>GPU</a:t>
            </a:r>
            <a:r>
              <a:rPr lang="zh-CN" altLang="en-US"/>
              <a:t>服务器的密度</a:t>
            </a:r>
          </a:p>
          <a:p>
            <a:endParaRPr lang="zh-CN" altLang="en-US"/>
          </a:p>
        </p:txBody>
      </p:sp>
      <p:pic>
        <p:nvPicPr>
          <p:cNvPr id="5" name="图片 4"/>
          <p:cNvPicPr>
            <a:picLocks noChangeAspect="1"/>
          </p:cNvPicPr>
          <p:nvPr/>
        </p:nvPicPr>
        <p:blipFill>
          <a:blip r:embed="rId4"/>
          <a:stretch>
            <a:fillRect/>
          </a:stretch>
        </p:blipFill>
        <p:spPr>
          <a:xfrm>
            <a:off x="5652135" y="1196340"/>
            <a:ext cx="3487420" cy="2345055"/>
          </a:xfrm>
          <a:prstGeom prst="rect">
            <a:avLst/>
          </a:prstGeom>
        </p:spPr>
      </p:pic>
      <p:sp>
        <p:nvSpPr>
          <p:cNvPr id="6" name="文本框 5"/>
          <p:cNvSpPr txBox="1"/>
          <p:nvPr/>
        </p:nvSpPr>
        <p:spPr>
          <a:xfrm>
            <a:off x="6228715" y="4796790"/>
            <a:ext cx="2540000" cy="398780"/>
          </a:xfrm>
          <a:prstGeom prst="rect">
            <a:avLst/>
          </a:prstGeom>
          <a:solidFill>
            <a:srgbClr val="00B050"/>
          </a:solidFill>
        </p:spPr>
        <p:txBody>
          <a:bodyPr wrap="square" rtlCol="0" anchor="t">
            <a:spAutoFit/>
          </a:bodyPr>
          <a:lstStyle/>
          <a:p>
            <a:pPr algn="ctr"/>
            <a:r>
              <a:rPr lang="zh-CN" altLang="en-US" sz="2000">
                <a:solidFill>
                  <a:schemeClr val="bg1"/>
                </a:solidFill>
              </a:rPr>
              <a:t>Compute Preemption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3"/>
          <p:cNvGrpSpPr/>
          <p:nvPr/>
        </p:nvGrpSpPr>
        <p:grpSpPr>
          <a:xfrm>
            <a:off x="1366179" y="1124743"/>
            <a:ext cx="6527077" cy="5688631"/>
            <a:chOff x="1358092" y="654873"/>
            <a:chExt cx="6382260" cy="6158502"/>
          </a:xfrm>
        </p:grpSpPr>
        <p:sp>
          <p:nvSpPr>
            <p:cNvPr id="5" name="等腰三角形 4"/>
            <p:cNvSpPr/>
            <p:nvPr/>
          </p:nvSpPr>
          <p:spPr>
            <a:xfrm rot="10800000">
              <a:off x="1885118" y="2798113"/>
              <a:ext cx="5279169" cy="4015262"/>
            </a:xfrm>
            <a:prstGeom prst="triangle">
              <a:avLst>
                <a:gd name="adj" fmla="val 4978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latin typeface="+mn-ea"/>
              </a:endParaRPr>
            </a:p>
          </p:txBody>
        </p:sp>
        <p:cxnSp>
          <p:nvCxnSpPr>
            <p:cNvPr id="6" name="直接连接符 5"/>
            <p:cNvCxnSpPr/>
            <p:nvPr/>
          </p:nvCxnSpPr>
          <p:spPr>
            <a:xfrm>
              <a:off x="1401222" y="1550566"/>
              <a:ext cx="6339130"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Rounded Rectangle 11"/>
            <p:cNvSpPr/>
            <p:nvPr/>
          </p:nvSpPr>
          <p:spPr bwMode="auto">
            <a:xfrm>
              <a:off x="1358092" y="3072119"/>
              <a:ext cx="6339130" cy="1169137"/>
            </a:xfrm>
            <a:prstGeom prst="roundRect">
              <a:avLst>
                <a:gd name="adj" fmla="val 4387"/>
              </a:avLst>
            </a:prstGeom>
            <a:solidFill>
              <a:schemeClr val="tx2">
                <a:lumMod val="20000"/>
                <a:lumOff val="80000"/>
              </a:schemeClr>
            </a:solidFill>
            <a:ln w="12700" cap="flat" cmpd="sng" algn="ctr">
              <a:solidFill>
                <a:srgbClr val="689739"/>
              </a:solidFill>
              <a:prstDash val="solid"/>
              <a:headEnd type="none" w="med" len="med"/>
              <a:tailEnd type="none" w="med" len="med"/>
            </a:ln>
            <a:effectLst/>
            <a:scene3d>
              <a:camera prst="orthographicFront"/>
              <a:lightRig rig="threePt" dir="t"/>
            </a:scene3d>
            <a:sp3d>
              <a:bevelT w="31750" h="12700"/>
            </a:sp3d>
          </p:spPr>
          <p:txBody>
            <a:bodyPr anchor="t"/>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defRPr/>
              </a:pPr>
              <a:r>
                <a:rPr lang="zh-CN" altLang="en-US" sz="1600" b="1" kern="0" dirty="0" smtClean="0">
                  <a:solidFill>
                    <a:schemeClr val="bg1"/>
                  </a:solidFill>
                  <a:latin typeface="+mn-ea"/>
                  <a:ea typeface="+mn-ea"/>
                </a:rPr>
                <a:t>系统软件层</a:t>
              </a:r>
              <a:endParaRPr lang="en-US" sz="1600" b="1" kern="0" dirty="0">
                <a:solidFill>
                  <a:schemeClr val="bg1"/>
                </a:solidFill>
                <a:latin typeface="+mn-ea"/>
                <a:ea typeface="+mn-ea"/>
              </a:endParaRPr>
            </a:p>
          </p:txBody>
        </p:sp>
        <p:sp>
          <p:nvSpPr>
            <p:cNvPr id="8" name="Rounded Rectangle 10"/>
            <p:cNvSpPr/>
            <p:nvPr/>
          </p:nvSpPr>
          <p:spPr bwMode="auto">
            <a:xfrm>
              <a:off x="1393452" y="5624295"/>
              <a:ext cx="6339130" cy="1005401"/>
            </a:xfrm>
            <a:prstGeom prst="roundRect">
              <a:avLst>
                <a:gd name="adj" fmla="val 4039"/>
              </a:avLst>
            </a:prstGeom>
            <a:gradFill rotWithShape="1">
              <a:gsLst>
                <a:gs pos="17000">
                  <a:srgbClr val="0F388A"/>
                </a:gs>
                <a:gs pos="100000">
                  <a:srgbClr val="1564AB">
                    <a:alpha val="98824"/>
                  </a:srgbClr>
                </a:gs>
              </a:gsLst>
              <a:lin ang="16200000" scaled="0"/>
            </a:gradFill>
            <a:ln w="12700" cap="flat" cmpd="sng" algn="ctr">
              <a:solidFill>
                <a:srgbClr val="1A448A"/>
              </a:solidFill>
              <a:prstDash val="solid"/>
              <a:headEnd type="none" w="med" len="med"/>
              <a:tailEnd type="none" w="med" len="med"/>
            </a:ln>
            <a:effectLst/>
            <a:scene3d>
              <a:camera prst="orthographicFront"/>
              <a:lightRig rig="threePt" dir="t"/>
            </a:scene3d>
            <a:sp3d>
              <a:bevelT w="38100" h="12700"/>
            </a:sp3d>
          </p:spPr>
          <p:txBody>
            <a:bodyPr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buClr>
                  <a:srgbClr val="000000"/>
                </a:buClr>
                <a:defRPr/>
              </a:pPr>
              <a:r>
                <a:rPr lang="zh-CN" altLang="en-US" sz="1600" b="1" dirty="0" smtClean="0">
                  <a:solidFill>
                    <a:schemeClr val="bg1"/>
                  </a:solidFill>
                  <a:latin typeface="+mn-ea"/>
                </a:rPr>
                <a:t>基础设施层</a:t>
              </a:r>
              <a:endParaRPr lang="en-US" altLang="zh-CN" sz="1600" b="1" dirty="0">
                <a:solidFill>
                  <a:schemeClr val="bg1"/>
                </a:solidFill>
                <a:latin typeface="+mn-ea"/>
              </a:endParaRPr>
            </a:p>
          </p:txBody>
        </p:sp>
        <p:sp>
          <p:nvSpPr>
            <p:cNvPr id="9" name="Rounded Rectangle 11"/>
            <p:cNvSpPr/>
            <p:nvPr/>
          </p:nvSpPr>
          <p:spPr bwMode="auto">
            <a:xfrm>
              <a:off x="1358092" y="4232199"/>
              <a:ext cx="6339130" cy="1398116"/>
            </a:xfrm>
            <a:prstGeom prst="roundRect">
              <a:avLst>
                <a:gd name="adj" fmla="val 4387"/>
              </a:avLst>
            </a:prstGeom>
            <a:solidFill>
              <a:srgbClr val="738AC8">
                <a:lumMod val="60000"/>
                <a:lumOff val="40000"/>
              </a:srgbClr>
            </a:solidFill>
            <a:ln w="12700" cap="flat" cmpd="sng" algn="ctr">
              <a:solidFill>
                <a:srgbClr val="689739"/>
              </a:solidFill>
              <a:prstDash val="solid"/>
              <a:headEnd type="none" w="med" len="med"/>
              <a:tailEnd type="none" w="med" len="med"/>
            </a:ln>
            <a:effectLst/>
            <a:scene3d>
              <a:camera prst="orthographicFront"/>
              <a:lightRig rig="threePt" dir="t"/>
            </a:scene3d>
            <a:sp3d>
              <a:bevelT w="31750" h="12700"/>
            </a:sp3d>
          </p:spPr>
          <p:txBody>
            <a:bodyPr anchor="t"/>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defRPr/>
              </a:pPr>
              <a:r>
                <a:rPr lang="en-US" altLang="zh-CN" sz="1600" b="1" kern="0" dirty="0" smtClean="0">
                  <a:solidFill>
                    <a:schemeClr val="bg1"/>
                  </a:solidFill>
                  <a:latin typeface="+mn-ea"/>
                  <a:ea typeface="+mn-ea"/>
                </a:rPr>
                <a:t>IT</a:t>
              </a:r>
              <a:r>
                <a:rPr lang="zh-CN" altLang="en-US" sz="1600" b="1" kern="0" dirty="0" smtClean="0">
                  <a:solidFill>
                    <a:schemeClr val="bg1"/>
                  </a:solidFill>
                  <a:latin typeface="+mn-ea"/>
                  <a:ea typeface="+mn-ea"/>
                </a:rPr>
                <a:t>核心硬件层</a:t>
              </a:r>
              <a:endParaRPr lang="en-US" sz="1600" b="1" kern="0" dirty="0">
                <a:solidFill>
                  <a:schemeClr val="bg1"/>
                </a:solidFill>
                <a:latin typeface="+mn-ea"/>
                <a:ea typeface="+mn-ea"/>
              </a:endParaRPr>
            </a:p>
          </p:txBody>
        </p:sp>
        <p:sp>
          <p:nvSpPr>
            <p:cNvPr id="10" name="Rounded Rectangle 151"/>
            <p:cNvSpPr>
              <a:spLocks noChangeAspect="1"/>
            </p:cNvSpPr>
            <p:nvPr/>
          </p:nvSpPr>
          <p:spPr bwMode="auto">
            <a:xfrm>
              <a:off x="4563482" y="4773569"/>
              <a:ext cx="1309754" cy="696048"/>
            </a:xfrm>
            <a:prstGeom prst="roundRect">
              <a:avLst/>
            </a:prstGeom>
            <a:solidFill>
              <a:schemeClr val="tx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存储系统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11" name="Rounded Rectangle 151"/>
            <p:cNvSpPr>
              <a:spLocks noChangeAspect="1"/>
            </p:cNvSpPr>
            <p:nvPr/>
          </p:nvSpPr>
          <p:spPr bwMode="auto">
            <a:xfrm>
              <a:off x="1462438" y="4773569"/>
              <a:ext cx="1536766" cy="717011"/>
            </a:xfrm>
            <a:prstGeom prst="roundRect">
              <a:avLst/>
            </a:prstGeom>
            <a:solidFill>
              <a:schemeClr val="tx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计算系统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12" name="Rounded Rectangle 151"/>
            <p:cNvSpPr>
              <a:spLocks noChangeAspect="1"/>
            </p:cNvSpPr>
            <p:nvPr/>
          </p:nvSpPr>
          <p:spPr bwMode="auto">
            <a:xfrm>
              <a:off x="5933030" y="4773569"/>
              <a:ext cx="1419092" cy="696048"/>
            </a:xfrm>
            <a:prstGeom prst="roundRect">
              <a:avLst/>
            </a:prstGeom>
            <a:solidFill>
              <a:schemeClr val="tx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网络系统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13" name="Rounded Rectangle 141"/>
            <p:cNvSpPr/>
            <p:nvPr/>
          </p:nvSpPr>
          <p:spPr bwMode="auto">
            <a:xfrm>
              <a:off x="1567651" y="3458812"/>
              <a:ext cx="1187501" cy="701476"/>
            </a:xfrm>
            <a:prstGeom prst="roundRect">
              <a:avLst/>
            </a:prstGeom>
            <a:solidFill>
              <a:srgbClr val="7FD13B">
                <a:lumMod val="40000"/>
                <a:lumOff val="60000"/>
              </a:srgb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913765">
                <a:defRPr/>
              </a:pPr>
              <a:r>
                <a:rPr lang="zh-CN" altLang="en-US" sz="1600" kern="0" dirty="0" smtClean="0">
                  <a:solidFill>
                    <a:schemeClr val="tx1">
                      <a:lumMod val="75000"/>
                      <a:lumOff val="25000"/>
                    </a:schemeClr>
                  </a:solidFill>
                  <a:latin typeface="+mn-ea"/>
                  <a:ea typeface="+mn-ea"/>
                  <a:cs typeface="Calibri" panose="020F0502020204030204" charset="0"/>
                </a:rPr>
                <a:t>操作系统</a:t>
              </a:r>
              <a:endParaRPr lang="en-US" altLang="zh-CN" sz="1600" kern="0" dirty="0" smtClean="0">
                <a:solidFill>
                  <a:schemeClr val="tx1">
                    <a:lumMod val="75000"/>
                    <a:lumOff val="25000"/>
                  </a:schemeClr>
                </a:solidFill>
                <a:latin typeface="+mn-ea"/>
                <a:ea typeface="+mn-ea"/>
                <a:cs typeface="Calibri" panose="020F0502020204030204" charset="0"/>
              </a:endParaRPr>
            </a:p>
          </p:txBody>
        </p:sp>
        <p:sp>
          <p:nvSpPr>
            <p:cNvPr id="14" name="Rounded Rectangle 141"/>
            <p:cNvSpPr/>
            <p:nvPr/>
          </p:nvSpPr>
          <p:spPr bwMode="auto">
            <a:xfrm>
              <a:off x="3034564" y="3458812"/>
              <a:ext cx="1676472" cy="698852"/>
            </a:xfrm>
            <a:prstGeom prst="roundRect">
              <a:avLst/>
            </a:prstGeom>
            <a:solidFill>
              <a:srgbClr val="7FD13B">
                <a:lumMod val="40000"/>
                <a:lumOff val="60000"/>
              </a:srgb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defTabSz="913765">
                <a:defRPr/>
              </a:pPr>
              <a:r>
                <a:rPr lang="zh-CN" altLang="en-US" sz="1600" kern="0" dirty="0" smtClean="0">
                  <a:solidFill>
                    <a:schemeClr val="tx1">
                      <a:lumMod val="75000"/>
                      <a:lumOff val="25000"/>
                    </a:schemeClr>
                  </a:solidFill>
                  <a:latin typeface="+mn-ea"/>
                  <a:ea typeface="+mn-ea"/>
                  <a:cs typeface="Calibri" panose="020F0502020204030204" charset="0"/>
                </a:rPr>
                <a:t>作业调度软件、管理系统</a:t>
              </a:r>
              <a:endParaRPr lang="en-US" altLang="zh-CN" sz="1600" kern="0" dirty="0" smtClean="0">
                <a:solidFill>
                  <a:schemeClr val="tx1">
                    <a:lumMod val="75000"/>
                    <a:lumOff val="25000"/>
                  </a:schemeClr>
                </a:solidFill>
                <a:latin typeface="+mn-ea"/>
                <a:ea typeface="+mn-ea"/>
                <a:cs typeface="Calibri" panose="020F0502020204030204" charset="0"/>
              </a:endParaRPr>
            </a:p>
          </p:txBody>
        </p:sp>
        <p:sp>
          <p:nvSpPr>
            <p:cNvPr id="15" name="Rounded Rectangle 141"/>
            <p:cNvSpPr/>
            <p:nvPr/>
          </p:nvSpPr>
          <p:spPr bwMode="auto">
            <a:xfrm>
              <a:off x="4920595" y="3458812"/>
              <a:ext cx="2306918" cy="715086"/>
            </a:xfrm>
            <a:prstGeom prst="roundRect">
              <a:avLst/>
            </a:prstGeom>
            <a:solidFill>
              <a:srgbClr val="7FD13B">
                <a:lumMod val="40000"/>
                <a:lumOff val="60000"/>
              </a:srgb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defTabSz="913765">
                <a:defRPr/>
              </a:pPr>
              <a:r>
                <a:rPr lang="zh-CN" altLang="en-US" sz="1600" kern="0" dirty="0" smtClean="0">
                  <a:solidFill>
                    <a:schemeClr val="tx1">
                      <a:lumMod val="75000"/>
                      <a:lumOff val="25000"/>
                    </a:schemeClr>
                  </a:solidFill>
                  <a:latin typeface="+mn-ea"/>
                  <a:ea typeface="+mn-ea"/>
                  <a:cs typeface="Calibri" panose="020F0502020204030204" charset="0"/>
                </a:rPr>
                <a:t>并行环境</a:t>
              </a:r>
              <a:endParaRPr lang="en-US" altLang="zh-CN" sz="1600" kern="0" dirty="0" smtClean="0">
                <a:solidFill>
                  <a:schemeClr val="tx1">
                    <a:lumMod val="75000"/>
                    <a:lumOff val="25000"/>
                  </a:schemeClr>
                </a:solidFill>
                <a:latin typeface="+mn-ea"/>
                <a:ea typeface="+mn-ea"/>
                <a:cs typeface="Calibri" panose="020F0502020204030204" charset="0"/>
              </a:endParaRPr>
            </a:p>
            <a:p>
              <a:pPr algn="ctr" defTabSz="913765">
                <a:defRPr/>
              </a:pPr>
              <a:r>
                <a:rPr lang="zh-CN" altLang="en-US" sz="1600" kern="0" dirty="0" smtClean="0">
                  <a:solidFill>
                    <a:schemeClr val="tx1">
                      <a:lumMod val="75000"/>
                      <a:lumOff val="25000"/>
                    </a:schemeClr>
                  </a:solidFill>
                  <a:latin typeface="+mn-ea"/>
                  <a:ea typeface="+mn-ea"/>
                  <a:cs typeface="Calibri" panose="020F0502020204030204" charset="0"/>
                </a:rPr>
                <a:t>编译器、数学库、</a:t>
              </a:r>
              <a:r>
                <a:rPr lang="en-US" altLang="zh-CN" sz="1600" kern="0" dirty="0" smtClean="0">
                  <a:solidFill>
                    <a:schemeClr val="tx1">
                      <a:lumMod val="75000"/>
                      <a:lumOff val="25000"/>
                    </a:schemeClr>
                  </a:solidFill>
                  <a:latin typeface="+mn-ea"/>
                  <a:ea typeface="+mn-ea"/>
                  <a:cs typeface="Calibri" panose="020F0502020204030204" charset="0"/>
                </a:rPr>
                <a:t>MPI</a:t>
              </a:r>
              <a:endParaRPr lang="en-US" sz="1600" kern="0" dirty="0">
                <a:solidFill>
                  <a:schemeClr val="tx1">
                    <a:lumMod val="75000"/>
                    <a:lumOff val="25000"/>
                  </a:schemeClr>
                </a:solidFill>
                <a:latin typeface="+mn-ea"/>
                <a:ea typeface="+mn-ea"/>
                <a:cs typeface="Calibri" panose="020F0502020204030204" charset="0"/>
              </a:endParaRPr>
            </a:p>
          </p:txBody>
        </p:sp>
        <p:sp>
          <p:nvSpPr>
            <p:cNvPr id="16" name="云形 15"/>
            <p:cNvSpPr/>
            <p:nvPr/>
          </p:nvSpPr>
          <p:spPr>
            <a:xfrm>
              <a:off x="3553692" y="1324038"/>
              <a:ext cx="1847401" cy="537971"/>
            </a:xfrm>
            <a:prstGeom prst="cloud">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lumMod val="75000"/>
                      <a:lumOff val="25000"/>
                    </a:schemeClr>
                  </a:solidFill>
                  <a:latin typeface="+mn-ea"/>
                </a:rPr>
                <a:t>网络</a:t>
              </a:r>
              <a:endParaRPr lang="zh-CN" altLang="en-US" sz="1600" b="1" dirty="0">
                <a:solidFill>
                  <a:schemeClr val="tx1">
                    <a:lumMod val="75000"/>
                    <a:lumOff val="25000"/>
                  </a:schemeClr>
                </a:solidFill>
                <a:latin typeface="+mn-ea"/>
              </a:endParaRPr>
            </a:p>
          </p:txBody>
        </p:sp>
        <p:sp>
          <p:nvSpPr>
            <p:cNvPr id="17" name="矩形 16"/>
            <p:cNvSpPr/>
            <p:nvPr/>
          </p:nvSpPr>
          <p:spPr>
            <a:xfrm>
              <a:off x="1474768" y="654873"/>
              <a:ext cx="914400" cy="487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lumMod val="75000"/>
                      <a:lumOff val="25000"/>
                    </a:schemeClr>
                  </a:solidFill>
                  <a:latin typeface="+mn-ea"/>
                </a:rPr>
                <a:t>PC</a:t>
              </a:r>
              <a:r>
                <a:rPr lang="zh-CN" altLang="en-US" sz="1600" dirty="0" smtClean="0">
                  <a:solidFill>
                    <a:schemeClr val="tx1">
                      <a:lumMod val="75000"/>
                      <a:lumOff val="25000"/>
                    </a:schemeClr>
                  </a:solidFill>
                  <a:latin typeface="+mn-ea"/>
                </a:rPr>
                <a:t>机</a:t>
              </a:r>
              <a:endParaRPr lang="zh-CN" altLang="en-US" sz="1600" dirty="0">
                <a:solidFill>
                  <a:schemeClr val="tx1">
                    <a:lumMod val="75000"/>
                    <a:lumOff val="25000"/>
                  </a:schemeClr>
                </a:solidFill>
                <a:latin typeface="+mn-ea"/>
              </a:endParaRPr>
            </a:p>
          </p:txBody>
        </p:sp>
        <p:sp>
          <p:nvSpPr>
            <p:cNvPr id="18" name="矩形 17"/>
            <p:cNvSpPr/>
            <p:nvPr/>
          </p:nvSpPr>
          <p:spPr>
            <a:xfrm>
              <a:off x="2811630" y="654873"/>
              <a:ext cx="914400" cy="487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75000"/>
                      <a:lumOff val="25000"/>
                    </a:schemeClr>
                  </a:solidFill>
                  <a:latin typeface="+mn-ea"/>
                </a:rPr>
                <a:t>笔记本</a:t>
              </a:r>
            </a:p>
          </p:txBody>
        </p:sp>
        <p:sp>
          <p:nvSpPr>
            <p:cNvPr id="19" name="矩形 18"/>
            <p:cNvSpPr/>
            <p:nvPr/>
          </p:nvSpPr>
          <p:spPr>
            <a:xfrm>
              <a:off x="5295553" y="654873"/>
              <a:ext cx="1155047" cy="487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lumMod val="75000"/>
                      <a:lumOff val="25000"/>
                    </a:schemeClr>
                  </a:solidFill>
                  <a:latin typeface="+mn-ea"/>
                </a:rPr>
                <a:t>平板电脑</a:t>
              </a:r>
              <a:endParaRPr lang="zh-CN" altLang="en-US" sz="1600" dirty="0">
                <a:solidFill>
                  <a:schemeClr val="tx1">
                    <a:lumMod val="75000"/>
                    <a:lumOff val="25000"/>
                  </a:schemeClr>
                </a:solidFill>
                <a:latin typeface="+mn-ea"/>
              </a:endParaRPr>
            </a:p>
          </p:txBody>
        </p:sp>
        <p:sp>
          <p:nvSpPr>
            <p:cNvPr id="20" name="矩形 19"/>
            <p:cNvSpPr/>
            <p:nvPr/>
          </p:nvSpPr>
          <p:spPr>
            <a:xfrm>
              <a:off x="4079016" y="654873"/>
              <a:ext cx="1057255" cy="487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lumMod val="75000"/>
                      <a:lumOff val="25000"/>
                    </a:schemeClr>
                  </a:solidFill>
                  <a:latin typeface="+mn-ea"/>
                </a:rPr>
                <a:t>瘦客户端</a:t>
              </a:r>
              <a:endParaRPr lang="zh-CN" altLang="en-US" sz="1600" dirty="0">
                <a:solidFill>
                  <a:schemeClr val="tx1">
                    <a:lumMod val="75000"/>
                    <a:lumOff val="25000"/>
                  </a:schemeClr>
                </a:solidFill>
                <a:latin typeface="+mn-ea"/>
              </a:endParaRPr>
            </a:p>
          </p:txBody>
        </p:sp>
        <p:sp>
          <p:nvSpPr>
            <p:cNvPr id="21" name="矩形 20"/>
            <p:cNvSpPr/>
            <p:nvPr/>
          </p:nvSpPr>
          <p:spPr>
            <a:xfrm>
              <a:off x="6544313" y="654873"/>
              <a:ext cx="914400" cy="4870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lumMod val="75000"/>
                      <a:lumOff val="25000"/>
                    </a:schemeClr>
                  </a:solidFill>
                  <a:latin typeface="+mn-ea"/>
                </a:rPr>
                <a:t>工作站</a:t>
              </a:r>
              <a:endParaRPr lang="zh-CN" altLang="en-US" sz="1600" dirty="0">
                <a:solidFill>
                  <a:schemeClr val="tx1">
                    <a:lumMod val="75000"/>
                    <a:lumOff val="25000"/>
                  </a:schemeClr>
                </a:solidFill>
                <a:latin typeface="+mn-ea"/>
              </a:endParaRPr>
            </a:p>
          </p:txBody>
        </p:sp>
        <p:sp>
          <p:nvSpPr>
            <p:cNvPr id="22" name="Rounded Rectangle 11"/>
            <p:cNvSpPr/>
            <p:nvPr/>
          </p:nvSpPr>
          <p:spPr bwMode="auto">
            <a:xfrm>
              <a:off x="1707357" y="1834700"/>
              <a:ext cx="5456932" cy="1237417"/>
            </a:xfrm>
            <a:prstGeom prst="roundRect">
              <a:avLst>
                <a:gd name="adj" fmla="val 4387"/>
              </a:avLst>
            </a:prstGeom>
            <a:solidFill>
              <a:srgbClr val="92D050"/>
            </a:solidFill>
            <a:ln w="12700" cap="flat" cmpd="sng" algn="ctr">
              <a:noFill/>
              <a:prstDash val="solid"/>
              <a:headEnd type="none" w="med" len="med"/>
              <a:tailEnd type="none" w="med" len="med"/>
            </a:ln>
            <a:effectLst/>
          </p:spPr>
          <p:txBody>
            <a:bodyPr anchor="t"/>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ctr">
                <a:buClr>
                  <a:srgbClr val="000000"/>
                </a:buClr>
                <a:defRPr/>
              </a:pPr>
              <a:r>
                <a:rPr lang="zh-CN" altLang="en-US" sz="1600" b="1" dirty="0" smtClean="0">
                  <a:solidFill>
                    <a:schemeClr val="bg1"/>
                  </a:solidFill>
                  <a:latin typeface="+mn-ea"/>
                  <a:ea typeface="+mn-ea"/>
                </a:rPr>
                <a:t>应用软件层</a:t>
              </a:r>
              <a:endParaRPr lang="en-US" sz="1600" b="1" dirty="0">
                <a:solidFill>
                  <a:schemeClr val="bg1"/>
                </a:solidFill>
                <a:latin typeface="+mn-ea"/>
                <a:ea typeface="+mn-ea"/>
              </a:endParaRPr>
            </a:p>
          </p:txBody>
        </p:sp>
        <p:sp>
          <p:nvSpPr>
            <p:cNvPr id="23" name="Rounded Rectangle 151"/>
            <p:cNvSpPr>
              <a:spLocks noChangeAspect="1"/>
            </p:cNvSpPr>
            <p:nvPr/>
          </p:nvSpPr>
          <p:spPr bwMode="auto">
            <a:xfrm>
              <a:off x="3174270" y="2289594"/>
              <a:ext cx="1208581" cy="395831"/>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生命科学</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4" name="Rounded Rectangle 151"/>
            <p:cNvSpPr>
              <a:spLocks noChangeAspect="1"/>
            </p:cNvSpPr>
            <p:nvPr/>
          </p:nvSpPr>
          <p:spPr bwMode="auto">
            <a:xfrm>
              <a:off x="1986769" y="2289595"/>
              <a:ext cx="1208583" cy="395830"/>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en-US" altLang="zh-CN"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CAE</a:t>
              </a:r>
              <a:r>
                <a:rPr lang="zh-CN" altLang="en-US" sz="1600" dirty="0" smtClean="0">
                  <a:solidFill>
                    <a:schemeClr val="tx1">
                      <a:lumMod val="75000"/>
                      <a:lumOff val="25000"/>
                    </a:schemeClr>
                  </a:solidFill>
                  <a:latin typeface="+mn-ea"/>
                  <a:ea typeface="+mn-ea"/>
                  <a:cs typeface="Calibri" panose="020F0502020204030204" charset="0"/>
                </a:rPr>
                <a:t>仿真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5" name="Rounded Rectangle 151"/>
            <p:cNvSpPr>
              <a:spLocks noChangeAspect="1"/>
            </p:cNvSpPr>
            <p:nvPr/>
          </p:nvSpPr>
          <p:spPr bwMode="auto">
            <a:xfrm>
              <a:off x="3083887" y="4773569"/>
              <a:ext cx="1397060" cy="696048"/>
            </a:xfrm>
            <a:prstGeom prst="roundRect">
              <a:avLst/>
            </a:prstGeom>
            <a:solidFill>
              <a:schemeClr val="tx2">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功能节点</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6" name="Rounded Rectangle 151"/>
            <p:cNvSpPr>
              <a:spLocks noChangeAspect="1"/>
            </p:cNvSpPr>
            <p:nvPr/>
          </p:nvSpPr>
          <p:spPr bwMode="auto">
            <a:xfrm>
              <a:off x="1427945" y="6010988"/>
              <a:ext cx="1187501" cy="563238"/>
            </a:xfrm>
            <a:prstGeom prst="roundRect">
              <a:avLst/>
            </a:prstGeom>
            <a:solidFill>
              <a:schemeClr val="accent1"/>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空调系统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7" name="Rounded Rectangle 151"/>
            <p:cNvSpPr>
              <a:spLocks noChangeAspect="1"/>
            </p:cNvSpPr>
            <p:nvPr/>
          </p:nvSpPr>
          <p:spPr bwMode="auto">
            <a:xfrm>
              <a:off x="1986769" y="2676289"/>
              <a:ext cx="1208583" cy="395830"/>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物理化学</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8" name="Rounded Rectangle 151"/>
            <p:cNvSpPr>
              <a:spLocks noChangeAspect="1"/>
            </p:cNvSpPr>
            <p:nvPr/>
          </p:nvSpPr>
          <p:spPr bwMode="auto">
            <a:xfrm>
              <a:off x="3215538" y="2676287"/>
              <a:ext cx="1146233" cy="395831"/>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气象海洋</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29" name="Rounded Rectangle 151"/>
            <p:cNvSpPr>
              <a:spLocks noChangeAspect="1"/>
            </p:cNvSpPr>
            <p:nvPr/>
          </p:nvSpPr>
          <p:spPr bwMode="auto">
            <a:xfrm>
              <a:off x="2615446" y="6010988"/>
              <a:ext cx="1047795" cy="563238"/>
            </a:xfrm>
            <a:prstGeom prst="roundRect">
              <a:avLst/>
            </a:prstGeom>
            <a:solidFill>
              <a:schemeClr val="accent1"/>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配电系统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0" name="Rounded Rectangle 151"/>
            <p:cNvSpPr>
              <a:spLocks noChangeAspect="1"/>
            </p:cNvSpPr>
            <p:nvPr/>
          </p:nvSpPr>
          <p:spPr bwMode="auto">
            <a:xfrm>
              <a:off x="3663241" y="6010988"/>
              <a:ext cx="1047795" cy="563238"/>
            </a:xfrm>
            <a:prstGeom prst="roundRect">
              <a:avLst/>
            </a:prstGeom>
            <a:solidFill>
              <a:schemeClr val="accent1"/>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防雷系统</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1" name="Rounded Rectangle 151"/>
            <p:cNvSpPr>
              <a:spLocks noChangeAspect="1"/>
            </p:cNvSpPr>
            <p:nvPr/>
          </p:nvSpPr>
          <p:spPr bwMode="auto">
            <a:xfrm>
              <a:off x="4711036" y="6010988"/>
              <a:ext cx="1117648" cy="563238"/>
            </a:xfrm>
            <a:prstGeom prst="roundRect">
              <a:avLst/>
            </a:prstGeom>
            <a:solidFill>
              <a:schemeClr val="accent1"/>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机房装修</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2" name="Rounded Rectangle 151"/>
            <p:cNvSpPr>
              <a:spLocks noChangeAspect="1"/>
            </p:cNvSpPr>
            <p:nvPr/>
          </p:nvSpPr>
          <p:spPr bwMode="auto">
            <a:xfrm>
              <a:off x="5828684" y="6010988"/>
              <a:ext cx="1466913" cy="563238"/>
            </a:xfrm>
            <a:prstGeom prst="roundRect">
              <a:avLst/>
            </a:prstGeom>
            <a:solidFill>
              <a:schemeClr val="accent1"/>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lang="zh-CN" altLang="en-US" sz="1600" dirty="0" smtClean="0">
                  <a:solidFill>
                    <a:schemeClr val="tx1">
                      <a:lumMod val="75000"/>
                      <a:lumOff val="25000"/>
                    </a:schemeClr>
                  </a:solidFill>
                  <a:latin typeface="+mn-ea"/>
                  <a:ea typeface="+mn-ea"/>
                  <a:cs typeface="Calibri" panose="020F0502020204030204" charset="0"/>
                </a:rPr>
                <a:t>机柜及</a:t>
              </a:r>
              <a:r>
                <a:rPr lang="en-US" altLang="zh-CN" sz="1600" dirty="0" smtClean="0">
                  <a:solidFill>
                    <a:schemeClr val="tx1">
                      <a:lumMod val="75000"/>
                      <a:lumOff val="25000"/>
                    </a:schemeClr>
                  </a:solidFill>
                  <a:latin typeface="+mn-ea"/>
                  <a:ea typeface="+mn-ea"/>
                  <a:cs typeface="Calibri" panose="020F0502020204030204" charset="0"/>
                </a:rPr>
                <a:t>KVM</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3" name="Rounded Rectangle 151"/>
            <p:cNvSpPr>
              <a:spLocks noChangeAspect="1"/>
            </p:cNvSpPr>
            <p:nvPr/>
          </p:nvSpPr>
          <p:spPr bwMode="auto">
            <a:xfrm>
              <a:off x="4361771" y="2289594"/>
              <a:ext cx="1146233" cy="395831"/>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lang="zh-CN" altLang="en-US" sz="1600" dirty="0" smtClean="0">
                  <a:solidFill>
                    <a:schemeClr val="tx1">
                      <a:lumMod val="75000"/>
                      <a:lumOff val="25000"/>
                    </a:schemeClr>
                  </a:solidFill>
                  <a:latin typeface="+mn-ea"/>
                  <a:ea typeface="+mn-ea"/>
                  <a:cs typeface="Calibri" panose="020F0502020204030204" charset="0"/>
                </a:rPr>
                <a:t>石油勘探</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4" name="Rounded Rectangle 151"/>
            <p:cNvSpPr>
              <a:spLocks noChangeAspect="1"/>
            </p:cNvSpPr>
            <p:nvPr/>
          </p:nvSpPr>
          <p:spPr bwMode="auto">
            <a:xfrm>
              <a:off x="4361771" y="2676287"/>
              <a:ext cx="1146233" cy="395831"/>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动漫渲染</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sp>
          <p:nvSpPr>
            <p:cNvPr id="35" name="Rounded Rectangle 151"/>
            <p:cNvSpPr>
              <a:spLocks noChangeAspect="1"/>
            </p:cNvSpPr>
            <p:nvPr/>
          </p:nvSpPr>
          <p:spPr bwMode="auto">
            <a:xfrm>
              <a:off x="5549272" y="2236624"/>
              <a:ext cx="1146233" cy="850725"/>
            </a:xfrm>
            <a:prstGeom prst="roundRect">
              <a:avLst/>
            </a:prstGeom>
            <a:solidFill>
              <a:schemeClr val="accent3">
                <a:lumMod val="40000"/>
                <a:lumOff val="60000"/>
              </a:schemeClr>
            </a:solidFill>
            <a:ln w="19050">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91436" tIns="45718" rIns="91436" bIns="45718"/>
            <a:ls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3765" rtl="0" eaLnBrk="1" fontAlgn="base" latinLnBrk="0" hangingPunct="1">
                <a:lnSpc>
                  <a:spcPct val="100000"/>
                </a:lnSpc>
                <a:spcBef>
                  <a:spcPct val="0"/>
                </a:spcBef>
                <a:spcAft>
                  <a:spcPts val="1200"/>
                </a:spcAft>
                <a:buClrTx/>
                <a:buSzTx/>
                <a:buFontTx/>
                <a:buNone/>
                <a:defRPr/>
              </a:pPr>
              <a:r>
                <a:rPr kumimoji="0" lang="zh-CN" altLang="en-US"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应用</a:t>
              </a:r>
              <a:r>
                <a:rPr kumimoji="0" lang="en-US" altLang="zh-CN" sz="1600" b="0" u="none" strike="noStrike" kern="1200" cap="none" spc="0" normalizeH="0" baseline="0" noProof="0" dirty="0" smtClean="0">
                  <a:ln>
                    <a:noFill/>
                  </a:ln>
                  <a:solidFill>
                    <a:schemeClr val="tx1">
                      <a:lumMod val="75000"/>
                      <a:lumOff val="25000"/>
                    </a:schemeClr>
                  </a:solidFill>
                  <a:effectLst/>
                  <a:uLnTx/>
                  <a:uFillTx/>
                  <a:latin typeface="+mn-ea"/>
                  <a:ea typeface="+mn-ea"/>
                  <a:cs typeface="Calibri" panose="020F0502020204030204" charset="0"/>
                </a:rPr>
                <a:t>Portal</a:t>
              </a:r>
              <a:endParaRPr kumimoji="0" lang="en-US" sz="1600" b="0" u="none" strike="noStrike" kern="1200" cap="none" spc="0" normalizeH="0" baseline="0" noProof="0" dirty="0">
                <a:ln>
                  <a:noFill/>
                </a:ln>
                <a:solidFill>
                  <a:schemeClr val="tx1">
                    <a:lumMod val="75000"/>
                    <a:lumOff val="25000"/>
                  </a:schemeClr>
                </a:solidFill>
                <a:effectLst/>
                <a:uLnTx/>
                <a:uFillTx/>
                <a:latin typeface="+mn-ea"/>
                <a:ea typeface="+mn-ea"/>
                <a:cs typeface="Calibri" panose="020F0502020204030204" charset="0"/>
              </a:endParaRPr>
            </a:p>
          </p:txBody>
        </p:sp>
      </p:grpSp>
      <p:sp>
        <p:nvSpPr>
          <p:cNvPr id="36" name="文本占位符 64"/>
          <p:cNvSpPr txBox="1"/>
          <p:nvPr/>
        </p:nvSpPr>
        <p:spPr>
          <a:xfrm>
            <a:off x="428596" y="357188"/>
            <a:ext cx="5072098" cy="57148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smtClean="0">
                <a:solidFill>
                  <a:srgbClr val="FF0000"/>
                </a:solidFill>
                <a:latin typeface="+mn-ea"/>
              </a:rPr>
              <a:t>高性能计算机系统架构</a:t>
            </a:r>
            <a:endParaRPr lang="zh-CN" altLang="en-US" b="1" dirty="0">
              <a:solidFill>
                <a:srgbClr val="FF0000"/>
              </a:solidFill>
              <a:latin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4294967295"/>
          </p:nvPr>
        </p:nvSpPr>
        <p:spPr>
          <a:xfrm>
            <a:off x="107315" y="692785"/>
            <a:ext cx="8716010" cy="4858385"/>
          </a:xfrm>
          <a:prstGeom prst="rect">
            <a:avLst/>
          </a:prstGeom>
        </p:spPr>
        <p:txBody>
          <a:bodyPr>
            <a:normAutofit/>
          </a:bodyPr>
          <a:lstStyle/>
          <a:p>
            <a:pPr marL="342900" marR="0" lvl="0" indent="-34290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sz="3200" b="1" i="0" u="none" strike="noStrike" kern="0" cap="none" spc="0" normalizeH="0" baseline="0" noProof="0" dirty="0" err="1" smtClean="0">
                <a:ln>
                  <a:noFill/>
                </a:ln>
                <a:solidFill>
                  <a:sysClr val="windowText" lastClr="000000"/>
                </a:solidFill>
                <a:effectLst/>
                <a:uLnTx/>
                <a:uFillTx/>
                <a:latin typeface="+mn-ea"/>
              </a:rPr>
              <a:t>人类对计算及性能的要求是无止境的</a:t>
            </a:r>
            <a:endParaRPr kumimoji="0" lang="en-US" sz="3200" b="1" i="0" u="none" strike="noStrike" kern="0" cap="none" spc="0" normalizeH="0" baseline="0" noProof="0" dirty="0">
              <a:ln>
                <a:noFill/>
              </a:ln>
              <a:solidFill>
                <a:sysClr val="windowText" lastClr="000000"/>
              </a:solidFill>
              <a:effectLst/>
              <a:uLnTx/>
              <a:uFillTx/>
              <a:latin typeface="+mn-ea"/>
            </a:endParaRPr>
          </a:p>
          <a:p>
            <a:pPr marL="742950" marR="0" lvl="2" indent="-34290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800" b="1" i="0" u="none" strike="noStrike" kern="0" cap="none" spc="0" normalizeH="0" baseline="0" noProof="0" dirty="0" smtClean="0">
                <a:ln>
                  <a:noFill/>
                </a:ln>
                <a:solidFill>
                  <a:sysClr val="windowText" lastClr="000000"/>
                </a:solidFill>
                <a:uLnTx/>
                <a:uFillTx/>
                <a:latin typeface="微软雅黑" panose="020B0503020204020204" charset="-122"/>
                <a:ea typeface="微软雅黑" panose="020B0503020204020204" charset="-122"/>
              </a:rPr>
              <a:t>从系统的角度：集成系统资源，以满足不断增长的对性能和功能的要求</a:t>
            </a:r>
            <a:endParaRPr kumimoji="0" lang="en-US" altLang="zh-CN" sz="1800" b="1" i="0" u="none" strike="noStrike" kern="0" cap="none" spc="0" normalizeH="0" baseline="0" noProof="0" dirty="0" smtClean="0">
              <a:ln>
                <a:noFill/>
              </a:ln>
              <a:solidFill>
                <a:sysClr val="windowText" lastClr="000000"/>
              </a:solidFill>
              <a:uLnTx/>
              <a:uFillTx/>
              <a:latin typeface="微软雅黑" panose="020B0503020204020204" charset="-122"/>
              <a:ea typeface="微软雅黑" panose="020B0503020204020204" charset="-122"/>
            </a:endParaRPr>
          </a:p>
          <a:p>
            <a:pPr marL="742950" marR="0" lvl="2" indent="-34290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800" b="1" i="0" u="none" strike="noStrike" kern="0" cap="none" spc="0" normalizeH="0" baseline="0" noProof="0" dirty="0" smtClean="0">
                <a:ln>
                  <a:noFill/>
                </a:ln>
                <a:solidFill>
                  <a:sysClr val="windowText" lastClr="000000"/>
                </a:solidFill>
                <a:uLnTx/>
                <a:uFillTx/>
                <a:latin typeface="微软雅黑" panose="020B0503020204020204" charset="-122"/>
                <a:ea typeface="微软雅黑" panose="020B0503020204020204" charset="-122"/>
              </a:rPr>
              <a:t>从应用的角度：适当分解应用，以实现</a:t>
            </a:r>
            <a:r>
              <a:rPr kumimoji="0" lang="zh-CN" altLang="en-US" sz="2400" b="1" i="0" u="none" strike="noStrike" kern="0" cap="none" spc="0" normalizeH="0" baseline="0" noProof="0" dirty="0" smtClean="0">
                <a:ln>
                  <a:noFill/>
                </a:ln>
                <a:solidFill>
                  <a:srgbClr val="4F81BD"/>
                </a:solidFill>
                <a:uLnTx/>
                <a:uFillTx/>
                <a:latin typeface="微软雅黑" panose="020B0503020204020204" charset="-122"/>
                <a:ea typeface="微软雅黑" panose="020B0503020204020204" charset="-122"/>
              </a:rPr>
              <a:t>更大规模</a:t>
            </a:r>
            <a:r>
              <a:rPr kumimoji="0" lang="zh-CN" altLang="en-US" sz="1800" b="1" i="0" u="none" strike="noStrike" kern="0" cap="none" spc="0" normalizeH="0" baseline="0" noProof="0" dirty="0" smtClean="0">
                <a:ln>
                  <a:noFill/>
                </a:ln>
                <a:solidFill>
                  <a:sysClr val="windowText" lastClr="000000"/>
                </a:solidFill>
                <a:uLnTx/>
                <a:uFillTx/>
                <a:latin typeface="微软雅黑" panose="020B0503020204020204" charset="-122"/>
                <a:ea typeface="微软雅黑" panose="020B0503020204020204" charset="-122"/>
              </a:rPr>
              <a:t>或</a:t>
            </a:r>
            <a:r>
              <a:rPr kumimoji="0" lang="zh-CN" altLang="en-US" sz="2400" b="1" i="0" u="none" strike="noStrike" kern="0" cap="none" spc="0" normalizeH="0" baseline="0" noProof="0" dirty="0" smtClean="0">
                <a:ln>
                  <a:noFill/>
                </a:ln>
                <a:solidFill>
                  <a:srgbClr val="4F81BD"/>
                </a:solidFill>
                <a:uLnTx/>
                <a:uFillTx/>
                <a:latin typeface="微软雅黑" panose="020B0503020204020204" charset="-122"/>
                <a:ea typeface="微软雅黑" panose="020B0503020204020204" charset="-122"/>
              </a:rPr>
              <a:t>更细致</a:t>
            </a:r>
            <a:r>
              <a:rPr kumimoji="0" lang="zh-CN" altLang="en-US" sz="1800" b="1" i="0" u="none" strike="noStrike" kern="0" cap="none" spc="0" normalizeH="0" baseline="0" noProof="0" dirty="0" smtClean="0">
                <a:ln>
                  <a:noFill/>
                </a:ln>
                <a:solidFill>
                  <a:sysClr val="windowText" lastClr="000000"/>
                </a:solidFill>
                <a:uLnTx/>
                <a:uFillTx/>
                <a:latin typeface="微软雅黑" panose="020B0503020204020204" charset="-122"/>
                <a:ea typeface="微软雅黑" panose="020B0503020204020204" charset="-122"/>
              </a:rPr>
              <a:t>的计算</a:t>
            </a:r>
            <a:endParaRPr lang="en-US" altLang="zh-CN" sz="1800" b="1" kern="0" dirty="0">
              <a:solidFill>
                <a:sysClr val="windowText" lastClr="00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marL="285750" lvl="1" indent="-342900">
              <a:lnSpc>
                <a:spcPct val="150000"/>
              </a:lnSpc>
              <a:spcBef>
                <a:spcPts val="0"/>
              </a:spcBef>
              <a:buFont typeface="Wingdings" panose="05000000000000000000" pitchFamily="2" charset="2"/>
              <a:buChar char="n"/>
              <a:defRPr/>
            </a:pPr>
            <a:r>
              <a:rPr lang="zh-CN" altLang="en-US" sz="2600" kern="0" dirty="0">
                <a:solidFill>
                  <a:sysClr val="windowText" lastClr="000000"/>
                </a:solidFill>
                <a:latin typeface="微软雅黑" panose="020B0503020204020204" charset="-122"/>
                <a:ea typeface="微软雅黑" panose="020B0503020204020204" charset="-122"/>
              </a:rPr>
              <a:t>各国纷纷发展</a:t>
            </a:r>
            <a:r>
              <a:rPr lang="en-US" altLang="zh-CN" sz="2600" kern="0" dirty="0">
                <a:solidFill>
                  <a:sysClr val="windowText" lastClr="000000"/>
                </a:solidFill>
                <a:latin typeface="微软雅黑" panose="020B0503020204020204" charset="-122"/>
                <a:ea typeface="微软雅黑" panose="020B0503020204020204" charset="-122"/>
              </a:rPr>
              <a:t>E</a:t>
            </a:r>
            <a:r>
              <a:rPr lang="zh-CN" altLang="en-US" sz="2600" kern="0" dirty="0">
                <a:solidFill>
                  <a:sysClr val="windowText" lastClr="000000"/>
                </a:solidFill>
                <a:latin typeface="微软雅黑" panose="020B0503020204020204" charset="-122"/>
                <a:ea typeface="微软雅黑" panose="020B0503020204020204" charset="-122"/>
              </a:rPr>
              <a:t>级</a:t>
            </a:r>
            <a:r>
              <a:rPr lang="zh-CN" altLang="en-US" sz="2600" kern="0" dirty="0" smtClean="0">
                <a:solidFill>
                  <a:sysClr val="windowText" lastClr="000000"/>
                </a:solidFill>
                <a:latin typeface="微软雅黑" panose="020B0503020204020204" charset="-122"/>
                <a:ea typeface="微软雅黑" panose="020B0503020204020204" charset="-122"/>
              </a:rPr>
              <a:t>计算（</a:t>
            </a:r>
            <a:r>
              <a:rPr lang="en-US" altLang="zh-CN" sz="2600" kern="0" dirty="0" err="1" smtClean="0">
                <a:solidFill>
                  <a:sysClr val="windowText" lastClr="000000"/>
                </a:solidFill>
                <a:latin typeface="微软雅黑" panose="020B0503020204020204" charset="-122"/>
                <a:ea typeface="微软雅黑" panose="020B0503020204020204" charset="-122"/>
              </a:rPr>
              <a:t>ExaScale</a:t>
            </a:r>
            <a:r>
              <a:rPr lang="en-US" altLang="zh-CN" sz="2600" kern="0" dirty="0" smtClean="0">
                <a:solidFill>
                  <a:sysClr val="windowText" lastClr="000000"/>
                </a:solidFill>
                <a:latin typeface="微软雅黑" panose="020B0503020204020204" charset="-122"/>
                <a:ea typeface="微软雅黑" panose="020B0503020204020204" charset="-122"/>
              </a:rPr>
              <a:t> Computing</a:t>
            </a:r>
            <a:r>
              <a:rPr lang="zh-CN" altLang="en-US" sz="2600" kern="0" dirty="0" smtClean="0">
                <a:solidFill>
                  <a:sysClr val="windowText" lastClr="000000"/>
                </a:solidFill>
                <a:latin typeface="微软雅黑" panose="020B0503020204020204" charset="-122"/>
                <a:ea typeface="微软雅黑" panose="020B0503020204020204" charset="-122"/>
              </a:rPr>
              <a:t>）</a:t>
            </a:r>
            <a:endParaRPr lang="en-US" altLang="zh-CN" sz="2600" kern="0" dirty="0" smtClean="0">
              <a:solidFill>
                <a:sysClr val="windowText" lastClr="000000"/>
              </a:solidFill>
              <a:latin typeface="微软雅黑" panose="020B0503020204020204" charset="-122"/>
              <a:ea typeface="微软雅黑" panose="020B0503020204020204" charset="-122"/>
            </a:endParaRPr>
          </a:p>
          <a:p>
            <a:pPr marL="742950" lvl="2" indent="-342900">
              <a:lnSpc>
                <a:spcPct val="150000"/>
              </a:lnSpc>
              <a:spcBef>
                <a:spcPts val="0"/>
              </a:spcBef>
              <a:buFont typeface="Wingdings" panose="05000000000000000000" pitchFamily="2" charset="2"/>
              <a:buChar char="n"/>
              <a:defRPr/>
            </a:pPr>
            <a:r>
              <a:rPr lang="zh-CN" altLang="en-US" b="1" kern="0" dirty="0">
                <a:solidFill>
                  <a:sysClr val="windowText" lastClr="000000"/>
                </a:solidFill>
                <a:latin typeface="微软雅黑" panose="020B0503020204020204" charset="-122"/>
                <a:ea typeface="微软雅黑" panose="020B0503020204020204" charset="-122"/>
              </a:rPr>
              <a:t>大约每</a:t>
            </a:r>
            <a:r>
              <a:rPr lang="en-US" altLang="zh-CN" b="1" kern="0" dirty="0">
                <a:solidFill>
                  <a:sysClr val="windowText" lastClr="000000"/>
                </a:solidFill>
                <a:latin typeface="微软雅黑" panose="020B0503020204020204" charset="-122"/>
                <a:ea typeface="微软雅黑" panose="020B0503020204020204" charset="-122"/>
              </a:rPr>
              <a:t>4</a:t>
            </a:r>
            <a:r>
              <a:rPr lang="zh-CN" altLang="en-US" b="1" kern="0" dirty="0">
                <a:solidFill>
                  <a:sysClr val="windowText" lastClr="000000"/>
                </a:solidFill>
                <a:latin typeface="微软雅黑" panose="020B0503020204020204" charset="-122"/>
                <a:ea typeface="微软雅黑" panose="020B0503020204020204" charset="-122"/>
              </a:rPr>
              <a:t>年计算能力翻</a:t>
            </a:r>
            <a:r>
              <a:rPr lang="en-US" altLang="zh-CN" b="1" kern="0" dirty="0">
                <a:solidFill>
                  <a:sysClr val="windowText" lastClr="000000"/>
                </a:solidFill>
                <a:latin typeface="微软雅黑" panose="020B0503020204020204" charset="-122"/>
                <a:ea typeface="微软雅黑" panose="020B0503020204020204" charset="-122"/>
              </a:rPr>
              <a:t>10</a:t>
            </a:r>
            <a:r>
              <a:rPr lang="zh-CN" altLang="en-US" b="1" kern="0" dirty="0">
                <a:solidFill>
                  <a:sysClr val="windowText" lastClr="000000"/>
                </a:solidFill>
                <a:latin typeface="微软雅黑" panose="020B0503020204020204" charset="-122"/>
                <a:ea typeface="微软雅黑" panose="020B0503020204020204" charset="-122"/>
              </a:rPr>
              <a:t>倍，预计到</a:t>
            </a:r>
            <a:r>
              <a:rPr lang="en-US" altLang="zh-CN" b="1" kern="0" dirty="0">
                <a:solidFill>
                  <a:sysClr val="windowText" lastClr="000000"/>
                </a:solidFill>
                <a:latin typeface="微软雅黑" panose="020B0503020204020204" charset="-122"/>
                <a:ea typeface="微软雅黑" panose="020B0503020204020204" charset="-122"/>
              </a:rPr>
              <a:t>2018-2019</a:t>
            </a:r>
            <a:r>
              <a:rPr lang="zh-CN" altLang="en-US" b="1" kern="0" dirty="0">
                <a:solidFill>
                  <a:sysClr val="windowText" lastClr="000000"/>
                </a:solidFill>
                <a:latin typeface="微软雅黑" panose="020B0503020204020204" charset="-122"/>
                <a:ea typeface="微软雅黑" panose="020B0503020204020204" charset="-122"/>
              </a:rPr>
              <a:t>年计算能力可到到</a:t>
            </a:r>
            <a:r>
              <a:rPr lang="en-US" altLang="zh-CN" b="1" kern="0" dirty="0">
                <a:solidFill>
                  <a:sysClr val="windowText" lastClr="000000"/>
                </a:solidFill>
                <a:latin typeface="微软雅黑" panose="020B0503020204020204" charset="-122"/>
                <a:ea typeface="微软雅黑" panose="020B0503020204020204" charset="-122"/>
              </a:rPr>
              <a:t>E</a:t>
            </a:r>
            <a:r>
              <a:rPr lang="zh-CN" altLang="en-US" b="1" kern="0" dirty="0">
                <a:solidFill>
                  <a:sysClr val="windowText" lastClr="000000"/>
                </a:solidFill>
                <a:latin typeface="微软雅黑" panose="020B0503020204020204" charset="-122"/>
                <a:ea typeface="微软雅黑" panose="020B0503020204020204" charset="-122"/>
              </a:rPr>
              <a:t>级。</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1910" y="3789045"/>
            <a:ext cx="4621530" cy="291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a:xfrm>
            <a:off x="179929" y="44877"/>
            <a:ext cx="7772400" cy="792088"/>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en-US" altLang="zh-CN" dirty="0" smtClean="0">
                <a:solidFill>
                  <a:srgbClr val="FF0000"/>
                </a:solidFill>
                <a:latin typeface="黑体" panose="02010609060101010101" pitchFamily="49" charset="-122"/>
                <a:ea typeface="黑体" panose="02010609060101010101" pitchFamily="49" charset="-122"/>
              </a:rPr>
              <a:t>E</a:t>
            </a:r>
            <a:r>
              <a:rPr lang="zh-CN" altLang="en-US" dirty="0" smtClean="0">
                <a:solidFill>
                  <a:srgbClr val="FF0000"/>
                </a:solidFill>
                <a:latin typeface="黑体" panose="02010609060101010101" pitchFamily="49" charset="-122"/>
                <a:ea typeface="黑体" panose="02010609060101010101" pitchFamily="49" charset="-122"/>
              </a:rPr>
              <a:t>级计算及其挑战</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20490" name="图片 15"/>
          <p:cNvPicPr>
            <a:picLocks noChangeAspect="1"/>
          </p:cNvPicPr>
          <p:nvPr/>
        </p:nvPicPr>
        <p:blipFill>
          <a:blip r:embed="rId4"/>
          <a:stretch>
            <a:fillRect/>
          </a:stretch>
        </p:blipFill>
        <p:spPr>
          <a:xfrm>
            <a:off x="323850" y="4292600"/>
            <a:ext cx="3160395" cy="2397125"/>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68960" y="1149350"/>
            <a:ext cx="7772400" cy="2680970"/>
          </a:xfrm>
        </p:spPr>
        <p:txBody>
          <a:bodyPr>
            <a:normAutofit/>
          </a:bodyPr>
          <a:lstStyle/>
          <a:p>
            <a:pPr marL="285750" indent="-285750">
              <a:lnSpc>
                <a:spcPct val="120000"/>
              </a:lnSpc>
              <a:spcBef>
                <a:spcPts val="20"/>
              </a:spcBef>
              <a:spcAft>
                <a:spcPts val="0"/>
              </a:spcAft>
              <a:buFont typeface="Wingdings" panose="05000000000000000000" charset="0"/>
              <a:buChar char=""/>
            </a:pPr>
            <a:r>
              <a:rPr lang="zh-CN" altLang="en-US" sz="1200">
                <a:solidFill>
                  <a:schemeClr val="tx1"/>
                </a:solidFill>
              </a:rPr>
              <a:t>E级高性能计算机是指每秒可进行百亿亿次计算的超级计算机，被全世界公认为“超级计算机界的下一顶皇冠”，是各国竞相角逐的战略“制高点”。</a:t>
            </a:r>
            <a:r>
              <a:rPr lang="zh-CN" altLang="en-US" sz="1200">
                <a:solidFill>
                  <a:schemeClr val="tx1"/>
                </a:solidFill>
                <a:sym typeface="+mn-ea"/>
              </a:rPr>
              <a:t>2008年2月，美国能源部和原子能安全局正式启动了E级超级计算机项目，联合成立了“高级体系结构研究所（Institute for Advanced Architecture）”，目标是在2018年造出一台E级超级计算机，应用到气象、原子弹爆炸模拟等领域。</a:t>
            </a:r>
          </a:p>
          <a:p>
            <a:pPr marL="285750" indent="-285750" algn="l">
              <a:lnSpc>
                <a:spcPct val="120000"/>
              </a:lnSpc>
              <a:spcBef>
                <a:spcPts val="20"/>
              </a:spcBef>
              <a:spcAft>
                <a:spcPts val="0"/>
              </a:spcAft>
              <a:buFont typeface="Wingdings" panose="05000000000000000000" charset="0"/>
              <a:buChar char=""/>
            </a:pPr>
            <a:r>
              <a:rPr lang="zh-CN" altLang="en-US" sz="1200">
                <a:solidFill>
                  <a:schemeClr val="tx1"/>
                </a:solidFill>
                <a:sym typeface="+mn-ea"/>
              </a:rPr>
              <a:t>日本政府于2011年投资13亿美元用于E级计算机的研究，并于当年11月研制成功了首台亿亿次计算机K-Computer。预计日本在2020年前能完成第一台E级超级计算机。</a:t>
            </a:r>
            <a:endParaRPr lang="zh-CN" altLang="en-US" sz="1200">
              <a:solidFill>
                <a:schemeClr val="tx1"/>
              </a:solidFill>
            </a:endParaRPr>
          </a:p>
          <a:p>
            <a:pPr marL="285750" indent="-285750" algn="l">
              <a:lnSpc>
                <a:spcPct val="120000"/>
              </a:lnSpc>
              <a:spcBef>
                <a:spcPts val="20"/>
              </a:spcBef>
              <a:spcAft>
                <a:spcPts val="0"/>
              </a:spcAft>
              <a:buFont typeface="Wingdings" panose="05000000000000000000" charset="0"/>
              <a:buChar char=""/>
            </a:pPr>
            <a:r>
              <a:rPr lang="zh-CN" altLang="en-US" sz="1200">
                <a:solidFill>
                  <a:schemeClr val="tx1"/>
                </a:solidFill>
                <a:sym typeface="+mn-ea"/>
              </a:rPr>
              <a:t>欧洲百亿亿次级软件计划EESI</a:t>
            </a:r>
          </a:p>
          <a:p>
            <a:pPr marL="285750" indent="-285750" algn="l">
              <a:lnSpc>
                <a:spcPct val="120000"/>
              </a:lnSpc>
              <a:spcBef>
                <a:spcPts val="20"/>
              </a:spcBef>
              <a:spcAft>
                <a:spcPts val="0"/>
              </a:spcAft>
              <a:buFont typeface="Wingdings" panose="05000000000000000000" charset="0"/>
              <a:buChar char=""/>
            </a:pPr>
            <a:r>
              <a:rPr lang="zh-CN" altLang="en-US" sz="1200">
                <a:solidFill>
                  <a:schemeClr val="tx1"/>
                </a:solidFill>
                <a:sym typeface="+mn-ea"/>
              </a:rPr>
              <a:t>欧盟和俄罗斯合作应用性能优化与扩展（APOS）计划</a:t>
            </a:r>
            <a:endParaRPr lang="zh-CN" altLang="en-US" sz="1200">
              <a:solidFill>
                <a:schemeClr val="tx1"/>
              </a:solidFill>
            </a:endParaRPr>
          </a:p>
          <a:p>
            <a:pPr marL="285750" indent="-285750" algn="l">
              <a:lnSpc>
                <a:spcPct val="120000"/>
              </a:lnSpc>
              <a:spcBef>
                <a:spcPts val="20"/>
              </a:spcBef>
              <a:spcAft>
                <a:spcPts val="0"/>
              </a:spcAft>
              <a:buFont typeface="Wingdings" panose="05000000000000000000" charset="0"/>
              <a:buChar char=""/>
            </a:pPr>
            <a:r>
              <a:rPr lang="zh-CN" altLang="en-US" sz="1200">
                <a:solidFill>
                  <a:schemeClr val="tx1"/>
                </a:solidFill>
                <a:sym typeface="+mn-ea"/>
              </a:rPr>
              <a:t>欧盟“百亿亿次软件、工具和应用的合作研究”项目（CRESTA）</a:t>
            </a:r>
            <a:endParaRPr lang="zh-CN" altLang="en-US" sz="1200">
              <a:solidFill>
                <a:schemeClr val="tx1"/>
              </a:solidFill>
            </a:endParaRPr>
          </a:p>
          <a:p>
            <a:pPr marL="285750" indent="-285750" algn="l">
              <a:lnSpc>
                <a:spcPct val="120000"/>
              </a:lnSpc>
              <a:spcBef>
                <a:spcPts val="20"/>
              </a:spcBef>
              <a:spcAft>
                <a:spcPts val="0"/>
              </a:spcAft>
              <a:buFont typeface="Wingdings" panose="05000000000000000000" charset="0"/>
              <a:buChar char=""/>
            </a:pPr>
            <a:r>
              <a:rPr lang="zh-CN" altLang="en-US" sz="1200">
                <a:solidFill>
                  <a:schemeClr val="tx1"/>
                </a:solidFill>
              </a:rPr>
              <a:t>在我国“十三五”高性能计算专项课题中，中科曙光、国防科技大学以及江南计算技术研究所同时获批牵头E级高性能计算的原型系统研制项目，形成了中国E级高性能计算“三头并进”的局面。</a:t>
            </a:r>
          </a:p>
        </p:txBody>
      </p:sp>
      <p:sp>
        <p:nvSpPr>
          <p:cNvPr id="2" name="文本框 1"/>
          <p:cNvSpPr txBox="1"/>
          <p:nvPr/>
        </p:nvSpPr>
        <p:spPr>
          <a:xfrm>
            <a:off x="568960" y="425450"/>
            <a:ext cx="6170930" cy="645160"/>
          </a:xfrm>
          <a:prstGeom prst="rect">
            <a:avLst/>
          </a:prstGeom>
          <a:noFill/>
        </p:spPr>
        <p:txBody>
          <a:bodyPr wrap="square" rtlCol="0" anchor="t">
            <a:spAutoFit/>
          </a:bodyPr>
          <a:lstStyle/>
          <a:p>
            <a:r>
              <a:rPr lang="en-US" altLang="zh-CN" sz="3600" b="1">
                <a:solidFill>
                  <a:srgbClr val="FF0000"/>
                </a:solidFill>
                <a:sym typeface="+mn-ea"/>
              </a:rPr>
              <a:t>E</a:t>
            </a:r>
            <a:r>
              <a:rPr lang="zh-CN" altLang="en-US" sz="3600" b="1">
                <a:solidFill>
                  <a:srgbClr val="FF0000"/>
                </a:solidFill>
                <a:sym typeface="+mn-ea"/>
              </a:rPr>
              <a:t>级计算</a:t>
            </a:r>
            <a:r>
              <a:rPr lang="en-US" altLang="zh-CN" sz="3600">
                <a:solidFill>
                  <a:srgbClr val="FF0000"/>
                </a:solidFill>
                <a:sym typeface="+mn-ea"/>
              </a:rPr>
              <a:t>--ExaScale Computing</a:t>
            </a:r>
          </a:p>
        </p:txBody>
      </p:sp>
      <p:pic>
        <p:nvPicPr>
          <p:cNvPr id="4" name="图片 3"/>
          <p:cNvPicPr>
            <a:picLocks noChangeAspect="1"/>
          </p:cNvPicPr>
          <p:nvPr/>
        </p:nvPicPr>
        <p:blipFill>
          <a:blip r:embed="rId4"/>
          <a:stretch>
            <a:fillRect/>
          </a:stretch>
        </p:blipFill>
        <p:spPr>
          <a:xfrm>
            <a:off x="3204210" y="4436745"/>
            <a:ext cx="2922270" cy="2197735"/>
          </a:xfrm>
          <a:prstGeom prst="rect">
            <a:avLst/>
          </a:prstGeom>
        </p:spPr>
      </p:pic>
      <p:pic>
        <p:nvPicPr>
          <p:cNvPr id="5" name="图片 4"/>
          <p:cNvPicPr>
            <a:picLocks noChangeAspect="1"/>
          </p:cNvPicPr>
          <p:nvPr/>
        </p:nvPicPr>
        <p:blipFill>
          <a:blip r:embed="rId5"/>
          <a:stretch>
            <a:fillRect/>
          </a:stretch>
        </p:blipFill>
        <p:spPr>
          <a:xfrm>
            <a:off x="6228715" y="4436745"/>
            <a:ext cx="2856865" cy="2202815"/>
          </a:xfrm>
          <a:prstGeom prst="rect">
            <a:avLst/>
          </a:prstGeom>
        </p:spPr>
      </p:pic>
      <p:graphicFrame>
        <p:nvGraphicFramePr>
          <p:cNvPr id="7" name="对象 6"/>
          <p:cNvGraphicFramePr/>
          <p:nvPr/>
        </p:nvGraphicFramePr>
        <p:xfrm>
          <a:off x="107950" y="4436745"/>
          <a:ext cx="2897505" cy="2207260"/>
        </p:xfrm>
        <a:graphic>
          <a:graphicData uri="http://schemas.openxmlformats.org/presentationml/2006/ole">
            <mc:AlternateContent xmlns:mc="http://schemas.openxmlformats.org/markup-compatibility/2006">
              <mc:Choice xmlns:v="urn:schemas-microsoft-com:vml" Requires="v">
                <p:oleObj spid="_x0000_s13315" r:id="rId6" imgW="2895600" imgH="1866900" progId="Paint.Picture">
                  <p:embed/>
                </p:oleObj>
              </mc:Choice>
              <mc:Fallback>
                <p:oleObj r:id="rId6" imgW="2895600" imgH="1866900" progId="Paint.Picture">
                  <p:embed/>
                  <p:pic>
                    <p:nvPicPr>
                      <p:cNvPr id="0" name="图片 7"/>
                      <p:cNvPicPr/>
                      <p:nvPr/>
                    </p:nvPicPr>
                    <p:blipFill>
                      <a:blip r:embed="rId7"/>
                    </p:blipFill>
                    <p:spPr>
                      <a:xfrm>
                        <a:off x="107950" y="4436745"/>
                        <a:ext cx="2897505" cy="220726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95" y="404495"/>
            <a:ext cx="8716010" cy="3338195"/>
          </a:xfrm>
        </p:spPr>
        <p:txBody>
          <a:bodyPr anchor="t" anchorCtr="0">
            <a:normAutofit/>
          </a:bodyPr>
          <a:lstStyle/>
          <a:p>
            <a:pPr marL="0" indent="0">
              <a:buNone/>
            </a:pPr>
            <a:r>
              <a:rPr lang="en-US" altLang="zh-CN" sz="2800" dirty="0" smtClean="0">
                <a:solidFill>
                  <a:schemeClr val="tx1"/>
                </a:solidFill>
              </a:rPr>
              <a:t>E</a:t>
            </a:r>
            <a:r>
              <a:rPr lang="zh-CN" altLang="en-US" sz="2800" dirty="0" smtClean="0">
                <a:solidFill>
                  <a:schemeClr val="tx1"/>
                </a:solidFill>
              </a:rPr>
              <a:t>级</a:t>
            </a:r>
            <a:r>
              <a:rPr lang="zh-CN" altLang="en-US" sz="2800" dirty="0">
                <a:solidFill>
                  <a:schemeClr val="tx1"/>
                </a:solidFill>
              </a:rPr>
              <a:t>超级计算机的研制主要面临四大挑战</a:t>
            </a:r>
            <a:r>
              <a:rPr lang="zh-CN" altLang="en-US" sz="2800" dirty="0" smtClean="0">
                <a:solidFill>
                  <a:schemeClr val="tx1"/>
                </a:solidFill>
              </a:rPr>
              <a:t>：</a:t>
            </a:r>
            <a:endParaRPr lang="en-US" altLang="zh-CN" sz="2800" dirty="0" smtClean="0">
              <a:solidFill>
                <a:schemeClr val="tx1"/>
              </a:solidFill>
            </a:endParaRPr>
          </a:p>
          <a:p>
            <a:pPr marL="0" indent="0">
              <a:buNone/>
            </a:pPr>
            <a:r>
              <a:rPr lang="zh-CN" altLang="en-US" sz="2800" dirty="0" smtClean="0">
                <a:solidFill>
                  <a:schemeClr val="tx1"/>
                </a:solidFill>
              </a:rPr>
              <a:t>（</a:t>
            </a:r>
            <a:r>
              <a:rPr lang="en-US" altLang="zh-CN" sz="2800" dirty="0">
                <a:solidFill>
                  <a:schemeClr val="tx1"/>
                </a:solidFill>
              </a:rPr>
              <a:t>1</a:t>
            </a:r>
            <a:r>
              <a:rPr lang="zh-CN" altLang="en-US" sz="2800" dirty="0">
                <a:solidFill>
                  <a:schemeClr val="tx1"/>
                </a:solidFill>
              </a:rPr>
              <a:t>）能耗挑战</a:t>
            </a:r>
            <a:r>
              <a:rPr lang="zh-CN" altLang="en-US" sz="2800" dirty="0" smtClean="0">
                <a:solidFill>
                  <a:schemeClr val="tx1"/>
                </a:solidFill>
              </a:rPr>
              <a:t>；</a:t>
            </a:r>
            <a:endParaRPr lang="en-US" altLang="zh-CN" sz="2800" dirty="0" smtClean="0">
              <a:solidFill>
                <a:schemeClr val="tx1"/>
              </a:solidFill>
            </a:endParaRPr>
          </a:p>
          <a:p>
            <a:pPr marL="0" indent="0">
              <a:buNone/>
            </a:pPr>
            <a:r>
              <a:rPr lang="zh-CN" altLang="en-US" sz="2800" dirty="0" smtClean="0">
                <a:solidFill>
                  <a:schemeClr val="tx1"/>
                </a:solidFill>
              </a:rPr>
              <a:t>（</a:t>
            </a:r>
            <a:r>
              <a:rPr lang="en-US" altLang="zh-CN" sz="2800" dirty="0">
                <a:solidFill>
                  <a:schemeClr val="tx1"/>
                </a:solidFill>
              </a:rPr>
              <a:t>2</a:t>
            </a:r>
            <a:r>
              <a:rPr lang="zh-CN" altLang="en-US" sz="2800" dirty="0">
                <a:solidFill>
                  <a:schemeClr val="tx1"/>
                </a:solidFill>
              </a:rPr>
              <a:t>）存储挑战</a:t>
            </a:r>
            <a:r>
              <a:rPr lang="zh-CN" altLang="en-US" sz="2800" dirty="0" smtClean="0">
                <a:solidFill>
                  <a:schemeClr val="tx1"/>
                </a:solidFill>
              </a:rPr>
              <a:t>；</a:t>
            </a:r>
            <a:endParaRPr lang="en-US" altLang="zh-CN" sz="2800" dirty="0" smtClean="0">
              <a:solidFill>
                <a:schemeClr val="tx1"/>
              </a:solidFill>
            </a:endParaRPr>
          </a:p>
          <a:p>
            <a:pPr marL="0" indent="0">
              <a:buNone/>
            </a:pPr>
            <a:r>
              <a:rPr lang="zh-CN" altLang="en-US" sz="2800" dirty="0" smtClean="0">
                <a:solidFill>
                  <a:schemeClr val="tx1"/>
                </a:solidFill>
              </a:rPr>
              <a:t>（</a:t>
            </a:r>
            <a:r>
              <a:rPr lang="en-US" altLang="zh-CN" sz="2800" dirty="0">
                <a:solidFill>
                  <a:schemeClr val="tx1"/>
                </a:solidFill>
              </a:rPr>
              <a:t>3</a:t>
            </a:r>
            <a:r>
              <a:rPr lang="zh-CN" altLang="en-US" sz="2800" dirty="0">
                <a:solidFill>
                  <a:schemeClr val="tx1"/>
                </a:solidFill>
              </a:rPr>
              <a:t>）并发和局部性挑战</a:t>
            </a:r>
            <a:r>
              <a:rPr lang="zh-CN" altLang="en-US" sz="2800" dirty="0" smtClean="0">
                <a:solidFill>
                  <a:schemeClr val="tx1"/>
                </a:solidFill>
              </a:rPr>
              <a:t>；</a:t>
            </a:r>
            <a:endParaRPr lang="en-US" altLang="zh-CN" sz="2800" dirty="0" smtClean="0">
              <a:solidFill>
                <a:schemeClr val="tx1"/>
              </a:solidFill>
            </a:endParaRPr>
          </a:p>
          <a:p>
            <a:pPr marL="0" indent="0">
              <a:buNone/>
            </a:pPr>
            <a:r>
              <a:rPr lang="zh-CN" altLang="en-US" sz="2800" dirty="0" smtClean="0">
                <a:solidFill>
                  <a:schemeClr val="tx1"/>
                </a:solidFill>
              </a:rPr>
              <a:t>（</a:t>
            </a:r>
            <a:r>
              <a:rPr lang="en-US" altLang="zh-CN" sz="2800" dirty="0">
                <a:solidFill>
                  <a:schemeClr val="tx1"/>
                </a:solidFill>
              </a:rPr>
              <a:t>4</a:t>
            </a:r>
            <a:r>
              <a:rPr lang="zh-CN" altLang="en-US" sz="2800" dirty="0">
                <a:solidFill>
                  <a:schemeClr val="tx1"/>
                </a:solidFill>
              </a:rPr>
              <a:t>）可靠性</a:t>
            </a:r>
            <a:r>
              <a:rPr lang="zh-CN" altLang="en-US" sz="2800" dirty="0" smtClean="0">
                <a:solidFill>
                  <a:schemeClr val="tx1"/>
                </a:solidFill>
              </a:rPr>
              <a:t>挑战</a:t>
            </a:r>
            <a:r>
              <a:rPr lang="en-US" altLang="zh-CN" sz="2800" dirty="0" smtClean="0">
                <a:solidFill>
                  <a:schemeClr val="tx1"/>
                </a:solidFill>
              </a:rPr>
              <a:t>;</a:t>
            </a:r>
          </a:p>
          <a:p>
            <a:pPr marL="0" indent="0">
              <a:buNone/>
            </a:pPr>
            <a:r>
              <a:rPr lang="zh-CN" altLang="en-US" sz="2800" dirty="0" smtClean="0">
                <a:solidFill>
                  <a:schemeClr val="tx1"/>
                </a:solidFill>
              </a:rPr>
              <a:t>（</a:t>
            </a:r>
            <a:r>
              <a:rPr lang="en-US" altLang="zh-CN" sz="2800" dirty="0" smtClean="0">
                <a:solidFill>
                  <a:schemeClr val="tx1"/>
                </a:solidFill>
              </a:rPr>
              <a:t>5</a:t>
            </a:r>
            <a:r>
              <a:rPr lang="zh-CN" altLang="en-US" sz="2800" dirty="0" smtClean="0">
                <a:solidFill>
                  <a:schemeClr val="tx1"/>
                </a:solidFill>
              </a:rPr>
              <a:t>）应用挑战</a:t>
            </a:r>
            <a:endParaRPr lang="zh-CN" altLang="en-US" sz="2800" dirty="0">
              <a:solidFill>
                <a:schemeClr val="tx1"/>
              </a:solidFill>
            </a:endParaRPr>
          </a:p>
        </p:txBody>
      </p:sp>
      <p:sp>
        <p:nvSpPr>
          <p:cNvPr id="4" name="文本占位符 2"/>
          <p:cNvSpPr txBox="1"/>
          <p:nvPr/>
        </p:nvSpPr>
        <p:spPr>
          <a:xfrm>
            <a:off x="412750" y="3818890"/>
            <a:ext cx="8122920" cy="2701290"/>
          </a:xfrm>
          <a:prstGeom prst="rect">
            <a:avLst/>
          </a:prstGeom>
        </p:spPr>
        <p:txBody>
          <a:bodyPr vert="horz" lIns="91440" tIns="45720" rIns="91440" bIns="45720" rtlCol="0" anchor="t" anchorCtr="0">
            <a:no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2800" dirty="0">
                <a:solidFill>
                  <a:schemeClr val="tx1"/>
                </a:solidFill>
              </a:rPr>
              <a:t>美国</a:t>
            </a:r>
            <a:r>
              <a:rPr lang="zh-CN" altLang="en-US" sz="2800" dirty="0" smtClean="0">
                <a:solidFill>
                  <a:schemeClr val="tx1"/>
                </a:solidFill>
              </a:rPr>
              <a:t>提出的四</a:t>
            </a:r>
            <a:r>
              <a:rPr lang="zh-CN" altLang="en-US" sz="2800" dirty="0">
                <a:solidFill>
                  <a:schemeClr val="tx1"/>
                </a:solidFill>
              </a:rPr>
              <a:t>项应对措施：</a:t>
            </a:r>
          </a:p>
          <a:p>
            <a:r>
              <a:rPr lang="zh-CN" altLang="en-US" sz="2800" dirty="0" smtClean="0">
                <a:solidFill>
                  <a:schemeClr val="tx1"/>
                </a:solidFill>
              </a:rPr>
              <a:t>（</a:t>
            </a:r>
            <a:r>
              <a:rPr lang="en-US" altLang="zh-CN" sz="2800" dirty="0" smtClean="0">
                <a:solidFill>
                  <a:schemeClr val="tx1"/>
                </a:solidFill>
              </a:rPr>
              <a:t>1</a:t>
            </a:r>
            <a:r>
              <a:rPr lang="zh-CN" altLang="en-US" sz="2800" dirty="0" smtClean="0">
                <a:solidFill>
                  <a:schemeClr val="tx1"/>
                </a:solidFill>
              </a:rPr>
              <a:t>）</a:t>
            </a:r>
            <a:r>
              <a:rPr lang="en-US" altLang="zh-CN" sz="2800" dirty="0">
                <a:solidFill>
                  <a:schemeClr val="tx1"/>
                </a:solidFill>
              </a:rPr>
              <a:t>E</a:t>
            </a:r>
            <a:r>
              <a:rPr lang="zh-CN" altLang="en-US" sz="2800" dirty="0">
                <a:solidFill>
                  <a:schemeClr val="tx1"/>
                </a:solidFill>
              </a:rPr>
              <a:t>级硬件技术和体系架构的联合开发</a:t>
            </a:r>
            <a:r>
              <a:rPr lang="zh-CN" altLang="en-US" sz="2800" dirty="0" smtClean="0">
                <a:solidFill>
                  <a:schemeClr val="tx1"/>
                </a:solidFill>
              </a:rPr>
              <a:t>和优化；</a:t>
            </a:r>
          </a:p>
          <a:p>
            <a:r>
              <a:rPr lang="zh-CN" altLang="en-US" sz="2800" dirty="0" smtClean="0">
                <a:solidFill>
                  <a:schemeClr val="tx1"/>
                </a:solidFill>
              </a:rPr>
              <a:t>（</a:t>
            </a:r>
            <a:r>
              <a:rPr lang="en-US" altLang="zh-CN" sz="2800" dirty="0" smtClean="0">
                <a:solidFill>
                  <a:schemeClr val="tx1"/>
                </a:solidFill>
              </a:rPr>
              <a:t>2</a:t>
            </a:r>
            <a:r>
              <a:rPr lang="zh-CN" altLang="en-US" sz="2800" dirty="0" smtClean="0">
                <a:solidFill>
                  <a:schemeClr val="tx1"/>
                </a:solidFill>
              </a:rPr>
              <a:t>）</a:t>
            </a:r>
            <a:r>
              <a:rPr lang="en-US" altLang="zh-CN" sz="2800" dirty="0" smtClean="0">
                <a:solidFill>
                  <a:schemeClr val="tx1"/>
                </a:solidFill>
              </a:rPr>
              <a:t>E</a:t>
            </a:r>
            <a:r>
              <a:rPr lang="zh-CN" altLang="en-US" sz="2800" dirty="0">
                <a:solidFill>
                  <a:schemeClr val="tx1"/>
                </a:solidFill>
              </a:rPr>
              <a:t>级体系结构和编程模型的</a:t>
            </a:r>
            <a:r>
              <a:rPr lang="zh-CN" altLang="en-US" sz="2800" dirty="0" smtClean="0">
                <a:solidFill>
                  <a:schemeClr val="tx1"/>
                </a:solidFill>
              </a:rPr>
              <a:t>联合开发</a:t>
            </a:r>
            <a:r>
              <a:rPr lang="zh-CN" altLang="en-US" sz="2800" dirty="0">
                <a:solidFill>
                  <a:schemeClr val="tx1"/>
                </a:solidFill>
              </a:rPr>
              <a:t>和优化</a:t>
            </a:r>
            <a:r>
              <a:rPr lang="zh-CN" altLang="en-US" sz="2800" dirty="0" smtClean="0">
                <a:solidFill>
                  <a:schemeClr val="tx1"/>
                </a:solidFill>
              </a:rPr>
              <a:t>；</a:t>
            </a:r>
          </a:p>
          <a:p>
            <a:r>
              <a:rPr lang="zh-CN" altLang="en-US" sz="2800" dirty="0" smtClean="0">
                <a:solidFill>
                  <a:schemeClr val="tx1"/>
                </a:solidFill>
              </a:rPr>
              <a:t>（</a:t>
            </a:r>
            <a:r>
              <a:rPr lang="en-US" altLang="zh-CN" sz="2800" dirty="0" smtClean="0">
                <a:solidFill>
                  <a:schemeClr val="tx1"/>
                </a:solidFill>
              </a:rPr>
              <a:t>3</a:t>
            </a:r>
            <a:r>
              <a:rPr lang="zh-CN" altLang="en-US" sz="2800" dirty="0" smtClean="0">
                <a:solidFill>
                  <a:schemeClr val="tx1"/>
                </a:solidFill>
              </a:rPr>
              <a:t>）</a:t>
            </a:r>
            <a:r>
              <a:rPr lang="en-US" altLang="zh-CN" sz="2800" dirty="0" smtClean="0">
                <a:solidFill>
                  <a:schemeClr val="tx1"/>
                </a:solidFill>
              </a:rPr>
              <a:t>E</a:t>
            </a:r>
            <a:r>
              <a:rPr lang="zh-CN" altLang="en-US" sz="2800" dirty="0">
                <a:solidFill>
                  <a:schemeClr val="tx1"/>
                </a:solidFill>
              </a:rPr>
              <a:t>级算法、应用、工具</a:t>
            </a:r>
            <a:r>
              <a:rPr lang="zh-CN" altLang="en-US" sz="2800" dirty="0" smtClean="0">
                <a:solidFill>
                  <a:schemeClr val="tx1"/>
                </a:solidFill>
              </a:rPr>
              <a:t>和运行</a:t>
            </a:r>
            <a:r>
              <a:rPr lang="zh-CN" altLang="en-US" sz="2800" dirty="0">
                <a:solidFill>
                  <a:schemeClr val="tx1"/>
                </a:solidFill>
              </a:rPr>
              <a:t>时的联合开发</a:t>
            </a:r>
            <a:r>
              <a:rPr lang="zh-CN" altLang="en-US" sz="2800" dirty="0" smtClean="0">
                <a:solidFill>
                  <a:schemeClr val="tx1"/>
                </a:solidFill>
              </a:rPr>
              <a:t>；</a:t>
            </a:r>
          </a:p>
          <a:p>
            <a:r>
              <a:rPr lang="zh-CN" altLang="en-US" sz="2800" dirty="0" smtClean="0">
                <a:solidFill>
                  <a:schemeClr val="tx1"/>
                </a:solidFill>
              </a:rPr>
              <a:t>（</a:t>
            </a:r>
            <a:r>
              <a:rPr lang="en-US" altLang="zh-CN" sz="2800" dirty="0" smtClean="0">
                <a:solidFill>
                  <a:schemeClr val="tx1"/>
                </a:solidFill>
              </a:rPr>
              <a:t>4</a:t>
            </a:r>
            <a:r>
              <a:rPr lang="zh-CN" altLang="en-US" sz="2800" dirty="0" smtClean="0">
                <a:solidFill>
                  <a:schemeClr val="tx1"/>
                </a:solidFill>
              </a:rPr>
              <a:t>）</a:t>
            </a:r>
            <a:r>
              <a:rPr lang="en-US" altLang="zh-CN" sz="2800" dirty="0" smtClean="0">
                <a:solidFill>
                  <a:schemeClr val="tx1"/>
                </a:solidFill>
              </a:rPr>
              <a:t>E</a:t>
            </a:r>
            <a:r>
              <a:rPr lang="zh-CN" altLang="en-US" sz="2800" dirty="0">
                <a:solidFill>
                  <a:schemeClr val="tx1"/>
                </a:solidFill>
              </a:rPr>
              <a:t>级系统容错</a:t>
            </a:r>
            <a:r>
              <a:rPr lang="zh-CN" altLang="en-US" sz="2800" dirty="0" smtClean="0">
                <a:solidFill>
                  <a:schemeClr val="tx1"/>
                </a:solidFill>
              </a:rPr>
              <a:t>体系结构</a:t>
            </a:r>
            <a:r>
              <a:rPr lang="zh-CN" altLang="en-US" sz="2800" dirty="0">
                <a:solidFill>
                  <a:schemeClr val="tx1"/>
                </a:solidFill>
              </a:rPr>
              <a:t>的深入研究。</a:t>
            </a:r>
          </a:p>
        </p:txBody>
      </p:sp>
      <p:pic>
        <p:nvPicPr>
          <p:cNvPr id="20489" name="图片 14"/>
          <p:cNvPicPr>
            <a:picLocks noChangeAspect="1"/>
          </p:cNvPicPr>
          <p:nvPr/>
        </p:nvPicPr>
        <p:blipFill>
          <a:blip r:embed="rId2"/>
          <a:stretch>
            <a:fillRect/>
          </a:stretch>
        </p:blipFill>
        <p:spPr>
          <a:xfrm>
            <a:off x="4283710" y="980440"/>
            <a:ext cx="4739005" cy="266763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917" y="3071792"/>
            <a:ext cx="8715436" cy="714380"/>
          </a:xfrm>
        </p:spPr>
        <p:txBody>
          <a:bodyPr/>
          <a:lstStyle/>
          <a:p>
            <a:r>
              <a:rPr lang="zh-CN" altLang="en-US">
                <a:sym typeface="+mn-ea"/>
              </a:rPr>
              <a:t>高性能计算概述</a:t>
            </a:r>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2095" y="692150"/>
            <a:ext cx="8345170" cy="4858385"/>
          </a:xfrm>
        </p:spPr>
        <p:txBody>
          <a:bodyPr anchor="t" anchorCtr="0">
            <a:normAutofit/>
          </a:bodyPr>
          <a:lstStyle/>
          <a:p>
            <a:pPr marL="0" indent="0">
              <a:buNone/>
            </a:pPr>
            <a:r>
              <a:rPr lang="zh-CN" altLang="en-US" sz="3800" dirty="0">
                <a:solidFill>
                  <a:schemeClr val="tx1"/>
                </a:solidFill>
              </a:rPr>
              <a:t>对策与思考：</a:t>
            </a:r>
            <a:endParaRPr lang="en-US" altLang="zh-CN" sz="3800" dirty="0" smtClean="0">
              <a:solidFill>
                <a:schemeClr val="tx1"/>
              </a:solidFill>
            </a:endParaRPr>
          </a:p>
          <a:p>
            <a:pPr marL="0" indent="0" algn="just">
              <a:lnSpc>
                <a:spcPct val="170000"/>
              </a:lnSpc>
              <a:buNone/>
            </a:pPr>
            <a:r>
              <a:rPr lang="zh-CN" altLang="en-US" sz="1600" dirty="0" smtClean="0">
                <a:solidFill>
                  <a:schemeClr val="tx1"/>
                </a:solidFill>
              </a:rPr>
              <a:t>（</a:t>
            </a:r>
            <a:r>
              <a:rPr lang="en-US" altLang="zh-CN" sz="1600" dirty="0">
                <a:solidFill>
                  <a:schemeClr val="tx1"/>
                </a:solidFill>
              </a:rPr>
              <a:t>1</a:t>
            </a:r>
            <a:r>
              <a:rPr lang="zh-CN" altLang="en-US" sz="1600" dirty="0" smtClean="0">
                <a:solidFill>
                  <a:schemeClr val="tx1"/>
                </a:solidFill>
              </a:rPr>
              <a:t>）</a:t>
            </a:r>
            <a:r>
              <a:rPr lang="zh-CN" altLang="en-US" sz="1600" dirty="0">
                <a:solidFill>
                  <a:schemeClr val="tx1"/>
                </a:solidFill>
              </a:rPr>
              <a:t>并行计算机</a:t>
            </a:r>
            <a:r>
              <a:rPr lang="zh-CN" altLang="en-US" sz="1600" dirty="0" smtClean="0">
                <a:solidFill>
                  <a:schemeClr val="tx1"/>
                </a:solidFill>
              </a:rPr>
              <a:t>体系结构：</a:t>
            </a:r>
            <a:r>
              <a:rPr lang="zh-CN" altLang="en-US" sz="1600" dirty="0">
                <a:solidFill>
                  <a:schemeClr val="tx1"/>
                </a:solidFill>
              </a:rPr>
              <a:t> </a:t>
            </a:r>
            <a:r>
              <a:rPr lang="zh-CN" altLang="en-US" sz="1600" dirty="0" smtClean="0">
                <a:solidFill>
                  <a:schemeClr val="tx1"/>
                </a:solidFill>
              </a:rPr>
              <a:t>引起</a:t>
            </a:r>
            <a:r>
              <a:rPr lang="zh-CN" altLang="en-US" sz="1600" dirty="0">
                <a:solidFill>
                  <a:schemeClr val="tx1"/>
                </a:solidFill>
              </a:rPr>
              <a:t>通信墙、可靠性墙、能耗墙</a:t>
            </a:r>
            <a:r>
              <a:rPr lang="zh-CN" altLang="en-US" sz="1600" dirty="0" smtClean="0">
                <a:solidFill>
                  <a:schemeClr val="tx1"/>
                </a:solidFill>
              </a:rPr>
              <a:t>等问题</a:t>
            </a:r>
            <a:r>
              <a:rPr lang="zh-CN" altLang="en-US" sz="1600" dirty="0">
                <a:solidFill>
                  <a:schemeClr val="tx1"/>
                </a:solidFill>
              </a:rPr>
              <a:t>的根本原因之一是系统</a:t>
            </a:r>
            <a:r>
              <a:rPr lang="zh-CN" altLang="en-US" sz="1600" dirty="0" smtClean="0">
                <a:solidFill>
                  <a:schemeClr val="tx1"/>
                </a:solidFill>
              </a:rPr>
              <a:t>规模的</a:t>
            </a:r>
            <a:r>
              <a:rPr lang="zh-CN" altLang="en-US" sz="1600" dirty="0">
                <a:solidFill>
                  <a:schemeClr val="tx1"/>
                </a:solidFill>
              </a:rPr>
              <a:t>不断扩大。通过提高单个</a:t>
            </a:r>
            <a:r>
              <a:rPr lang="zh-CN" altLang="en-US" sz="1600" dirty="0" smtClean="0">
                <a:solidFill>
                  <a:schemeClr val="tx1"/>
                </a:solidFill>
              </a:rPr>
              <a:t>计算结点</a:t>
            </a:r>
            <a:r>
              <a:rPr lang="zh-CN" altLang="en-US" sz="1600" dirty="0">
                <a:solidFill>
                  <a:schemeClr val="tx1"/>
                </a:solidFill>
              </a:rPr>
              <a:t>的计算能力和性能功耗比</a:t>
            </a:r>
            <a:r>
              <a:rPr lang="zh-CN" altLang="en-US" sz="1600" dirty="0" smtClean="0">
                <a:solidFill>
                  <a:schemeClr val="tx1"/>
                </a:solidFill>
              </a:rPr>
              <a:t>，从而</a:t>
            </a:r>
            <a:r>
              <a:rPr lang="zh-CN" altLang="en-US" sz="1600" dirty="0">
                <a:solidFill>
                  <a:schemeClr val="tx1"/>
                </a:solidFill>
              </a:rPr>
              <a:t>降低系统的规模成为一个</a:t>
            </a:r>
            <a:r>
              <a:rPr lang="zh-CN" altLang="en-US" sz="1600" dirty="0" smtClean="0">
                <a:solidFill>
                  <a:schemeClr val="tx1"/>
                </a:solidFill>
              </a:rPr>
              <a:t>可行</a:t>
            </a:r>
            <a:r>
              <a:rPr lang="zh-CN" altLang="en-US" sz="1600" dirty="0">
                <a:solidFill>
                  <a:schemeClr val="tx1"/>
                </a:solidFill>
              </a:rPr>
              <a:t>的研究方向</a:t>
            </a:r>
            <a:r>
              <a:rPr lang="zh-CN" altLang="en-US" sz="1600" dirty="0" smtClean="0">
                <a:solidFill>
                  <a:schemeClr val="tx1"/>
                </a:solidFill>
              </a:rPr>
              <a:t>。</a:t>
            </a:r>
          </a:p>
          <a:p>
            <a:pPr marL="0" indent="0" algn="just">
              <a:lnSpc>
                <a:spcPct val="170000"/>
              </a:lnSpc>
              <a:buNone/>
            </a:pPr>
            <a:r>
              <a:rPr lang="zh-CN" altLang="en-US" sz="1600" dirty="0" smtClean="0">
                <a:solidFill>
                  <a:schemeClr val="tx1"/>
                </a:solidFill>
              </a:rPr>
              <a:t>（</a:t>
            </a:r>
            <a:r>
              <a:rPr lang="en-US" altLang="zh-CN" sz="1600" dirty="0" smtClean="0">
                <a:solidFill>
                  <a:schemeClr val="tx1"/>
                </a:solidFill>
              </a:rPr>
              <a:t>2</a:t>
            </a:r>
            <a:r>
              <a:rPr lang="zh-CN" altLang="en-US" sz="1600" dirty="0" smtClean="0">
                <a:solidFill>
                  <a:schemeClr val="tx1"/>
                </a:solidFill>
              </a:rPr>
              <a:t>）</a:t>
            </a:r>
            <a:r>
              <a:rPr lang="zh-CN" altLang="en-US" sz="1600" dirty="0">
                <a:solidFill>
                  <a:schemeClr val="tx1"/>
                </a:solidFill>
              </a:rPr>
              <a:t>微处理器</a:t>
            </a:r>
            <a:r>
              <a:rPr lang="zh-CN" altLang="en-US" sz="1600" dirty="0" smtClean="0">
                <a:solidFill>
                  <a:schemeClr val="tx1"/>
                </a:solidFill>
              </a:rPr>
              <a:t>体系结构：提高</a:t>
            </a:r>
            <a:r>
              <a:rPr lang="zh-CN" altLang="en-US" sz="1600" dirty="0">
                <a:solidFill>
                  <a:schemeClr val="tx1"/>
                </a:solidFill>
              </a:rPr>
              <a:t>处理器性能的主要方法是多</a:t>
            </a:r>
            <a:r>
              <a:rPr lang="zh-CN" altLang="en-US" sz="1600" dirty="0" smtClean="0">
                <a:solidFill>
                  <a:schemeClr val="tx1"/>
                </a:solidFill>
              </a:rPr>
              <a:t>核和众</a:t>
            </a:r>
            <a:r>
              <a:rPr lang="zh-CN" altLang="en-US" sz="1600" dirty="0">
                <a:solidFill>
                  <a:schemeClr val="tx1"/>
                </a:solidFill>
              </a:rPr>
              <a:t>核</a:t>
            </a:r>
            <a:r>
              <a:rPr lang="zh-CN" altLang="en-US" sz="1600" dirty="0" smtClean="0">
                <a:solidFill>
                  <a:schemeClr val="tx1"/>
                </a:solidFill>
              </a:rPr>
              <a:t>。</a:t>
            </a:r>
            <a:endParaRPr lang="en-US" altLang="zh-CN" sz="1600" dirty="0" smtClean="0">
              <a:solidFill>
                <a:schemeClr val="tx1"/>
              </a:solidFill>
            </a:endParaRPr>
          </a:p>
          <a:p>
            <a:pPr marL="0" indent="0" algn="just">
              <a:lnSpc>
                <a:spcPct val="170000"/>
              </a:lnSpc>
              <a:buNone/>
            </a:pPr>
            <a:r>
              <a:rPr lang="zh-CN" altLang="en-US" sz="1600" dirty="0" smtClean="0">
                <a:solidFill>
                  <a:schemeClr val="tx1"/>
                </a:solidFill>
              </a:rPr>
              <a:t>（</a:t>
            </a:r>
            <a:r>
              <a:rPr lang="en-US" altLang="zh-CN" sz="1600" dirty="0" smtClean="0">
                <a:solidFill>
                  <a:schemeClr val="tx1"/>
                </a:solidFill>
              </a:rPr>
              <a:t>3</a:t>
            </a:r>
            <a:r>
              <a:rPr lang="zh-CN" altLang="en-US" sz="1600" dirty="0" smtClean="0">
                <a:solidFill>
                  <a:schemeClr val="tx1"/>
                </a:solidFill>
              </a:rPr>
              <a:t>）</a:t>
            </a:r>
            <a:r>
              <a:rPr lang="zh-CN" altLang="en-US" sz="1600" dirty="0">
                <a:solidFill>
                  <a:schemeClr val="tx1"/>
                </a:solidFill>
              </a:rPr>
              <a:t>存储体系结构：更深的存储层次、先进的封装技术（三维堆叠）、芯片间光互连技术</a:t>
            </a:r>
            <a:r>
              <a:rPr lang="zh-CN" altLang="en-US" sz="1600" dirty="0" smtClean="0">
                <a:solidFill>
                  <a:schemeClr val="tx1"/>
                </a:solidFill>
              </a:rPr>
              <a:t>。</a:t>
            </a:r>
            <a:endParaRPr lang="en-US" altLang="zh-CN" sz="1600" dirty="0" smtClean="0">
              <a:solidFill>
                <a:schemeClr val="tx1"/>
              </a:solidFill>
            </a:endParaRPr>
          </a:p>
          <a:p>
            <a:pPr marL="0" indent="0" algn="just">
              <a:lnSpc>
                <a:spcPct val="170000"/>
              </a:lnSpc>
              <a:buNone/>
            </a:pPr>
            <a:r>
              <a:rPr lang="zh-CN" altLang="en-US" sz="1600" dirty="0" smtClean="0">
                <a:solidFill>
                  <a:schemeClr val="tx1"/>
                </a:solidFill>
              </a:rPr>
              <a:t>（</a:t>
            </a:r>
            <a:r>
              <a:rPr lang="en-US" altLang="zh-CN" sz="1600" dirty="0" smtClean="0">
                <a:solidFill>
                  <a:schemeClr val="tx1"/>
                </a:solidFill>
              </a:rPr>
              <a:t>4</a:t>
            </a:r>
            <a:r>
              <a:rPr lang="zh-CN" altLang="en-US" sz="1600" dirty="0" smtClean="0">
                <a:solidFill>
                  <a:schemeClr val="tx1"/>
                </a:solidFill>
              </a:rPr>
              <a:t>）</a:t>
            </a:r>
            <a:r>
              <a:rPr lang="zh-CN" altLang="en-US" sz="1600" dirty="0">
                <a:solidFill>
                  <a:schemeClr val="tx1"/>
                </a:solidFill>
              </a:rPr>
              <a:t>互连</a:t>
            </a:r>
            <a:r>
              <a:rPr lang="zh-CN" altLang="en-US" sz="1600" dirty="0" smtClean="0">
                <a:solidFill>
                  <a:schemeClr val="tx1"/>
                </a:solidFill>
              </a:rPr>
              <a:t>技术：</a:t>
            </a:r>
            <a:r>
              <a:rPr lang="zh-CN" altLang="en-US" sz="1600" dirty="0">
                <a:solidFill>
                  <a:schemeClr val="tx1"/>
                </a:solidFill>
              </a:rPr>
              <a:t>高维互连是</a:t>
            </a:r>
            <a:r>
              <a:rPr lang="zh-CN" altLang="en-US" sz="1600" dirty="0" smtClean="0">
                <a:solidFill>
                  <a:schemeClr val="tx1"/>
                </a:solidFill>
              </a:rPr>
              <a:t>当前</a:t>
            </a:r>
            <a:r>
              <a:rPr lang="zh-CN" altLang="en-US" sz="1600" dirty="0">
                <a:solidFill>
                  <a:schemeClr val="tx1"/>
                </a:solidFill>
              </a:rPr>
              <a:t>超级计算互连技术的重要</a:t>
            </a:r>
            <a:r>
              <a:rPr lang="zh-CN" altLang="en-US" sz="1600" dirty="0" smtClean="0">
                <a:solidFill>
                  <a:schemeClr val="tx1"/>
                </a:solidFill>
              </a:rPr>
              <a:t>发展方向</a:t>
            </a:r>
            <a:endParaRPr lang="en-US" altLang="zh-CN" sz="1600" dirty="0" smtClean="0">
              <a:solidFill>
                <a:schemeClr val="tx1"/>
              </a:solidFill>
            </a:endParaRPr>
          </a:p>
          <a:p>
            <a:pPr marL="0" indent="0" algn="just">
              <a:lnSpc>
                <a:spcPct val="170000"/>
              </a:lnSpc>
              <a:buNone/>
            </a:pPr>
            <a:r>
              <a:rPr lang="zh-CN" altLang="en-US" sz="1600" dirty="0" smtClean="0">
                <a:solidFill>
                  <a:schemeClr val="tx1"/>
                </a:solidFill>
              </a:rPr>
              <a:t>（</a:t>
            </a:r>
            <a:r>
              <a:rPr lang="en-US" altLang="zh-CN" sz="1600" dirty="0" smtClean="0">
                <a:solidFill>
                  <a:schemeClr val="tx1"/>
                </a:solidFill>
              </a:rPr>
              <a:t>5</a:t>
            </a:r>
            <a:r>
              <a:rPr lang="zh-CN" altLang="en-US" sz="1600" dirty="0" smtClean="0">
                <a:solidFill>
                  <a:schemeClr val="tx1"/>
                </a:solidFill>
              </a:rPr>
              <a:t>）</a:t>
            </a:r>
            <a:r>
              <a:rPr lang="zh-CN" altLang="en-US" sz="1600" dirty="0">
                <a:solidFill>
                  <a:schemeClr val="tx1"/>
                </a:solidFill>
              </a:rPr>
              <a:t>软件技术</a:t>
            </a:r>
            <a:r>
              <a:rPr lang="zh-CN" altLang="en-US" sz="1600" dirty="0" smtClean="0">
                <a:solidFill>
                  <a:schemeClr val="tx1"/>
                </a:solidFill>
              </a:rPr>
              <a:t>：设计跨越</a:t>
            </a:r>
            <a:r>
              <a:rPr lang="zh-CN" altLang="en-US" sz="1600" dirty="0">
                <a:solidFill>
                  <a:schemeClr val="tx1"/>
                </a:solidFill>
              </a:rPr>
              <a:t>多个应用框架的多尺度的</a:t>
            </a:r>
            <a:r>
              <a:rPr lang="zh-CN" altLang="en-US" sz="1600" dirty="0" smtClean="0">
                <a:solidFill>
                  <a:schemeClr val="tx1"/>
                </a:solidFill>
              </a:rPr>
              <a:t>综合软件框架</a:t>
            </a:r>
            <a:endParaRPr lang="en-US" altLang="zh-CN" sz="1600" dirty="0" smtClean="0">
              <a:solidFill>
                <a:schemeClr val="tx1"/>
              </a:solidFill>
            </a:endParaRPr>
          </a:p>
          <a:p>
            <a:pPr marL="0" indent="0" algn="just">
              <a:lnSpc>
                <a:spcPct val="170000"/>
              </a:lnSpc>
              <a:buNone/>
            </a:pPr>
            <a:r>
              <a:rPr lang="zh-CN" altLang="en-US" sz="1600" dirty="0" smtClean="0">
                <a:solidFill>
                  <a:schemeClr val="tx1"/>
                </a:solidFill>
              </a:rPr>
              <a:t>（</a:t>
            </a:r>
            <a:r>
              <a:rPr lang="en-US" altLang="zh-CN" sz="1600" dirty="0" smtClean="0">
                <a:solidFill>
                  <a:schemeClr val="tx1"/>
                </a:solidFill>
              </a:rPr>
              <a:t>6</a:t>
            </a:r>
            <a:r>
              <a:rPr lang="zh-CN" altLang="en-US" sz="1600" dirty="0" smtClean="0">
                <a:solidFill>
                  <a:schemeClr val="tx1"/>
                </a:solidFill>
              </a:rPr>
              <a:t>）</a:t>
            </a:r>
            <a:r>
              <a:rPr lang="zh-CN" altLang="en-US" sz="1600" dirty="0">
                <a:solidFill>
                  <a:schemeClr val="tx1"/>
                </a:solidFill>
              </a:rPr>
              <a:t>使能技术：纳米电子学、量子计算、光计算、</a:t>
            </a:r>
            <a:r>
              <a:rPr lang="zh-CN" altLang="en-US" sz="1600" dirty="0" smtClean="0">
                <a:solidFill>
                  <a:schemeClr val="tx1"/>
                </a:solidFill>
              </a:rPr>
              <a:t>生物计算技术的突破</a:t>
            </a:r>
            <a:endParaRPr lang="zh-CN" altLang="en-US" sz="1600" dirty="0">
              <a:solidFill>
                <a:schemeClr val="tx1"/>
              </a:solidFill>
            </a:endParaRPr>
          </a:p>
        </p:txBody>
      </p:sp>
      <p:sp>
        <p:nvSpPr>
          <p:cNvPr id="2" name="文本框 1"/>
          <p:cNvSpPr txBox="1"/>
          <p:nvPr/>
        </p:nvSpPr>
        <p:spPr>
          <a:xfrm>
            <a:off x="323850" y="6092825"/>
            <a:ext cx="3702685" cy="350520"/>
          </a:xfrm>
          <a:prstGeom prst="rect">
            <a:avLst/>
          </a:prstGeom>
          <a:noFill/>
        </p:spPr>
        <p:txBody>
          <a:bodyPr wrap="none" rtlCol="0" anchor="t">
            <a:spAutoFit/>
          </a:bodyPr>
          <a:lstStyle/>
          <a:p>
            <a:pPr marL="0" indent="0">
              <a:lnSpc>
                <a:spcPct val="170000"/>
              </a:lnSpc>
              <a:buNone/>
            </a:pPr>
            <a:r>
              <a:rPr lang="zh-CN" altLang="en-US" sz="1000" dirty="0" smtClean="0">
                <a:sym typeface="+mn-ea"/>
              </a:rPr>
              <a:t>参考文献：</a:t>
            </a:r>
            <a:r>
              <a:rPr lang="zh-CN" altLang="en-US" sz="1000" dirty="0">
                <a:sym typeface="+mn-ea"/>
              </a:rPr>
              <a:t>杨学</a:t>
            </a:r>
            <a:r>
              <a:rPr lang="zh-CN" altLang="en-US" sz="1000" dirty="0" smtClean="0">
                <a:sym typeface="+mn-ea"/>
              </a:rPr>
              <a:t>军，</a:t>
            </a:r>
            <a:r>
              <a:rPr lang="zh-CN" altLang="en-US" sz="1000" dirty="0">
                <a:sym typeface="+mn-ea"/>
              </a:rPr>
              <a:t> </a:t>
            </a:r>
            <a:r>
              <a:rPr lang="en-US" altLang="zh-CN" sz="1000" dirty="0">
                <a:sym typeface="+mn-ea"/>
              </a:rPr>
              <a:t>E</a:t>
            </a:r>
            <a:r>
              <a:rPr lang="zh-CN" altLang="en-US" sz="1000" dirty="0">
                <a:sym typeface="+mn-ea"/>
              </a:rPr>
              <a:t>级计算的挑战与</a:t>
            </a:r>
            <a:r>
              <a:rPr lang="zh-CN" altLang="en-US" sz="1000" dirty="0" smtClean="0">
                <a:sym typeface="+mn-ea"/>
              </a:rPr>
              <a:t>思考，计算机学会通信。</a:t>
            </a:r>
            <a:endParaRPr lang="zh-CN" altLang="en-US" sz="10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684530" y="523875"/>
            <a:ext cx="7772400" cy="619125"/>
          </a:xfrm>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并行计算机系统的分类</a:t>
            </a:r>
          </a:p>
        </p:txBody>
      </p:sp>
      <p:sp>
        <p:nvSpPr>
          <p:cNvPr id="7170" name="Rectangle 3"/>
          <p:cNvSpPr/>
          <p:nvPr/>
        </p:nvSpPr>
        <p:spPr>
          <a:xfrm>
            <a:off x="0" y="2109788"/>
            <a:ext cx="9144000" cy="0"/>
          </a:xfrm>
          <a:prstGeom prst="rect">
            <a:avLst/>
          </a:prstGeom>
          <a:noFill/>
          <a:ln w="9525">
            <a:noFill/>
          </a:ln>
        </p:spPr>
        <p:txBody>
          <a:bodyPr wrap="none" anchor="ctr">
            <a:spAutoFit/>
          </a:bodyPr>
          <a:lstStyle/>
          <a:p>
            <a:pPr algn="ctr"/>
            <a:endParaRPr lang="zh-CN" altLang="en-US" dirty="0">
              <a:latin typeface="Times New Roman" panose="02020603050405020304" pitchFamily="18" charset="0"/>
              <a:ea typeface="宋体" panose="02010600030101010101" pitchFamily="2" charset="-122"/>
            </a:endParaRPr>
          </a:p>
        </p:txBody>
      </p:sp>
      <p:sp>
        <p:nvSpPr>
          <p:cNvPr id="7171" name="Rectangle 5"/>
          <p:cNvSpPr>
            <a:spLocks noGrp="1"/>
          </p:cNvSpPr>
          <p:nvPr>
            <p:ph idx="1"/>
          </p:nvPr>
        </p:nvSpPr>
        <p:spPr>
          <a:xfrm>
            <a:off x="360998" y="1310640"/>
            <a:ext cx="8208962" cy="4114800"/>
          </a:xfrm>
        </p:spPr>
        <p:txBody>
          <a:bodyPr wrap="square" lIns="91440" tIns="45720" rIns="91440" bIns="45720" anchor="t"/>
          <a:lstStyle/>
          <a:p>
            <a:pPr eaLnBrk="1" hangingPunct="1"/>
            <a:r>
              <a:rPr lang="zh-CN" altLang="en-US" sz="2800" dirty="0"/>
              <a:t>按照</a:t>
            </a:r>
            <a:r>
              <a:rPr lang="en-US" altLang="zh-CN" sz="2800" dirty="0"/>
              <a:t>Flynn</a:t>
            </a:r>
            <a:r>
              <a:rPr lang="zh-CN" altLang="en-US" sz="2800" dirty="0"/>
              <a:t>分类法归纳的并行计算机体系结构图谱</a:t>
            </a:r>
            <a:r>
              <a:rPr lang="zh-CN" altLang="en-US" dirty="0"/>
              <a:t> </a:t>
            </a:r>
          </a:p>
        </p:txBody>
      </p:sp>
      <p:pic>
        <p:nvPicPr>
          <p:cNvPr id="7172" name="Picture 6"/>
          <p:cNvPicPr>
            <a:picLocks noChangeAspect="1"/>
          </p:cNvPicPr>
          <p:nvPr/>
        </p:nvPicPr>
        <p:blipFill>
          <a:blip r:embed="rId3"/>
          <a:stretch>
            <a:fillRect/>
          </a:stretch>
        </p:blipFill>
        <p:spPr>
          <a:xfrm>
            <a:off x="146050" y="2133600"/>
            <a:ext cx="8818563" cy="4686300"/>
          </a:xfrm>
          <a:prstGeom prst="rect">
            <a:avLst/>
          </a:prstGeom>
          <a:noFill/>
          <a:ln w="9525">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SISD</a:t>
            </a:r>
            <a:r>
              <a:rPr kumimoji="1"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体系结构</a:t>
            </a:r>
          </a:p>
        </p:txBody>
      </p:sp>
      <p:sp>
        <p:nvSpPr>
          <p:cNvPr id="9218" name="Rectangle 3"/>
          <p:cNvSpPr>
            <a:spLocks noGrp="1"/>
          </p:cNvSpPr>
          <p:nvPr>
            <p:ph type="body" sz="half" idx="1"/>
          </p:nvPr>
        </p:nvSpPr>
        <p:spPr>
          <a:xfrm>
            <a:off x="685800" y="1981200"/>
            <a:ext cx="7704138" cy="4114800"/>
          </a:xfrm>
        </p:spPr>
        <p:txBody>
          <a:bodyPr wrap="square" lIns="91440" tIns="45720" rIns="91440" bIns="45720" anchor="t"/>
          <a:lstStyle/>
          <a:p>
            <a:pPr eaLnBrk="1" hangingPunct="1">
              <a:lnSpc>
                <a:spcPct val="120000"/>
              </a:lnSpc>
            </a:pPr>
            <a:r>
              <a:rPr lang="en-US" altLang="zh-CN" sz="2800" dirty="0"/>
              <a:t>SISD</a:t>
            </a:r>
            <a:r>
              <a:rPr lang="zh-CN" altLang="en-US" sz="2800" dirty="0"/>
              <a:t>就是传统的顺序执行的单处理器计算机，其指令部件每次只对一条指令进行译码，并只对一个操作部件分配数据。 </a:t>
            </a:r>
          </a:p>
        </p:txBody>
      </p:sp>
      <p:pic>
        <p:nvPicPr>
          <p:cNvPr id="3" name="图片 2"/>
          <p:cNvPicPr>
            <a:picLocks noChangeAspect="1"/>
          </p:cNvPicPr>
          <p:nvPr/>
        </p:nvPicPr>
        <p:blipFill>
          <a:blip r:embed="rId2"/>
          <a:stretch>
            <a:fillRect/>
          </a:stretch>
        </p:blipFill>
        <p:spPr>
          <a:xfrm>
            <a:off x="248285" y="4041140"/>
            <a:ext cx="8647430" cy="17145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684213" y="333375"/>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SIMD</a:t>
            </a:r>
            <a:r>
              <a:rPr kumimoji="1"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体系结构</a:t>
            </a:r>
          </a:p>
        </p:txBody>
      </p:sp>
      <p:sp>
        <p:nvSpPr>
          <p:cNvPr id="10242" name="Rectangle 3"/>
          <p:cNvSpPr>
            <a:spLocks noGrp="1"/>
          </p:cNvSpPr>
          <p:nvPr>
            <p:ph type="body" sz="half" idx="1"/>
          </p:nvPr>
        </p:nvSpPr>
        <p:spPr>
          <a:xfrm>
            <a:off x="714375" y="1428750"/>
            <a:ext cx="7635875" cy="4538663"/>
          </a:xfrm>
        </p:spPr>
        <p:txBody>
          <a:bodyPr wrap="square" lIns="91440" tIns="45720" rIns="91440" bIns="45720" anchor="t"/>
          <a:lstStyle/>
          <a:p>
            <a:pPr eaLnBrk="1" hangingPunct="1">
              <a:lnSpc>
                <a:spcPct val="150000"/>
              </a:lnSpc>
            </a:pPr>
            <a:r>
              <a:rPr lang="zh-CN" altLang="en-US" sz="2000" dirty="0"/>
              <a:t>有单一的</a:t>
            </a:r>
            <a:r>
              <a:rPr lang="zh-CN" altLang="en-US" sz="2000" dirty="0">
                <a:solidFill>
                  <a:schemeClr val="tx2"/>
                </a:solidFill>
              </a:rPr>
              <a:t>控制部件</a:t>
            </a:r>
            <a:r>
              <a:rPr lang="zh-CN" altLang="en-US" sz="2000" dirty="0"/>
              <a:t>，但是有多个</a:t>
            </a:r>
            <a:r>
              <a:rPr lang="zh-CN" altLang="en-US" sz="2000" dirty="0">
                <a:solidFill>
                  <a:schemeClr val="tx2"/>
                </a:solidFill>
              </a:rPr>
              <a:t>处理部件</a:t>
            </a:r>
            <a:r>
              <a:rPr lang="zh-CN" altLang="en-US" sz="2000" dirty="0"/>
              <a:t>。计算机以一个控制单元从存储器取单一的指令流，一条指令同时作用到各个处理单元，控制各个处理单元对来自不同数据流的数据组进行操作。这种体系结构的典型代表是阵列处理机，一些学者认为将向量处理机也划入此类。 </a:t>
            </a:r>
          </a:p>
        </p:txBody>
      </p:sp>
      <p:pic>
        <p:nvPicPr>
          <p:cNvPr id="5" name="图片 4"/>
          <p:cNvPicPr>
            <a:picLocks noChangeAspect="1"/>
          </p:cNvPicPr>
          <p:nvPr/>
        </p:nvPicPr>
        <p:blipFill>
          <a:blip r:embed="rId3"/>
          <a:stretch>
            <a:fillRect/>
          </a:stretch>
        </p:blipFill>
        <p:spPr>
          <a:xfrm>
            <a:off x="1083945" y="3722370"/>
            <a:ext cx="7122160" cy="28524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a:spLocks noGrp="1"/>
          </p:cNvSpPr>
          <p:nvPr>
            <p:ph idx="1"/>
          </p:nvPr>
        </p:nvSpPr>
        <p:spPr>
          <a:xfrm>
            <a:off x="526733" y="1084580"/>
            <a:ext cx="8207375" cy="5040313"/>
          </a:xfrm>
        </p:spPr>
        <p:txBody>
          <a:bodyPr wrap="square" lIns="91440" tIns="45720" rIns="91440" bIns="45720" anchor="t"/>
          <a:lstStyle/>
          <a:p>
            <a:pPr eaLnBrk="1" hangingPunct="1"/>
            <a:r>
              <a:rPr lang="en-US" altLang="zh-CN" sz="3600" dirty="0"/>
              <a:t>SIMD</a:t>
            </a:r>
            <a:r>
              <a:rPr lang="zh-CN" altLang="en-US" sz="3600" dirty="0"/>
              <a:t>体系结构</a:t>
            </a:r>
          </a:p>
          <a:p>
            <a:pPr lvl="1" eaLnBrk="1" hangingPunct="1"/>
            <a:r>
              <a:rPr lang="zh-CN" altLang="en-US" sz="3200" dirty="0"/>
              <a:t>向量计算机</a:t>
            </a:r>
          </a:p>
          <a:p>
            <a:pPr lvl="2" eaLnBrk="1" hangingPunct="1"/>
            <a:r>
              <a:rPr lang="zh-CN" altLang="en-US" dirty="0">
                <a:solidFill>
                  <a:schemeClr val="tx2"/>
                </a:solidFill>
              </a:rPr>
              <a:t>可以在一个向量的每个元素上执行相同的操作，一般来说向量处理机是以流水线式</a:t>
            </a:r>
            <a:r>
              <a:rPr lang="en-US" altLang="zh-CN" dirty="0">
                <a:solidFill>
                  <a:schemeClr val="tx2"/>
                </a:solidFill>
              </a:rPr>
              <a:t>ALU(</a:t>
            </a:r>
            <a:r>
              <a:rPr lang="zh-CN" altLang="en-US" sz="1800" dirty="0"/>
              <a:t>算术逻辑单元</a:t>
            </a:r>
            <a:r>
              <a:rPr lang="zh-CN" altLang="en-US" dirty="0"/>
              <a:t> </a:t>
            </a:r>
            <a:r>
              <a:rPr lang="en-US" altLang="zh-CN" dirty="0">
                <a:solidFill>
                  <a:schemeClr val="tx2"/>
                </a:solidFill>
              </a:rPr>
              <a:t>)</a:t>
            </a:r>
            <a:r>
              <a:rPr lang="zh-CN" altLang="en-US" dirty="0">
                <a:solidFill>
                  <a:schemeClr val="tx2"/>
                </a:solidFill>
              </a:rPr>
              <a:t>为核心，实现向量各个元素的并行计算采用的是时间重叠技术。</a:t>
            </a:r>
          </a:p>
          <a:p>
            <a:pPr lvl="1" eaLnBrk="1" hangingPunct="1"/>
            <a:r>
              <a:rPr lang="zh-CN" altLang="en-US" sz="3200" dirty="0"/>
              <a:t>阵列计算机</a:t>
            </a:r>
          </a:p>
          <a:p>
            <a:pPr lvl="2" eaLnBrk="1" hangingPunct="1"/>
            <a:r>
              <a:rPr lang="zh-CN" altLang="en-US" dirty="0">
                <a:solidFill>
                  <a:schemeClr val="tx2"/>
                </a:solidFill>
              </a:rPr>
              <a:t>这类计算机采用资源重复方法引入空间因素，即在系统中设置多个相同的处理单元来开发并行性。此外，它是利用并行性中的同时性，所有处理单元必须同时进行相同操作。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755650" y="333375"/>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MISD</a:t>
            </a:r>
            <a:r>
              <a:rPr kumimoji="1"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体系结构</a:t>
            </a:r>
          </a:p>
        </p:txBody>
      </p:sp>
      <p:sp>
        <p:nvSpPr>
          <p:cNvPr id="12290" name="Rectangle 3"/>
          <p:cNvSpPr>
            <a:spLocks noGrp="1"/>
          </p:cNvSpPr>
          <p:nvPr>
            <p:ph type="body" sz="half" idx="1"/>
          </p:nvPr>
        </p:nvSpPr>
        <p:spPr>
          <a:xfrm>
            <a:off x="785813" y="1428750"/>
            <a:ext cx="7704137" cy="4114800"/>
          </a:xfrm>
        </p:spPr>
        <p:txBody>
          <a:bodyPr wrap="square" lIns="91440" tIns="45720" rIns="91440" bIns="45720" anchor="t"/>
          <a:lstStyle/>
          <a:p>
            <a:pPr eaLnBrk="1" hangingPunct="1">
              <a:lnSpc>
                <a:spcPct val="150000"/>
              </a:lnSpc>
            </a:pPr>
            <a:r>
              <a:rPr lang="zh-CN" altLang="en-US" sz="2000" dirty="0"/>
              <a:t>多个处理单元，各配有相应的控制单元。各个处理单元接收不同的指令，多条指令</a:t>
            </a:r>
            <a:r>
              <a:rPr lang="zh-CN" altLang="en-US" sz="2000" dirty="0">
                <a:solidFill>
                  <a:schemeClr val="tx2"/>
                </a:solidFill>
              </a:rPr>
              <a:t>同时在一份数据</a:t>
            </a:r>
            <a:r>
              <a:rPr lang="zh-CN" altLang="en-US" sz="2000" dirty="0"/>
              <a:t>上进行操作。这种计算机体系结构是一种比较奇怪的组合，这已经被证明是不可能至少是不实际的，目前为止还</a:t>
            </a:r>
            <a:r>
              <a:rPr lang="zh-CN" altLang="en-US" sz="2000" dirty="0">
                <a:solidFill>
                  <a:schemeClr val="hlink"/>
                </a:solidFill>
              </a:rPr>
              <a:t>不存在</a:t>
            </a:r>
            <a:r>
              <a:rPr lang="zh-CN" altLang="en-US" sz="2000" dirty="0"/>
              <a:t>这种类型的计算机。 </a:t>
            </a:r>
          </a:p>
        </p:txBody>
      </p:sp>
      <p:graphicFrame>
        <p:nvGraphicFramePr>
          <p:cNvPr id="12291" name="Object 4"/>
          <p:cNvGraphicFramePr>
            <a:graphicFrameLocks noGrp="1"/>
          </p:cNvGraphicFramePr>
          <p:nvPr/>
        </p:nvGraphicFramePr>
        <p:xfrm>
          <a:off x="1187450" y="3429000"/>
          <a:ext cx="6769100" cy="3336925"/>
        </p:xfrm>
        <a:graphic>
          <a:graphicData uri="http://schemas.openxmlformats.org/presentationml/2006/ole">
            <mc:AlternateContent xmlns:mc="http://schemas.openxmlformats.org/markup-compatibility/2006">
              <mc:Choice xmlns:v="urn:schemas-microsoft-com:vml" Requires="v">
                <p:oleObj spid="_x0000_s3082" r:id="rId3" imgW="4283710" imgH="2110740" progId="Word.Document.8">
                  <p:embed/>
                </p:oleObj>
              </mc:Choice>
              <mc:Fallback>
                <p:oleObj r:id="rId3" imgW="4283710" imgH="2110740" progId="Word.Document.8">
                  <p:embed/>
                  <p:pic>
                    <p:nvPicPr>
                      <p:cNvPr id="0" name="图片 3077"/>
                      <p:cNvPicPr/>
                      <p:nvPr/>
                    </p:nvPicPr>
                    <p:blipFill>
                      <a:blip r:embed="rId4"/>
                      <a:stretch>
                        <a:fillRect/>
                      </a:stretch>
                    </p:blipFill>
                    <p:spPr>
                      <a:xfrm>
                        <a:off x="1187450" y="3429000"/>
                        <a:ext cx="6769100" cy="3336925"/>
                      </a:xfrm>
                      <a:prstGeom prst="rect">
                        <a:avLst/>
                      </a:prstGeom>
                      <a:solidFill>
                        <a:schemeClr val="bg1"/>
                      </a:solidFill>
                      <a:ln w="38100">
                        <a:miter/>
                      </a:ln>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a:xfrm>
            <a:off x="755650" y="333375"/>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MIMD</a:t>
            </a:r>
            <a:r>
              <a:rPr kumimoji="1"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体系结构</a:t>
            </a:r>
          </a:p>
        </p:txBody>
      </p:sp>
      <p:sp>
        <p:nvSpPr>
          <p:cNvPr id="13314" name="Rectangle 3"/>
          <p:cNvSpPr>
            <a:spLocks noGrp="1"/>
          </p:cNvSpPr>
          <p:nvPr>
            <p:ph type="body" sz="half" idx="1"/>
          </p:nvPr>
        </p:nvSpPr>
        <p:spPr>
          <a:xfrm>
            <a:off x="714375" y="1500188"/>
            <a:ext cx="7635875" cy="4114800"/>
          </a:xfrm>
        </p:spPr>
        <p:txBody>
          <a:bodyPr wrap="square" lIns="91440" tIns="45720" rIns="91440" bIns="45720" anchor="t"/>
          <a:lstStyle/>
          <a:p>
            <a:pPr eaLnBrk="1" hangingPunct="1">
              <a:lnSpc>
                <a:spcPct val="150000"/>
              </a:lnSpc>
            </a:pPr>
            <a:r>
              <a:rPr lang="zh-CN" altLang="en-US" sz="2000" dirty="0"/>
              <a:t>同时有多个处理单元，并且每个处理单元都配有相应的控制单元。各个处理单元可以接收不同的指令并对不同的数据流进行操作。大多数现代的并行计算机都属于这一类，多处理机系统和多计算机系统都是</a:t>
            </a:r>
            <a:r>
              <a:rPr lang="en-US" altLang="zh-CN" sz="2000" dirty="0"/>
              <a:t>MIMD</a:t>
            </a:r>
            <a:r>
              <a:rPr lang="zh-CN" altLang="en-US" sz="2000" dirty="0"/>
              <a:t>型的计算机。</a:t>
            </a:r>
          </a:p>
        </p:txBody>
      </p:sp>
      <p:pic>
        <p:nvPicPr>
          <p:cNvPr id="3" name="内容占位符 2"/>
          <p:cNvPicPr>
            <a:picLocks noGrp="1" noChangeAspect="1"/>
          </p:cNvPicPr>
          <p:nvPr>
            <p:ph sz="half" idx="2"/>
          </p:nvPr>
        </p:nvPicPr>
        <p:blipFill>
          <a:blip r:embed="rId2"/>
          <a:stretch>
            <a:fillRect/>
          </a:stretch>
        </p:blipFill>
        <p:spPr>
          <a:xfrm>
            <a:off x="1066165" y="3479165"/>
            <a:ext cx="6991350" cy="2905125"/>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827088" y="260350"/>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并行计算机系统的分类</a:t>
            </a:r>
          </a:p>
        </p:txBody>
      </p:sp>
      <p:sp>
        <p:nvSpPr>
          <p:cNvPr id="14338" name="Rectangle 3"/>
          <p:cNvSpPr>
            <a:spLocks noGrp="1"/>
          </p:cNvSpPr>
          <p:nvPr>
            <p:ph idx="1"/>
          </p:nvPr>
        </p:nvSpPr>
        <p:spPr>
          <a:xfrm>
            <a:off x="684213" y="1484313"/>
            <a:ext cx="8062912" cy="4114800"/>
          </a:xfrm>
        </p:spPr>
        <p:txBody>
          <a:bodyPr wrap="square" lIns="91440" tIns="45720" rIns="91440" bIns="45720" anchor="t">
            <a:normAutofit fontScale="92500" lnSpcReduction="10000"/>
          </a:bodyPr>
          <a:lstStyle/>
          <a:p>
            <a:pPr eaLnBrk="1" hangingPunct="1"/>
            <a:r>
              <a:rPr lang="en-US" altLang="zh-CN" dirty="0"/>
              <a:t>MIMD</a:t>
            </a:r>
            <a:r>
              <a:rPr lang="zh-CN" altLang="en-US" dirty="0"/>
              <a:t>体系结构</a:t>
            </a:r>
          </a:p>
          <a:p>
            <a:pPr lvl="1" eaLnBrk="1" hangingPunct="1"/>
            <a:r>
              <a:rPr lang="zh-CN" altLang="en-US" dirty="0"/>
              <a:t>多处理机系统</a:t>
            </a:r>
            <a:r>
              <a:rPr lang="en-US" altLang="zh-CN" dirty="0"/>
              <a:t>——</a:t>
            </a:r>
            <a:r>
              <a:rPr lang="zh-CN" altLang="en-US" dirty="0"/>
              <a:t>基于共享存储器</a:t>
            </a:r>
          </a:p>
          <a:p>
            <a:pPr lvl="2" eaLnBrk="1" hangingPunct="1"/>
            <a:r>
              <a:rPr lang="zh-CN" altLang="en-US" sz="2000" dirty="0">
                <a:solidFill>
                  <a:schemeClr val="tx2"/>
                </a:solidFill>
              </a:rPr>
              <a:t>系统中只有唯一的地址空间，所有的处理器共享该地址空间。</a:t>
            </a:r>
          </a:p>
          <a:p>
            <a:pPr lvl="2" eaLnBrk="1" hangingPunct="1"/>
            <a:r>
              <a:rPr lang="zh-CN" altLang="en-US" sz="2000" dirty="0">
                <a:solidFill>
                  <a:schemeClr val="tx2"/>
                </a:solidFill>
              </a:rPr>
              <a:t>唯一的地址空间并不意味着在物理上只有一个存储器。共享地址空间可以通过一个物理上共享的存储器来实现，也可以通过分布式存储器并在硬件和软件的支持下实现。</a:t>
            </a:r>
          </a:p>
          <a:p>
            <a:pPr lvl="1" eaLnBrk="1" hangingPunct="1"/>
            <a:r>
              <a:rPr lang="zh-CN" altLang="en-US" dirty="0"/>
              <a:t>多计算机系统</a:t>
            </a:r>
            <a:r>
              <a:rPr lang="en-US" altLang="zh-CN" dirty="0"/>
              <a:t>——</a:t>
            </a:r>
            <a:r>
              <a:rPr lang="zh-CN" altLang="en-US" dirty="0"/>
              <a:t>基于消息传递</a:t>
            </a:r>
          </a:p>
          <a:p>
            <a:pPr lvl="2" eaLnBrk="1" hangingPunct="1"/>
            <a:r>
              <a:rPr lang="zh-CN" altLang="en-US" sz="2000" dirty="0">
                <a:solidFill>
                  <a:schemeClr val="tx2"/>
                </a:solidFill>
              </a:rPr>
              <a:t>每个处理器有自己的存储器，该存储器只能被该处理器访问而不能被其它处理器直接访问，这种存储器称为局部存储器或私有存储器。</a:t>
            </a:r>
          </a:p>
          <a:p>
            <a:pPr lvl="2" eaLnBrk="1" hangingPunct="1"/>
            <a:r>
              <a:rPr lang="zh-CN" altLang="en-US" sz="2000" dirty="0">
                <a:solidFill>
                  <a:schemeClr val="tx2"/>
                </a:solidFill>
              </a:rPr>
              <a:t>当处理器</a:t>
            </a:r>
            <a:r>
              <a:rPr lang="en-US" altLang="zh-CN" sz="2000" dirty="0">
                <a:solidFill>
                  <a:schemeClr val="tx2"/>
                </a:solidFill>
              </a:rPr>
              <a:t>A</a:t>
            </a:r>
            <a:r>
              <a:rPr lang="zh-CN" altLang="en-US" sz="2000" dirty="0">
                <a:solidFill>
                  <a:schemeClr val="tx2"/>
                </a:solidFill>
              </a:rPr>
              <a:t>需要向处理器</a:t>
            </a:r>
            <a:r>
              <a:rPr lang="en-US" altLang="zh-CN" sz="2000" dirty="0">
                <a:solidFill>
                  <a:schemeClr val="tx2"/>
                </a:solidFill>
              </a:rPr>
              <a:t>B</a:t>
            </a:r>
            <a:r>
              <a:rPr lang="zh-CN" altLang="en-US" sz="2000" dirty="0">
                <a:solidFill>
                  <a:schemeClr val="tx2"/>
                </a:solidFill>
              </a:rPr>
              <a:t>传送数据时，</a:t>
            </a:r>
            <a:r>
              <a:rPr lang="en-US" altLang="zh-CN" sz="2000" dirty="0">
                <a:solidFill>
                  <a:schemeClr val="tx2"/>
                </a:solidFill>
              </a:rPr>
              <a:t>A</a:t>
            </a:r>
            <a:r>
              <a:rPr lang="zh-CN" altLang="en-US" sz="2000" dirty="0">
                <a:solidFill>
                  <a:schemeClr val="tx2"/>
                </a:solidFill>
              </a:rPr>
              <a:t>把数据以消息的形式发送给</a:t>
            </a:r>
            <a:r>
              <a:rPr lang="en-US" altLang="zh-CN" sz="2000" dirty="0">
                <a:solidFill>
                  <a:schemeClr val="tx2"/>
                </a:solidFill>
              </a:rPr>
              <a:t>B</a:t>
            </a:r>
            <a:r>
              <a:rPr lang="zh-CN" altLang="en-US" sz="2000" dirty="0">
                <a:solidFill>
                  <a:schemeClr val="tx2"/>
                </a:solidFill>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并行计算机系统的分类</a:t>
            </a:r>
          </a:p>
        </p:txBody>
      </p:sp>
      <p:sp>
        <p:nvSpPr>
          <p:cNvPr id="15362" name="Rectangle 3"/>
          <p:cNvSpPr>
            <a:spLocks noGrp="1"/>
          </p:cNvSpPr>
          <p:nvPr>
            <p:ph idx="1"/>
          </p:nvPr>
        </p:nvSpPr>
        <p:spPr>
          <a:xfrm>
            <a:off x="395288" y="1981200"/>
            <a:ext cx="8497887" cy="4543425"/>
          </a:xfrm>
        </p:spPr>
        <p:txBody>
          <a:bodyPr wrap="square" lIns="91440" tIns="45720" rIns="91440" bIns="45720" anchor="t"/>
          <a:lstStyle/>
          <a:p>
            <a:pPr eaLnBrk="1" hangingPunct="1">
              <a:lnSpc>
                <a:spcPct val="90000"/>
              </a:lnSpc>
            </a:pPr>
            <a:r>
              <a:rPr lang="en-US" altLang="zh-CN" sz="3600" dirty="0"/>
              <a:t>MIMD</a:t>
            </a:r>
            <a:r>
              <a:rPr lang="zh-CN" altLang="en-US" sz="3600" dirty="0"/>
              <a:t>多处理机系统的不同访存模型</a:t>
            </a:r>
          </a:p>
          <a:p>
            <a:pPr lvl="1" eaLnBrk="1" hangingPunct="1">
              <a:lnSpc>
                <a:spcPct val="90000"/>
              </a:lnSpc>
            </a:pPr>
            <a:r>
              <a:rPr lang="zh-CN" altLang="en-US" sz="2400" dirty="0">
                <a:solidFill>
                  <a:schemeClr val="tx2"/>
                </a:solidFill>
              </a:rPr>
              <a:t>一致性存储访问模型</a:t>
            </a:r>
            <a:r>
              <a:rPr lang="en-US" altLang="zh-CN" sz="2400" dirty="0">
                <a:solidFill>
                  <a:schemeClr val="tx2"/>
                </a:solidFill>
              </a:rPr>
              <a:t>UMA</a:t>
            </a:r>
            <a:r>
              <a:rPr lang="zh-CN" altLang="en-US" sz="2400" dirty="0">
                <a:solidFill>
                  <a:schemeClr val="tx2"/>
                </a:solidFill>
              </a:rPr>
              <a:t>（</a:t>
            </a:r>
            <a:r>
              <a:rPr lang="en-US" altLang="zh-CN" sz="2400" dirty="0">
                <a:solidFill>
                  <a:schemeClr val="tx2"/>
                </a:solidFill>
              </a:rPr>
              <a:t>Uniform Memory Access</a:t>
            </a:r>
            <a:r>
              <a:rPr lang="zh-CN" altLang="en-US" sz="2400" dirty="0">
                <a:solidFill>
                  <a:schemeClr val="tx2"/>
                </a:solidFill>
              </a:rPr>
              <a:t>） </a:t>
            </a:r>
          </a:p>
          <a:p>
            <a:pPr lvl="1" eaLnBrk="1" hangingPunct="1">
              <a:lnSpc>
                <a:spcPct val="90000"/>
              </a:lnSpc>
            </a:pPr>
            <a:r>
              <a:rPr lang="zh-CN" altLang="en-US" sz="2400" dirty="0">
                <a:solidFill>
                  <a:schemeClr val="tx2"/>
                </a:solidFill>
              </a:rPr>
              <a:t>非一致性存储访问模型</a:t>
            </a:r>
            <a:r>
              <a:rPr lang="en-US" altLang="zh-CN" sz="2400" dirty="0">
                <a:solidFill>
                  <a:schemeClr val="tx2"/>
                </a:solidFill>
              </a:rPr>
              <a:t>NUMA</a:t>
            </a:r>
            <a:r>
              <a:rPr lang="zh-CN" altLang="en-US" sz="2400" dirty="0">
                <a:solidFill>
                  <a:schemeClr val="tx2"/>
                </a:solidFill>
              </a:rPr>
              <a:t>（</a:t>
            </a:r>
            <a:r>
              <a:rPr lang="en-US" altLang="zh-CN" sz="2400" dirty="0">
                <a:solidFill>
                  <a:schemeClr val="tx2"/>
                </a:solidFill>
              </a:rPr>
              <a:t>Non Uniform Memory Access</a:t>
            </a:r>
            <a:r>
              <a:rPr lang="zh-CN" altLang="en-US" sz="2400" dirty="0">
                <a:solidFill>
                  <a:schemeClr val="tx2"/>
                </a:solidFill>
              </a:rPr>
              <a:t>） </a:t>
            </a:r>
          </a:p>
          <a:p>
            <a:pPr lvl="1" eaLnBrk="1" hangingPunct="1">
              <a:lnSpc>
                <a:spcPct val="90000"/>
              </a:lnSpc>
            </a:pPr>
            <a:r>
              <a:rPr lang="zh-CN" altLang="en-US" sz="2400" dirty="0">
                <a:solidFill>
                  <a:schemeClr val="tx2"/>
                </a:solidFill>
              </a:rPr>
              <a:t>只高速缓存存储访问模型</a:t>
            </a:r>
            <a:r>
              <a:rPr lang="en-US" altLang="zh-CN" sz="2400" dirty="0">
                <a:solidFill>
                  <a:schemeClr val="tx2"/>
                </a:solidFill>
              </a:rPr>
              <a:t>COMA</a:t>
            </a:r>
            <a:r>
              <a:rPr lang="zh-CN" altLang="en-US" sz="2400" dirty="0">
                <a:solidFill>
                  <a:schemeClr val="tx2"/>
                </a:solidFill>
              </a:rPr>
              <a:t>（</a:t>
            </a:r>
            <a:r>
              <a:rPr lang="en-US" altLang="zh-CN" sz="2400" dirty="0">
                <a:solidFill>
                  <a:schemeClr val="tx2"/>
                </a:solidFill>
              </a:rPr>
              <a:t>Cache Only Memory Access</a:t>
            </a:r>
            <a:r>
              <a:rPr lang="zh-CN" altLang="en-US" sz="2400" dirty="0">
                <a:solidFill>
                  <a:schemeClr val="tx2"/>
                </a:solidFill>
              </a:rPr>
              <a:t>）</a:t>
            </a:r>
            <a:r>
              <a:rPr lang="zh-CN" altLang="en-US" dirty="0">
                <a:solidFill>
                  <a:srgbClr val="C74105"/>
                </a:solidFill>
              </a:rPr>
              <a:t> </a:t>
            </a:r>
          </a:p>
          <a:p>
            <a:pPr eaLnBrk="1" hangingPunct="1">
              <a:lnSpc>
                <a:spcPct val="90000"/>
              </a:lnSpc>
            </a:pPr>
            <a:r>
              <a:rPr lang="en-US" altLang="zh-CN" sz="3600" dirty="0"/>
              <a:t>MIMD</a:t>
            </a:r>
            <a:r>
              <a:rPr lang="zh-CN" altLang="en-US" sz="3600" dirty="0"/>
              <a:t>多计算机系统的进一步划分</a:t>
            </a:r>
          </a:p>
          <a:p>
            <a:pPr lvl="1" eaLnBrk="1" hangingPunct="1">
              <a:lnSpc>
                <a:spcPct val="90000"/>
              </a:lnSpc>
            </a:pPr>
            <a:r>
              <a:rPr lang="zh-CN" altLang="en-US" sz="2400" dirty="0">
                <a:solidFill>
                  <a:schemeClr val="tx2"/>
                </a:solidFill>
              </a:rPr>
              <a:t>大规模并行处理机</a:t>
            </a:r>
            <a:r>
              <a:rPr lang="en-US" altLang="zh-CN" sz="2400" dirty="0">
                <a:solidFill>
                  <a:schemeClr val="tx2"/>
                </a:solidFill>
              </a:rPr>
              <a:t>MPP</a:t>
            </a:r>
            <a:r>
              <a:rPr lang="zh-CN" altLang="en-US" sz="2400" dirty="0">
                <a:solidFill>
                  <a:schemeClr val="tx2"/>
                </a:solidFill>
              </a:rPr>
              <a:t>（</a:t>
            </a:r>
            <a:r>
              <a:rPr lang="en-US" altLang="zh-CN" sz="2400" dirty="0">
                <a:solidFill>
                  <a:schemeClr val="tx2"/>
                </a:solidFill>
              </a:rPr>
              <a:t>Massively Parallel Processors</a:t>
            </a:r>
            <a:r>
              <a:rPr lang="zh-CN" altLang="en-US" sz="2400" dirty="0">
                <a:solidFill>
                  <a:schemeClr val="tx2"/>
                </a:solidFill>
              </a:rPr>
              <a:t>）</a:t>
            </a:r>
          </a:p>
          <a:p>
            <a:pPr lvl="1" eaLnBrk="1" hangingPunct="1">
              <a:lnSpc>
                <a:spcPct val="90000"/>
              </a:lnSpc>
            </a:pPr>
            <a:r>
              <a:rPr lang="zh-CN" altLang="en-US" sz="2400" dirty="0">
                <a:solidFill>
                  <a:schemeClr val="tx2"/>
                </a:solidFill>
              </a:rPr>
              <a:t>工作站网络</a:t>
            </a:r>
            <a:r>
              <a:rPr lang="en-US" altLang="zh-CN" sz="2400" dirty="0">
                <a:solidFill>
                  <a:schemeClr val="tx2"/>
                </a:solidFill>
              </a:rPr>
              <a:t>NOW</a:t>
            </a:r>
            <a:r>
              <a:rPr lang="zh-CN" altLang="en-US" sz="2400" dirty="0">
                <a:solidFill>
                  <a:schemeClr val="tx2"/>
                </a:solidFill>
              </a:rPr>
              <a:t>（</a:t>
            </a:r>
            <a:r>
              <a:rPr lang="en-US" altLang="zh-CN" sz="2400" dirty="0">
                <a:solidFill>
                  <a:schemeClr val="tx2"/>
                </a:solidFill>
              </a:rPr>
              <a:t>Network of Workstations</a:t>
            </a:r>
            <a:r>
              <a:rPr lang="zh-CN" altLang="en-US" dirty="0">
                <a:solidFill>
                  <a:schemeClr val="tx2"/>
                </a:solidFill>
              </a:rPr>
              <a:t>）和工作站集群</a:t>
            </a:r>
            <a:r>
              <a:rPr lang="en-US" altLang="zh-CN" dirty="0">
                <a:solidFill>
                  <a:schemeClr val="tx2"/>
                </a:solidFill>
              </a:rPr>
              <a:t>COW</a:t>
            </a:r>
            <a:r>
              <a:rPr lang="zh-CN" altLang="en-US" dirty="0">
                <a:solidFill>
                  <a:schemeClr val="tx2"/>
                </a:solidFill>
              </a:rPr>
              <a:t>（</a:t>
            </a:r>
            <a:r>
              <a:rPr lang="en-US" altLang="zh-CN" dirty="0">
                <a:solidFill>
                  <a:schemeClr val="tx2"/>
                </a:solidFill>
              </a:rPr>
              <a:t>Cluster Workstations</a:t>
            </a:r>
            <a:r>
              <a:rPr lang="zh-CN" altLang="en-US" dirty="0">
                <a:solidFill>
                  <a:schemeClr val="tx2"/>
                </a:solidFill>
              </a:rPr>
              <a:t>）</a:t>
            </a:r>
            <a:r>
              <a:rPr lang="zh-CN" altLang="en-US" dirty="0">
                <a:solidFill>
                  <a:srgbClr val="C74105"/>
                </a:solidFill>
              </a:rPr>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vert="horz" wrap="square" lIns="92075" tIns="46038" rIns="92075" bIns="46038" numCol="1" anchor="ctr" anchorCtr="0" compatLnSpc="1">
            <a:normAutofit fontScale="90000"/>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0" i="0" u="none" strike="noStrike" kern="0" cap="none" spc="0" normalizeH="0" baseline="0" noProof="0" smtClean="0">
                <a:ln>
                  <a:noFill/>
                </a:ln>
                <a:solidFill>
                  <a:srgbClr val="C74105"/>
                </a:solidFill>
                <a:effectLst>
                  <a:outerShdw blurRad="38100" dist="38100" dir="2700000" algn="tl">
                    <a:srgbClr val="000000"/>
                  </a:outerShdw>
                </a:effectLst>
                <a:uLnTx/>
                <a:uFillTx/>
                <a:latin typeface="+mj-lt"/>
                <a:ea typeface="+mj-ea"/>
                <a:cs typeface="+mj-cs"/>
              </a:rPr>
              <a:t>一致性存储访问模型</a:t>
            </a:r>
            <a:r>
              <a:rPr kumimoji="1" lang="en-US" altLang="zh-CN" sz="4400" b="0" i="0" u="none" strike="noStrike" kern="0" cap="none" spc="0" normalizeH="0" baseline="0" noProof="0" smtClean="0">
                <a:ln>
                  <a:noFill/>
                </a:ln>
                <a:solidFill>
                  <a:srgbClr val="C74105"/>
                </a:solidFill>
                <a:effectLst>
                  <a:outerShdw blurRad="38100" dist="38100" dir="2700000" algn="tl">
                    <a:srgbClr val="000000"/>
                  </a:outerShdw>
                </a:effectLst>
                <a:uLnTx/>
                <a:uFillTx/>
                <a:latin typeface="+mj-lt"/>
                <a:ea typeface="+mj-ea"/>
                <a:cs typeface="+mj-cs"/>
              </a:rPr>
              <a:t>UMA</a:t>
            </a:r>
          </a:p>
        </p:txBody>
      </p:sp>
      <p:grpSp>
        <p:nvGrpSpPr>
          <p:cNvPr id="17410" name="Group 3"/>
          <p:cNvGrpSpPr/>
          <p:nvPr/>
        </p:nvGrpSpPr>
        <p:grpSpPr>
          <a:xfrm>
            <a:off x="1295400" y="1916113"/>
            <a:ext cx="7021513" cy="4038600"/>
            <a:chOff x="624" y="1296"/>
            <a:chExt cx="4423" cy="2544"/>
          </a:xfrm>
        </p:grpSpPr>
        <p:sp>
          <p:nvSpPr>
            <p:cNvPr id="17411" name="Rectangle 4"/>
            <p:cNvSpPr/>
            <p:nvPr/>
          </p:nvSpPr>
          <p:spPr>
            <a:xfrm>
              <a:off x="912" y="1296"/>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1</a:t>
              </a:r>
            </a:p>
          </p:txBody>
        </p:sp>
        <p:sp>
          <p:nvSpPr>
            <p:cNvPr id="17412" name="Rectangle 5"/>
            <p:cNvSpPr/>
            <p:nvPr/>
          </p:nvSpPr>
          <p:spPr>
            <a:xfrm>
              <a:off x="912" y="3456"/>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I/O</a:t>
              </a:r>
            </a:p>
          </p:txBody>
        </p:sp>
        <p:sp>
          <p:nvSpPr>
            <p:cNvPr id="17413" name="Rectangle 6"/>
            <p:cNvSpPr/>
            <p:nvPr/>
          </p:nvSpPr>
          <p:spPr>
            <a:xfrm>
              <a:off x="1824" y="1296"/>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2</a:t>
              </a:r>
            </a:p>
          </p:txBody>
        </p:sp>
        <p:sp>
          <p:nvSpPr>
            <p:cNvPr id="17414" name="Rectangle 7"/>
            <p:cNvSpPr/>
            <p:nvPr/>
          </p:nvSpPr>
          <p:spPr>
            <a:xfrm>
              <a:off x="1824" y="3456"/>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SM</a:t>
              </a:r>
              <a:r>
                <a:rPr lang="en-US" altLang="zh-CN" b="1" baseline="-25000" dirty="0">
                  <a:latin typeface="Times New Roman" panose="02020603050405020304" pitchFamily="18" charset="0"/>
                  <a:ea typeface="宋体" panose="02010600030101010101" pitchFamily="2" charset="-122"/>
                </a:rPr>
                <a:t>1</a:t>
              </a:r>
            </a:p>
          </p:txBody>
        </p:sp>
        <p:sp>
          <p:nvSpPr>
            <p:cNvPr id="17415" name="Rectangle 8"/>
            <p:cNvSpPr/>
            <p:nvPr/>
          </p:nvSpPr>
          <p:spPr>
            <a:xfrm>
              <a:off x="2928" y="1296"/>
              <a:ext cx="624" cy="240"/>
            </a:xfrm>
            <a:prstGeom prst="rect">
              <a:avLst/>
            </a:prstGeom>
            <a:noFill/>
            <a:ln w="19050">
              <a:noFill/>
            </a:ln>
          </p:spPr>
          <p:txBody>
            <a:bodyPr wrap="none" anchor="ctr"/>
            <a:lstStyle/>
            <a:p>
              <a:pPr algn="ctr"/>
              <a:r>
                <a:rPr lang="zh-CN" altLang="zh-CN" b="1" dirty="0">
                  <a:latin typeface="Times New Roman" panose="02020603050405020304" pitchFamily="18" charset="0"/>
                  <a:ea typeface="宋体" panose="02010600030101010101" pitchFamily="2" charset="-122"/>
                </a:rPr>
                <a:t>……</a:t>
              </a:r>
            </a:p>
          </p:txBody>
        </p:sp>
        <p:sp>
          <p:nvSpPr>
            <p:cNvPr id="17416" name="Rectangle 9"/>
            <p:cNvSpPr/>
            <p:nvPr/>
          </p:nvSpPr>
          <p:spPr>
            <a:xfrm>
              <a:off x="4080" y="1296"/>
              <a:ext cx="768"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n</a:t>
              </a:r>
            </a:p>
          </p:txBody>
        </p:sp>
        <p:sp>
          <p:nvSpPr>
            <p:cNvPr id="17417" name="Rectangle 10"/>
            <p:cNvSpPr/>
            <p:nvPr/>
          </p:nvSpPr>
          <p:spPr>
            <a:xfrm>
              <a:off x="4080" y="3456"/>
              <a:ext cx="768"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SM</a:t>
              </a:r>
              <a:r>
                <a:rPr lang="en-US" altLang="zh-CN" b="1" baseline="-25000" dirty="0">
                  <a:latin typeface="Times New Roman" panose="02020603050405020304" pitchFamily="18" charset="0"/>
                  <a:ea typeface="宋体" panose="02010600030101010101" pitchFamily="2" charset="-122"/>
                </a:rPr>
                <a:t>n</a:t>
              </a:r>
            </a:p>
          </p:txBody>
        </p:sp>
        <p:sp>
          <p:nvSpPr>
            <p:cNvPr id="17418" name="Rectangle 11"/>
            <p:cNvSpPr/>
            <p:nvPr/>
          </p:nvSpPr>
          <p:spPr>
            <a:xfrm>
              <a:off x="624" y="2208"/>
              <a:ext cx="4423" cy="720"/>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zh-CN" altLang="en-US" b="1" dirty="0">
                  <a:latin typeface="Times New Roman" panose="02020603050405020304" pitchFamily="18" charset="0"/>
                  <a:ea typeface="宋体" panose="02010600030101010101" pitchFamily="2" charset="-122"/>
                </a:rPr>
                <a:t>互连网络</a:t>
              </a:r>
            </a:p>
            <a:p>
              <a:pPr algn="ctr"/>
              <a:r>
                <a:rPr lang="en-US" altLang="zh-CN" b="1" dirty="0">
                  <a:latin typeface="Times New Roman" panose="02020603050405020304" pitchFamily="18" charset="0"/>
                  <a:ea typeface="宋体" panose="02010600030101010101" pitchFamily="2" charset="-122"/>
                </a:rPr>
                <a:t>(Bus</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Crossbar</a:t>
              </a:r>
              <a:r>
                <a:rPr lang="zh-CN" altLang="en-US" b="1" dirty="0">
                  <a:latin typeface="Times New Roman" panose="02020603050405020304" pitchFamily="18" charset="0"/>
                  <a:ea typeface="宋体" panose="02010600030101010101" pitchFamily="2" charset="-122"/>
                </a:rPr>
                <a:t>、</a:t>
              </a:r>
              <a:r>
                <a:rPr lang="en-US" altLang="zh-CN" b="1" dirty="0">
                  <a:latin typeface="Times New Roman" panose="02020603050405020304" pitchFamily="18" charset="0"/>
                  <a:ea typeface="宋体" panose="02010600030101010101" pitchFamily="2" charset="-122"/>
                </a:rPr>
                <a:t>Multistage Network)</a:t>
              </a:r>
            </a:p>
          </p:txBody>
        </p:sp>
        <p:sp>
          <p:nvSpPr>
            <p:cNvPr id="17419" name="Line 12"/>
            <p:cNvSpPr/>
            <p:nvPr/>
          </p:nvSpPr>
          <p:spPr>
            <a:xfrm>
              <a:off x="1200" y="1680"/>
              <a:ext cx="0" cy="528"/>
            </a:xfrm>
            <a:prstGeom prst="line">
              <a:avLst/>
            </a:prstGeom>
            <a:ln w="19050" cap="sq" cmpd="sng">
              <a:solidFill>
                <a:srgbClr val="00CCFF"/>
              </a:solidFill>
              <a:prstDash val="solid"/>
              <a:round/>
              <a:headEnd type="triangle" w="med" len="med"/>
              <a:tailEnd type="triangle" w="med" len="med"/>
            </a:ln>
          </p:spPr>
        </p:sp>
        <p:sp>
          <p:nvSpPr>
            <p:cNvPr id="17420" name="Line 13"/>
            <p:cNvSpPr/>
            <p:nvPr/>
          </p:nvSpPr>
          <p:spPr>
            <a:xfrm>
              <a:off x="2112" y="1680"/>
              <a:ext cx="0" cy="528"/>
            </a:xfrm>
            <a:prstGeom prst="line">
              <a:avLst/>
            </a:prstGeom>
            <a:ln w="19050" cap="sq" cmpd="sng">
              <a:solidFill>
                <a:srgbClr val="00CCFF"/>
              </a:solidFill>
              <a:prstDash val="solid"/>
              <a:round/>
              <a:headEnd type="triangle" w="med" len="med"/>
              <a:tailEnd type="triangle" w="med" len="med"/>
            </a:ln>
          </p:spPr>
        </p:sp>
        <p:sp>
          <p:nvSpPr>
            <p:cNvPr id="17421" name="Line 14"/>
            <p:cNvSpPr/>
            <p:nvPr/>
          </p:nvSpPr>
          <p:spPr>
            <a:xfrm>
              <a:off x="4416" y="1680"/>
              <a:ext cx="0" cy="528"/>
            </a:xfrm>
            <a:prstGeom prst="line">
              <a:avLst/>
            </a:prstGeom>
            <a:ln w="19050" cap="sq" cmpd="sng">
              <a:solidFill>
                <a:srgbClr val="00CCFF"/>
              </a:solidFill>
              <a:prstDash val="solid"/>
              <a:round/>
              <a:headEnd type="triangle" w="med" len="med"/>
              <a:tailEnd type="triangle" w="med" len="med"/>
            </a:ln>
          </p:spPr>
        </p:sp>
        <p:sp>
          <p:nvSpPr>
            <p:cNvPr id="17422" name="Line 15"/>
            <p:cNvSpPr/>
            <p:nvPr/>
          </p:nvSpPr>
          <p:spPr>
            <a:xfrm>
              <a:off x="1200" y="2928"/>
              <a:ext cx="0" cy="528"/>
            </a:xfrm>
            <a:prstGeom prst="line">
              <a:avLst/>
            </a:prstGeom>
            <a:ln w="19050" cap="sq" cmpd="sng">
              <a:solidFill>
                <a:srgbClr val="00CCFF"/>
              </a:solidFill>
              <a:prstDash val="solid"/>
              <a:round/>
              <a:headEnd type="triangle" w="med" len="med"/>
              <a:tailEnd type="triangle" w="med" len="med"/>
            </a:ln>
          </p:spPr>
        </p:sp>
        <p:sp>
          <p:nvSpPr>
            <p:cNvPr id="17423" name="Line 16"/>
            <p:cNvSpPr/>
            <p:nvPr/>
          </p:nvSpPr>
          <p:spPr>
            <a:xfrm>
              <a:off x="2112" y="2928"/>
              <a:ext cx="0" cy="528"/>
            </a:xfrm>
            <a:prstGeom prst="line">
              <a:avLst/>
            </a:prstGeom>
            <a:ln w="19050" cap="sq" cmpd="sng">
              <a:solidFill>
                <a:srgbClr val="00CCFF"/>
              </a:solidFill>
              <a:prstDash val="solid"/>
              <a:round/>
              <a:headEnd type="triangle" w="med" len="med"/>
              <a:tailEnd type="triangle" w="med" len="med"/>
            </a:ln>
          </p:spPr>
        </p:sp>
        <p:sp>
          <p:nvSpPr>
            <p:cNvPr id="17424" name="Line 17"/>
            <p:cNvSpPr/>
            <p:nvPr/>
          </p:nvSpPr>
          <p:spPr>
            <a:xfrm>
              <a:off x="4416" y="2928"/>
              <a:ext cx="0" cy="528"/>
            </a:xfrm>
            <a:prstGeom prst="line">
              <a:avLst/>
            </a:prstGeom>
            <a:ln w="19050" cap="sq" cmpd="sng">
              <a:solidFill>
                <a:srgbClr val="00CCFF"/>
              </a:solidFill>
              <a:prstDash val="solid"/>
              <a:round/>
              <a:headEnd type="triangle" w="med" len="med"/>
              <a:tailEnd type="triangle" w="med" len="med"/>
            </a:ln>
          </p:spPr>
        </p:sp>
        <p:sp>
          <p:nvSpPr>
            <p:cNvPr id="17425" name="Rectangle 18"/>
            <p:cNvSpPr/>
            <p:nvPr/>
          </p:nvSpPr>
          <p:spPr>
            <a:xfrm>
              <a:off x="2956" y="3504"/>
              <a:ext cx="624" cy="240"/>
            </a:xfrm>
            <a:prstGeom prst="rect">
              <a:avLst/>
            </a:prstGeom>
            <a:noFill/>
            <a:ln w="19050">
              <a:noFill/>
            </a:ln>
          </p:spPr>
          <p:txBody>
            <a:bodyPr wrap="none" anchor="ctr"/>
            <a:lstStyle/>
            <a:p>
              <a:pPr algn="ctr"/>
              <a:r>
                <a:rPr lang="zh-CN" altLang="zh-CN" b="1" dirty="0">
                  <a:latin typeface="Times New Roman" panose="02020603050405020304" pitchFamily="18" charset="0"/>
                  <a:ea typeface="宋体" panose="02010600030101010101" pitchFamily="2" charset="-122"/>
                </a:rPr>
                <a:t>……</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2125" y="920115"/>
            <a:ext cx="8183245" cy="2769235"/>
          </a:xfrm>
        </p:spPr>
        <p:txBody>
          <a:bodyPr>
            <a:normAutofit fontScale="87500" lnSpcReduction="10000"/>
          </a:bodyPr>
          <a:lstStyle/>
          <a:p>
            <a:pPr marL="0" indent="0">
              <a:buNone/>
            </a:pPr>
            <a:r>
              <a:rPr lang="zh-CN" altLang="en-US"/>
              <a:t>一组近义词</a:t>
            </a:r>
          </a:p>
          <a:p>
            <a:pPr lvl="1"/>
            <a:r>
              <a:rPr lang="zh-CN" altLang="en-US"/>
              <a:t>并行计算</a:t>
            </a:r>
          </a:p>
          <a:p>
            <a:pPr lvl="1"/>
            <a:r>
              <a:rPr lang="zh-CN" altLang="en-US"/>
              <a:t>高性能计算</a:t>
            </a:r>
          </a:p>
          <a:p>
            <a:pPr lvl="1"/>
            <a:r>
              <a:rPr lang="zh-CN" altLang="en-US"/>
              <a:t>超级计算</a:t>
            </a:r>
          </a:p>
          <a:p>
            <a:pPr marL="457200" lvl="1" indent="0">
              <a:buNone/>
            </a:pPr>
            <a:r>
              <a:rPr lang="zh-CN" altLang="en-US" sz="2000">
                <a:sym typeface="+mn-ea"/>
              </a:rPr>
              <a:t>任何高性能计算和超级计算都离不开并行计算技术。</a:t>
            </a:r>
          </a:p>
          <a:p>
            <a:pPr marL="0" lvl="0" indent="0">
              <a:buNone/>
            </a:pPr>
            <a:r>
              <a:rPr lang="zh-CN" altLang="en-US" sz="2400">
                <a:sym typeface="+mn-ea"/>
              </a:rPr>
              <a:t>计算科学已经和传统的两门科学，即理论科学和实验科学，并列成为第三门科学。</a:t>
            </a:r>
          </a:p>
          <a:p>
            <a:pPr lvl="1"/>
            <a:endParaRPr lang="en-US" altLang="zh-CN"/>
          </a:p>
          <a:p>
            <a:pPr marL="457200" lvl="1" indent="0">
              <a:buNone/>
            </a:pPr>
            <a:endParaRPr lang="en-US" altLang="zh-CN"/>
          </a:p>
        </p:txBody>
      </p:sp>
      <p:sp>
        <p:nvSpPr>
          <p:cNvPr id="5" name="文本框 4"/>
          <p:cNvSpPr txBox="1"/>
          <p:nvPr/>
        </p:nvSpPr>
        <p:spPr>
          <a:xfrm>
            <a:off x="1780540" y="3937635"/>
            <a:ext cx="1570355" cy="2030095"/>
          </a:xfrm>
          <a:prstGeom prst="rect">
            <a:avLst/>
          </a:prstGeom>
          <a:noFill/>
        </p:spPr>
        <p:txBody>
          <a:bodyPr wrap="square" rtlCol="0">
            <a:spAutoFit/>
          </a:bodyPr>
          <a:lstStyle/>
          <a:p>
            <a:r>
              <a:rPr lang="zh-CN" altLang="en-US"/>
              <a:t>计算物理</a:t>
            </a:r>
          </a:p>
          <a:p>
            <a:r>
              <a:rPr lang="zh-CN" altLang="en-US"/>
              <a:t>计算化学</a:t>
            </a:r>
          </a:p>
          <a:p>
            <a:r>
              <a:rPr lang="zh-CN" altLang="en-US"/>
              <a:t>计算材料学</a:t>
            </a:r>
          </a:p>
          <a:p>
            <a:r>
              <a:rPr lang="zh-CN" altLang="en-US"/>
              <a:t>计算生物学</a:t>
            </a:r>
          </a:p>
          <a:p>
            <a:r>
              <a:rPr lang="zh-CN" altLang="en-US"/>
              <a:t>计算地质学</a:t>
            </a:r>
          </a:p>
          <a:p>
            <a:r>
              <a:rPr lang="zh-CN" altLang="en-US"/>
              <a:t>计算气象学</a:t>
            </a:r>
          </a:p>
          <a:p>
            <a:r>
              <a:rPr lang="en-US" altLang="zh-CN"/>
              <a:t>......</a:t>
            </a:r>
          </a:p>
        </p:txBody>
      </p:sp>
      <p:pic>
        <p:nvPicPr>
          <p:cNvPr id="7" name="图片 6"/>
          <p:cNvPicPr>
            <a:picLocks noChangeAspect="1"/>
          </p:cNvPicPr>
          <p:nvPr/>
        </p:nvPicPr>
        <p:blipFill>
          <a:blip r:embed="rId2"/>
          <a:stretch>
            <a:fillRect/>
          </a:stretch>
        </p:blipFill>
        <p:spPr>
          <a:xfrm>
            <a:off x="1239520" y="3991610"/>
            <a:ext cx="658495" cy="1922145"/>
          </a:xfrm>
          <a:prstGeom prst="rect">
            <a:avLst/>
          </a:prstGeom>
        </p:spPr>
      </p:pic>
      <p:sp>
        <p:nvSpPr>
          <p:cNvPr id="8" name="文本框 7"/>
          <p:cNvSpPr txBox="1"/>
          <p:nvPr/>
        </p:nvSpPr>
        <p:spPr>
          <a:xfrm>
            <a:off x="878840" y="4352925"/>
            <a:ext cx="360680" cy="1198880"/>
          </a:xfrm>
          <a:prstGeom prst="rect">
            <a:avLst/>
          </a:prstGeom>
          <a:noFill/>
        </p:spPr>
        <p:txBody>
          <a:bodyPr wrap="square" rtlCol="0">
            <a:spAutoFit/>
          </a:bodyPr>
          <a:lstStyle/>
          <a:p>
            <a:r>
              <a:rPr lang="zh-CN" altLang="en-US"/>
              <a:t>计算科学</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367952" y="670857"/>
            <a:ext cx="8715436" cy="714380"/>
          </a:xfrm>
        </p:spPr>
        <p:txBody>
          <a:bodyPr vert="horz" wrap="square" lIns="92075" tIns="46038" rIns="92075" bIns="46038" numCol="1" anchor="ctr" anchorCtr="0" compatLnSpc="1">
            <a:normAutofit fontScale="90000"/>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4400" i="0" u="none" strike="noStrike" kern="0" cap="none" spc="0" normalizeH="0" baseline="0" noProof="0" smtClean="0">
                <a:ln>
                  <a:noFill/>
                </a:ln>
                <a:solidFill>
                  <a:srgbClr val="C74105"/>
                </a:solidFill>
                <a:effectLst/>
                <a:uLnTx/>
                <a:uFillTx/>
                <a:latin typeface="+mj-lt"/>
                <a:ea typeface="+mj-ea"/>
                <a:cs typeface="+mj-cs"/>
              </a:rPr>
              <a:t>非一致性存储访问模型</a:t>
            </a:r>
            <a:r>
              <a:rPr kumimoji="1" lang="en-US" altLang="zh-CN" sz="4400" i="0" u="none" strike="noStrike" kern="0" cap="none" spc="0" normalizeH="0" baseline="0" noProof="0" smtClean="0">
                <a:ln>
                  <a:noFill/>
                </a:ln>
                <a:solidFill>
                  <a:srgbClr val="C74105"/>
                </a:solidFill>
                <a:effectLst/>
                <a:uLnTx/>
                <a:uFillTx/>
                <a:latin typeface="+mj-lt"/>
                <a:ea typeface="+mj-ea"/>
                <a:cs typeface="+mj-cs"/>
              </a:rPr>
              <a:t>NUMA</a:t>
            </a:r>
          </a:p>
        </p:txBody>
      </p:sp>
      <p:grpSp>
        <p:nvGrpSpPr>
          <p:cNvPr id="19458" name="Group 3"/>
          <p:cNvGrpSpPr/>
          <p:nvPr/>
        </p:nvGrpSpPr>
        <p:grpSpPr>
          <a:xfrm>
            <a:off x="827088" y="1712913"/>
            <a:ext cx="7504112" cy="4719637"/>
            <a:chOff x="614" y="1050"/>
            <a:chExt cx="4727" cy="2973"/>
          </a:xfrm>
        </p:grpSpPr>
        <p:sp>
          <p:nvSpPr>
            <p:cNvPr id="19459" name="Rectangle 4"/>
            <p:cNvSpPr/>
            <p:nvPr/>
          </p:nvSpPr>
          <p:spPr>
            <a:xfrm rot="-5400000">
              <a:off x="2383" y="1304"/>
              <a:ext cx="320"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1</a:t>
              </a:r>
            </a:p>
          </p:txBody>
        </p:sp>
        <p:sp>
          <p:nvSpPr>
            <p:cNvPr id="19460" name="Rectangle 5"/>
            <p:cNvSpPr/>
            <p:nvPr/>
          </p:nvSpPr>
          <p:spPr>
            <a:xfrm rot="-5400000">
              <a:off x="2429" y="2462"/>
              <a:ext cx="237" cy="240"/>
            </a:xfrm>
            <a:prstGeom prst="rect">
              <a:avLst/>
            </a:prstGeom>
            <a:noFill/>
            <a:ln w="19050">
              <a:noFill/>
            </a:ln>
          </p:spPr>
          <p:txBody>
            <a:bodyPr vert="eaVert" wrap="none" anchor="ctr"/>
            <a:lstStyle/>
            <a:p>
              <a:pPr algn="ctr"/>
              <a:r>
                <a:rPr lang="zh-CN" altLang="zh-CN" b="1" dirty="0">
                  <a:latin typeface="Times New Roman" panose="02020603050405020304" pitchFamily="18" charset="0"/>
                  <a:ea typeface="宋体" panose="02010600030101010101" pitchFamily="2" charset="-122"/>
                </a:rPr>
                <a:t>……</a:t>
              </a:r>
            </a:p>
          </p:txBody>
        </p:sp>
        <p:sp>
          <p:nvSpPr>
            <p:cNvPr id="19461" name="Line 6"/>
            <p:cNvSpPr/>
            <p:nvPr/>
          </p:nvSpPr>
          <p:spPr>
            <a:xfrm rot="-5400000">
              <a:off x="2999" y="1229"/>
              <a:ext cx="0" cy="528"/>
            </a:xfrm>
            <a:prstGeom prst="line">
              <a:avLst/>
            </a:prstGeom>
            <a:ln w="19050" cap="sq" cmpd="sng">
              <a:solidFill>
                <a:srgbClr val="00CCFF"/>
              </a:solidFill>
              <a:prstDash val="solid"/>
              <a:round/>
              <a:headEnd type="triangle" w="med" len="med"/>
              <a:tailEnd type="triangle" w="med" len="med"/>
            </a:ln>
          </p:spPr>
        </p:sp>
        <p:sp>
          <p:nvSpPr>
            <p:cNvPr id="19462" name="Line 7"/>
            <p:cNvSpPr/>
            <p:nvPr/>
          </p:nvSpPr>
          <p:spPr>
            <a:xfrm rot="-5400000">
              <a:off x="2088" y="1232"/>
              <a:ext cx="0" cy="528"/>
            </a:xfrm>
            <a:prstGeom prst="line">
              <a:avLst/>
            </a:prstGeom>
            <a:ln w="19050" cap="sq" cmpd="sng">
              <a:solidFill>
                <a:srgbClr val="00CCFF"/>
              </a:solidFill>
              <a:prstDash val="solid"/>
              <a:round/>
              <a:headEnd type="triangle" w="med" len="med"/>
              <a:tailEnd type="triangle" w="med" len="med"/>
            </a:ln>
          </p:spPr>
        </p:sp>
        <p:sp>
          <p:nvSpPr>
            <p:cNvPr id="19463" name="Rectangle 8"/>
            <p:cNvSpPr/>
            <p:nvPr/>
          </p:nvSpPr>
          <p:spPr>
            <a:xfrm rot="-5400000">
              <a:off x="1502" y="2464"/>
              <a:ext cx="245" cy="240"/>
            </a:xfrm>
            <a:prstGeom prst="rect">
              <a:avLst/>
            </a:prstGeom>
            <a:noFill/>
            <a:ln w="19050">
              <a:noFill/>
            </a:ln>
          </p:spPr>
          <p:txBody>
            <a:bodyPr vert="eaVert" wrap="none" anchor="ctr"/>
            <a:lstStyle/>
            <a:p>
              <a:pPr algn="ctr"/>
              <a:r>
                <a:rPr lang="zh-CN" altLang="zh-CN" b="1" dirty="0">
                  <a:latin typeface="Times New Roman" panose="02020603050405020304" pitchFamily="18" charset="0"/>
                  <a:ea typeface="宋体" panose="02010600030101010101" pitchFamily="2" charset="-122"/>
                </a:rPr>
                <a:t>……</a:t>
              </a:r>
            </a:p>
          </p:txBody>
        </p:sp>
        <p:sp>
          <p:nvSpPr>
            <p:cNvPr id="19464" name="Rectangle 9"/>
            <p:cNvSpPr/>
            <p:nvPr/>
          </p:nvSpPr>
          <p:spPr>
            <a:xfrm rot="-5400000">
              <a:off x="1472" y="1304"/>
              <a:ext cx="320"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LM</a:t>
              </a:r>
              <a:r>
                <a:rPr lang="en-US" altLang="zh-CN" b="1" baseline="-25000" dirty="0">
                  <a:latin typeface="Times New Roman" panose="02020603050405020304" pitchFamily="18" charset="0"/>
                  <a:ea typeface="宋体" panose="02010600030101010101" pitchFamily="2" charset="-122"/>
                </a:rPr>
                <a:t>1</a:t>
              </a:r>
            </a:p>
          </p:txBody>
        </p:sp>
        <p:sp>
          <p:nvSpPr>
            <p:cNvPr id="19465" name="Rectangle 10"/>
            <p:cNvSpPr/>
            <p:nvPr/>
          </p:nvSpPr>
          <p:spPr>
            <a:xfrm rot="-5400000">
              <a:off x="2383" y="1964"/>
              <a:ext cx="320"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2</a:t>
              </a:r>
            </a:p>
          </p:txBody>
        </p:sp>
        <p:sp>
          <p:nvSpPr>
            <p:cNvPr id="19466" name="Line 11"/>
            <p:cNvSpPr/>
            <p:nvPr/>
          </p:nvSpPr>
          <p:spPr>
            <a:xfrm rot="-5400000">
              <a:off x="2999" y="1889"/>
              <a:ext cx="0" cy="528"/>
            </a:xfrm>
            <a:prstGeom prst="line">
              <a:avLst/>
            </a:prstGeom>
            <a:ln w="19050" cap="sq" cmpd="sng">
              <a:solidFill>
                <a:srgbClr val="00CCFF"/>
              </a:solidFill>
              <a:prstDash val="solid"/>
              <a:round/>
              <a:headEnd type="triangle" w="med" len="med"/>
              <a:tailEnd type="triangle" w="med" len="med"/>
            </a:ln>
          </p:spPr>
        </p:sp>
        <p:sp>
          <p:nvSpPr>
            <p:cNvPr id="19467" name="Rectangle 12"/>
            <p:cNvSpPr/>
            <p:nvPr/>
          </p:nvSpPr>
          <p:spPr>
            <a:xfrm rot="-5400000">
              <a:off x="1472" y="1964"/>
              <a:ext cx="320"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LM</a:t>
              </a:r>
              <a:r>
                <a:rPr lang="en-US" altLang="zh-CN" b="1" baseline="-25000" dirty="0">
                  <a:latin typeface="Times New Roman" panose="02020603050405020304" pitchFamily="18" charset="0"/>
                  <a:ea typeface="宋体" panose="02010600030101010101" pitchFamily="2" charset="-122"/>
                </a:rPr>
                <a:t>2</a:t>
              </a:r>
            </a:p>
          </p:txBody>
        </p:sp>
        <p:sp>
          <p:nvSpPr>
            <p:cNvPr id="19468" name="Line 13"/>
            <p:cNvSpPr/>
            <p:nvPr/>
          </p:nvSpPr>
          <p:spPr>
            <a:xfrm rot="-5400000">
              <a:off x="2088" y="1889"/>
              <a:ext cx="0" cy="528"/>
            </a:xfrm>
            <a:prstGeom prst="line">
              <a:avLst/>
            </a:prstGeom>
            <a:ln w="19050" cap="sq" cmpd="sng">
              <a:solidFill>
                <a:srgbClr val="00CCFF"/>
              </a:solidFill>
              <a:prstDash val="solid"/>
              <a:round/>
              <a:headEnd type="triangle" w="med" len="med"/>
              <a:tailEnd type="triangle" w="med" len="med"/>
            </a:ln>
          </p:spPr>
        </p:sp>
        <p:grpSp>
          <p:nvGrpSpPr>
            <p:cNvPr id="19469" name="Group 14"/>
            <p:cNvGrpSpPr/>
            <p:nvPr/>
          </p:nvGrpSpPr>
          <p:grpSpPr>
            <a:xfrm>
              <a:off x="668" y="2993"/>
              <a:ext cx="4516" cy="613"/>
              <a:chOff x="668" y="3173"/>
              <a:chExt cx="4516" cy="613"/>
            </a:xfrm>
          </p:grpSpPr>
          <p:sp>
            <p:nvSpPr>
              <p:cNvPr id="19470" name="Rectangle 15"/>
              <p:cNvSpPr/>
              <p:nvPr/>
            </p:nvSpPr>
            <p:spPr>
              <a:xfrm rot="-5400000">
                <a:off x="2324" y="3197"/>
                <a:ext cx="435"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P</a:t>
                </a:r>
                <a:r>
                  <a:rPr lang="en-US" altLang="zh-CN" b="1" baseline="-25000" dirty="0">
                    <a:latin typeface="Times New Roman" panose="02020603050405020304" pitchFamily="18" charset="0"/>
                    <a:ea typeface="宋体" panose="02010600030101010101" pitchFamily="2" charset="-122"/>
                  </a:rPr>
                  <a:t>n</a:t>
                </a:r>
              </a:p>
            </p:txBody>
          </p:sp>
          <p:sp>
            <p:nvSpPr>
              <p:cNvPr id="19471" name="Rectangle 16"/>
              <p:cNvSpPr/>
              <p:nvPr/>
            </p:nvSpPr>
            <p:spPr>
              <a:xfrm rot="-5400000">
                <a:off x="1413" y="3200"/>
                <a:ext cx="435" cy="384"/>
              </a:xfrm>
              <a:prstGeom prst="rect">
                <a:avLst/>
              </a:prstGeom>
              <a:noFill/>
              <a:ln w="19050" cap="sq" cmpd="sng">
                <a:solidFill>
                  <a:srgbClr val="00CC00"/>
                </a:solidFill>
                <a:prstDash val="solid"/>
                <a:miter/>
                <a:headEnd type="none" w="sm" len="sm"/>
                <a:tailEnd type="none" w="med" len="med"/>
              </a:ln>
            </p:spPr>
            <p:txBody>
              <a:bodyPr vert="eaVert" wrap="none" anchor="ctr"/>
              <a:lstStyle/>
              <a:p>
                <a:pPr algn="ctr"/>
                <a:r>
                  <a:rPr lang="en-US" altLang="zh-CN" b="1" dirty="0">
                    <a:latin typeface="Times New Roman" panose="02020603050405020304" pitchFamily="18" charset="0"/>
                    <a:ea typeface="宋体" panose="02010600030101010101" pitchFamily="2" charset="-122"/>
                  </a:rPr>
                  <a:t>LM</a:t>
                </a:r>
                <a:r>
                  <a:rPr lang="en-US" altLang="zh-CN" b="1" baseline="-25000" dirty="0">
                    <a:latin typeface="Times New Roman" panose="02020603050405020304" pitchFamily="18" charset="0"/>
                    <a:ea typeface="宋体" panose="02010600030101010101" pitchFamily="2" charset="-122"/>
                  </a:rPr>
                  <a:t>n</a:t>
                </a:r>
              </a:p>
            </p:txBody>
          </p:sp>
          <p:sp>
            <p:nvSpPr>
              <p:cNvPr id="19472" name="Line 17"/>
              <p:cNvSpPr/>
              <p:nvPr/>
            </p:nvSpPr>
            <p:spPr>
              <a:xfrm rot="-5400000">
                <a:off x="2999" y="3154"/>
                <a:ext cx="0" cy="528"/>
              </a:xfrm>
              <a:prstGeom prst="line">
                <a:avLst/>
              </a:prstGeom>
              <a:ln w="19050" cap="sq" cmpd="sng">
                <a:solidFill>
                  <a:srgbClr val="00CCFF"/>
                </a:solidFill>
                <a:prstDash val="solid"/>
                <a:round/>
                <a:headEnd type="triangle" w="med" len="med"/>
                <a:tailEnd type="triangle" w="med" len="med"/>
              </a:ln>
            </p:spPr>
          </p:sp>
          <p:sp>
            <p:nvSpPr>
              <p:cNvPr id="19473" name="Line 18"/>
              <p:cNvSpPr/>
              <p:nvPr/>
            </p:nvSpPr>
            <p:spPr>
              <a:xfrm rot="-5400000">
                <a:off x="2088" y="3157"/>
                <a:ext cx="0" cy="528"/>
              </a:xfrm>
              <a:prstGeom prst="line">
                <a:avLst/>
              </a:prstGeom>
              <a:ln w="19050" cap="sq" cmpd="sng">
                <a:solidFill>
                  <a:srgbClr val="00CCFF"/>
                </a:solidFill>
                <a:prstDash val="solid"/>
                <a:round/>
                <a:headEnd type="triangle" w="med" len="med"/>
                <a:tailEnd type="triangle" w="med" len="med"/>
              </a:ln>
            </p:spPr>
          </p:sp>
          <p:sp>
            <p:nvSpPr>
              <p:cNvPr id="19474" name="Line 19"/>
              <p:cNvSpPr/>
              <p:nvPr/>
            </p:nvSpPr>
            <p:spPr>
              <a:xfrm flipH="1">
                <a:off x="678" y="3418"/>
                <a:ext cx="762" cy="1"/>
              </a:xfrm>
              <a:prstGeom prst="line">
                <a:avLst/>
              </a:prstGeom>
              <a:ln w="19050" cap="sq" cmpd="sng">
                <a:solidFill>
                  <a:srgbClr val="00CCFF"/>
                </a:solidFill>
                <a:prstDash val="solid"/>
                <a:round/>
                <a:headEnd type="none" w="sm" len="sm"/>
                <a:tailEnd type="none" w="med" len="med"/>
              </a:ln>
            </p:spPr>
          </p:sp>
          <p:sp>
            <p:nvSpPr>
              <p:cNvPr id="19475" name="Line 20"/>
              <p:cNvSpPr/>
              <p:nvPr/>
            </p:nvSpPr>
            <p:spPr>
              <a:xfrm>
                <a:off x="672" y="3418"/>
                <a:ext cx="0" cy="368"/>
              </a:xfrm>
              <a:prstGeom prst="line">
                <a:avLst/>
              </a:prstGeom>
              <a:ln w="19050" cap="sq" cmpd="sng">
                <a:solidFill>
                  <a:srgbClr val="00CCFF"/>
                </a:solidFill>
                <a:prstDash val="solid"/>
                <a:round/>
                <a:headEnd type="none" w="sm" len="sm"/>
                <a:tailEnd type="none" w="med" len="med"/>
              </a:ln>
            </p:spPr>
          </p:sp>
          <p:sp>
            <p:nvSpPr>
              <p:cNvPr id="19476" name="Line 21"/>
              <p:cNvSpPr/>
              <p:nvPr/>
            </p:nvSpPr>
            <p:spPr>
              <a:xfrm>
                <a:off x="668" y="3786"/>
                <a:ext cx="4516" cy="0"/>
              </a:xfrm>
              <a:prstGeom prst="line">
                <a:avLst/>
              </a:prstGeom>
              <a:ln w="19050" cap="sq" cmpd="sng">
                <a:solidFill>
                  <a:srgbClr val="00CCFF"/>
                </a:solidFill>
                <a:prstDash val="solid"/>
                <a:round/>
                <a:headEnd type="none" w="sm" len="sm"/>
                <a:tailEnd type="none" w="med" len="med"/>
              </a:ln>
            </p:spPr>
          </p:sp>
          <p:sp>
            <p:nvSpPr>
              <p:cNvPr id="19477" name="Line 22"/>
              <p:cNvSpPr/>
              <p:nvPr/>
            </p:nvSpPr>
            <p:spPr>
              <a:xfrm>
                <a:off x="4224" y="3418"/>
                <a:ext cx="960" cy="0"/>
              </a:xfrm>
              <a:prstGeom prst="line">
                <a:avLst/>
              </a:prstGeom>
              <a:ln w="19050" cap="sq" cmpd="sng">
                <a:solidFill>
                  <a:srgbClr val="00CCFF"/>
                </a:solidFill>
                <a:prstDash val="solid"/>
                <a:round/>
                <a:headEnd type="none" w="sm" len="sm"/>
                <a:tailEnd type="none" w="med" len="med"/>
              </a:ln>
            </p:spPr>
          </p:sp>
          <p:sp>
            <p:nvSpPr>
              <p:cNvPr id="19478" name="Line 23"/>
              <p:cNvSpPr/>
              <p:nvPr/>
            </p:nvSpPr>
            <p:spPr>
              <a:xfrm>
                <a:off x="5184" y="3418"/>
                <a:ext cx="0" cy="368"/>
              </a:xfrm>
              <a:prstGeom prst="line">
                <a:avLst/>
              </a:prstGeom>
              <a:ln w="19050" cap="sq" cmpd="sng">
                <a:solidFill>
                  <a:srgbClr val="00CCFF"/>
                </a:solidFill>
                <a:prstDash val="solid"/>
                <a:round/>
                <a:headEnd type="none" w="sm" len="sm"/>
                <a:tailEnd type="none" w="med" len="med"/>
              </a:ln>
            </p:spPr>
          </p:sp>
        </p:grpSp>
        <p:sp>
          <p:nvSpPr>
            <p:cNvPr id="19479" name="Line 24"/>
            <p:cNvSpPr/>
            <p:nvPr/>
          </p:nvSpPr>
          <p:spPr>
            <a:xfrm flipH="1">
              <a:off x="672" y="2153"/>
              <a:ext cx="768" cy="0"/>
            </a:xfrm>
            <a:prstGeom prst="line">
              <a:avLst/>
            </a:prstGeom>
            <a:ln w="19050" cap="sq" cmpd="sng">
              <a:solidFill>
                <a:srgbClr val="00CCFF"/>
              </a:solidFill>
              <a:prstDash val="solid"/>
              <a:round/>
              <a:headEnd type="none" w="sm" len="sm"/>
              <a:tailEnd type="none" w="med" len="med"/>
            </a:ln>
          </p:spPr>
        </p:sp>
        <p:sp>
          <p:nvSpPr>
            <p:cNvPr id="19480" name="Line 25"/>
            <p:cNvSpPr/>
            <p:nvPr/>
          </p:nvSpPr>
          <p:spPr>
            <a:xfrm flipV="1">
              <a:off x="672" y="1050"/>
              <a:ext cx="0" cy="1103"/>
            </a:xfrm>
            <a:prstGeom prst="line">
              <a:avLst/>
            </a:prstGeom>
            <a:ln w="19050" cap="sq" cmpd="sng">
              <a:solidFill>
                <a:srgbClr val="00CCFF"/>
              </a:solidFill>
              <a:prstDash val="solid"/>
              <a:round/>
              <a:headEnd type="none" w="sm" len="sm"/>
              <a:tailEnd type="none" w="med" len="med"/>
            </a:ln>
          </p:spPr>
        </p:sp>
        <p:sp>
          <p:nvSpPr>
            <p:cNvPr id="19481" name="Line 26"/>
            <p:cNvSpPr/>
            <p:nvPr/>
          </p:nvSpPr>
          <p:spPr>
            <a:xfrm>
              <a:off x="672" y="1050"/>
              <a:ext cx="4512" cy="0"/>
            </a:xfrm>
            <a:prstGeom prst="line">
              <a:avLst/>
            </a:prstGeom>
            <a:ln w="19050" cap="sq" cmpd="sng">
              <a:solidFill>
                <a:srgbClr val="00CCFF"/>
              </a:solidFill>
              <a:prstDash val="solid"/>
              <a:round/>
              <a:headEnd type="none" w="sm" len="sm"/>
              <a:tailEnd type="none" w="med" len="med"/>
            </a:ln>
          </p:spPr>
        </p:sp>
        <p:sp>
          <p:nvSpPr>
            <p:cNvPr id="19482" name="Line 27"/>
            <p:cNvSpPr/>
            <p:nvPr/>
          </p:nvSpPr>
          <p:spPr>
            <a:xfrm>
              <a:off x="5184" y="1050"/>
              <a:ext cx="0" cy="1184"/>
            </a:xfrm>
            <a:prstGeom prst="line">
              <a:avLst/>
            </a:prstGeom>
            <a:ln w="19050" cap="sq" cmpd="sng">
              <a:solidFill>
                <a:srgbClr val="00CCFF"/>
              </a:solidFill>
              <a:prstDash val="solid"/>
              <a:round/>
              <a:headEnd type="none" w="sm" len="sm"/>
              <a:tailEnd type="none" w="med" len="med"/>
            </a:ln>
          </p:spPr>
        </p:sp>
        <p:sp>
          <p:nvSpPr>
            <p:cNvPr id="19483" name="Line 28"/>
            <p:cNvSpPr/>
            <p:nvPr/>
          </p:nvSpPr>
          <p:spPr>
            <a:xfrm>
              <a:off x="4224" y="2234"/>
              <a:ext cx="960" cy="0"/>
            </a:xfrm>
            <a:prstGeom prst="line">
              <a:avLst/>
            </a:prstGeom>
            <a:ln w="19050" cap="sq" cmpd="sng">
              <a:solidFill>
                <a:srgbClr val="00CCFF"/>
              </a:solidFill>
              <a:prstDash val="solid"/>
              <a:round/>
              <a:headEnd type="none" w="sm" len="sm"/>
              <a:tailEnd type="none" w="med" len="med"/>
            </a:ln>
          </p:spPr>
        </p:sp>
        <p:cxnSp>
          <p:nvCxnSpPr>
            <p:cNvPr id="19484" name="AutoShape 29"/>
            <p:cNvCxnSpPr>
              <a:stCxn id="19464" idx="0"/>
            </p:cNvCxnSpPr>
            <p:nvPr/>
          </p:nvCxnSpPr>
          <p:spPr>
            <a:xfrm rot="10800000" flipH="1" flipV="1">
              <a:off x="1433" y="1496"/>
              <a:ext cx="2796" cy="4"/>
            </a:xfrm>
            <a:prstGeom prst="bentConnector5">
              <a:avLst>
                <a:gd name="adj1" fmla="val -13412"/>
                <a:gd name="adj2" fmla="val -6620000"/>
                <a:gd name="adj3" fmla="val 115343"/>
              </a:avLst>
            </a:prstGeom>
            <a:ln w="19050" cap="sq" cmpd="sng">
              <a:solidFill>
                <a:srgbClr val="00CCFF"/>
              </a:solidFill>
              <a:prstDash val="solid"/>
              <a:miter/>
              <a:headEnd type="none" w="sm" len="sm"/>
              <a:tailEnd type="none" w="med" len="med"/>
            </a:ln>
          </p:spPr>
        </p:cxnSp>
        <p:sp>
          <p:nvSpPr>
            <p:cNvPr id="19485" name="Rectangle 30"/>
            <p:cNvSpPr/>
            <p:nvPr/>
          </p:nvSpPr>
          <p:spPr>
            <a:xfrm rot="-5400000">
              <a:off x="4514" y="2461"/>
              <a:ext cx="236" cy="240"/>
            </a:xfrm>
            <a:prstGeom prst="rect">
              <a:avLst/>
            </a:prstGeom>
            <a:noFill/>
            <a:ln w="19050">
              <a:noFill/>
            </a:ln>
          </p:spPr>
          <p:txBody>
            <a:bodyPr vert="eaVert" wrap="none" anchor="ctr"/>
            <a:lstStyle/>
            <a:p>
              <a:pPr algn="ctr"/>
              <a:r>
                <a:rPr lang="zh-CN" altLang="zh-CN" b="1" dirty="0">
                  <a:latin typeface="Times New Roman" panose="02020603050405020304" pitchFamily="18" charset="0"/>
                  <a:ea typeface="宋体" panose="02010600030101010101" pitchFamily="2" charset="-122"/>
                </a:rPr>
                <a:t>……</a:t>
              </a:r>
            </a:p>
          </p:txBody>
        </p:sp>
        <p:sp>
          <p:nvSpPr>
            <p:cNvPr id="19486" name="Text Box 31"/>
            <p:cNvSpPr txBox="1"/>
            <p:nvPr/>
          </p:nvSpPr>
          <p:spPr>
            <a:xfrm>
              <a:off x="614" y="3773"/>
              <a:ext cx="4727" cy="250"/>
            </a:xfrm>
            <a:prstGeom prst="rect">
              <a:avLst/>
            </a:prstGeom>
            <a:noFill/>
            <a:ln w="12700">
              <a:noFill/>
            </a:ln>
          </p:spPr>
          <p:txBody>
            <a:bodyPr anchor="t">
              <a:spAutoFit/>
            </a:bodyPr>
            <a:lstStyle/>
            <a:p>
              <a:pPr eaLnBrk="0" hangingPunct="0"/>
              <a:r>
                <a:rPr lang="en-US" altLang="zh-CN" sz="2000" b="1" dirty="0">
                  <a:latin typeface="宋体" panose="02010600030101010101" pitchFamily="2" charset="-122"/>
                  <a:ea typeface="宋体" panose="02010600030101010101" pitchFamily="2" charset="-122"/>
                </a:rPr>
                <a:t>(a)</a:t>
              </a:r>
              <a:r>
                <a:rPr lang="zh-CN" altLang="en-US" sz="2000" b="1" dirty="0">
                  <a:latin typeface="宋体" panose="02010600030101010101" pitchFamily="2" charset="-122"/>
                  <a:ea typeface="宋体" panose="02010600030101010101" pitchFamily="2" charset="-122"/>
                </a:rPr>
                <a:t>共享</a:t>
              </a:r>
              <a:r>
                <a:rPr lang="zh-CN" altLang="en-US" sz="2000" b="1" dirty="0">
                  <a:latin typeface="Times New Roman" panose="02020603050405020304" pitchFamily="18" charset="0"/>
                  <a:ea typeface="宋体" panose="02010600030101010101" pitchFamily="2" charset="-122"/>
                </a:rPr>
                <a:t>本地存储器模型   </a:t>
              </a:r>
              <a:r>
                <a:rPr lang="en-US" altLang="zh-CN" sz="2000" b="1" dirty="0">
                  <a:latin typeface="Times New Roman" panose="02020603050405020304" pitchFamily="18" charset="0"/>
                  <a:ea typeface="宋体" panose="02010600030101010101" pitchFamily="2" charset="-122"/>
                </a:rPr>
                <a:t>LM</a:t>
              </a:r>
              <a:r>
                <a:rPr lang="zh-CN" altLang="en-US" sz="2000" b="1" dirty="0">
                  <a:latin typeface="Times New Roman" panose="02020603050405020304" pitchFamily="18" charset="0"/>
                  <a:ea typeface="宋体" panose="02010600030101010101" pitchFamily="2" charset="-122"/>
                </a:rPr>
                <a:t>：本地存储器  </a:t>
              </a: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：处理器</a:t>
              </a:r>
            </a:p>
          </p:txBody>
        </p:sp>
        <p:sp>
          <p:nvSpPr>
            <p:cNvPr id="19487" name="Text Box 32"/>
            <p:cNvSpPr txBox="1"/>
            <p:nvPr/>
          </p:nvSpPr>
          <p:spPr>
            <a:xfrm>
              <a:off x="3267" y="1341"/>
              <a:ext cx="954" cy="2065"/>
            </a:xfrm>
            <a:prstGeom prst="rect">
              <a:avLst/>
            </a:prstGeom>
            <a:noFill/>
            <a:ln w="12700" cap="sq" cmpd="sng">
              <a:solidFill>
                <a:srgbClr val="00CC00"/>
              </a:solidFill>
              <a:prstDash val="solid"/>
              <a:miter/>
              <a:headEnd type="none" w="med" len="med"/>
              <a:tailEnd type="none" w="med" len="med"/>
            </a:ln>
          </p:spPr>
          <p:txBody>
            <a:bodyPr anchor="t"/>
            <a:lstStyle/>
            <a:p>
              <a:pPr algn="ctr" eaLnBrk="0" hangingPunct="0">
                <a:spcBef>
                  <a:spcPct val="50000"/>
                </a:spcBef>
              </a:pPr>
              <a:endParaRPr lang="en-US" altLang="zh-CN" b="1" dirty="0">
                <a:latin typeface="Times New Roman" panose="02020603050405020304" pitchFamily="18" charset="0"/>
                <a:ea typeface="宋体" panose="02010600030101010101" pitchFamily="2" charset="-122"/>
              </a:endParaRPr>
            </a:p>
            <a:p>
              <a:pPr algn="ctr" eaLnBrk="0" hangingPunct="0">
                <a:spcBef>
                  <a:spcPct val="50000"/>
                </a:spcBef>
              </a:pPr>
              <a:r>
                <a:rPr lang="zh-CN" altLang="en-US" b="1" dirty="0">
                  <a:latin typeface="Times New Roman" panose="02020603050405020304" pitchFamily="18" charset="0"/>
                  <a:ea typeface="宋体" panose="02010600030101010101" pitchFamily="2" charset="-122"/>
                </a:rPr>
                <a:t>互</a:t>
              </a:r>
            </a:p>
            <a:p>
              <a:pPr algn="ctr" eaLnBrk="0" hangingPunct="0">
                <a:spcBef>
                  <a:spcPct val="50000"/>
                </a:spcBef>
              </a:pPr>
              <a:r>
                <a:rPr lang="zh-CN" altLang="en-US" b="1" dirty="0">
                  <a:latin typeface="Times New Roman" panose="02020603050405020304" pitchFamily="18" charset="0"/>
                  <a:ea typeface="宋体" panose="02010600030101010101" pitchFamily="2" charset="-122"/>
                </a:rPr>
                <a:t>连</a:t>
              </a:r>
            </a:p>
            <a:p>
              <a:pPr algn="ctr" eaLnBrk="0" hangingPunct="0">
                <a:spcBef>
                  <a:spcPct val="50000"/>
                </a:spcBef>
              </a:pPr>
              <a:r>
                <a:rPr lang="zh-CN" altLang="en-US" b="1" dirty="0">
                  <a:latin typeface="Times New Roman" panose="02020603050405020304" pitchFamily="18" charset="0"/>
                  <a:ea typeface="宋体" panose="02010600030101010101" pitchFamily="2" charset="-122"/>
                </a:rPr>
                <a:t>网</a:t>
              </a:r>
            </a:p>
            <a:p>
              <a:pPr algn="ctr" eaLnBrk="0" hangingPunct="0">
                <a:spcBef>
                  <a:spcPct val="50000"/>
                </a:spcBef>
              </a:pPr>
              <a:r>
                <a:rPr lang="zh-CN" altLang="en-US" b="1" dirty="0">
                  <a:latin typeface="Times New Roman" panose="02020603050405020304" pitchFamily="18" charset="0"/>
                  <a:ea typeface="宋体" panose="02010600030101010101" pitchFamily="2" charset="-122"/>
                </a:rPr>
                <a:t>络</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250825" y="631825"/>
            <a:ext cx="8458200" cy="84455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i="0" u="none" strike="noStrike" kern="0" cap="none" spc="0" normalizeH="0" baseline="0" noProof="0" smtClean="0">
                <a:ln>
                  <a:noFill/>
                </a:ln>
                <a:solidFill>
                  <a:srgbClr val="C74105"/>
                </a:solidFill>
                <a:effectLst/>
                <a:uLnTx/>
                <a:uFillTx/>
                <a:latin typeface="+mj-lt"/>
                <a:ea typeface="+mj-ea"/>
                <a:cs typeface="+mj-cs"/>
              </a:rPr>
              <a:t>只高速缓存存储访问模型</a:t>
            </a:r>
            <a:r>
              <a:rPr kumimoji="1" lang="en-US" altLang="zh-CN" sz="4400" i="0" u="none" strike="noStrike" kern="0" cap="none" spc="0" normalizeH="0" baseline="0" noProof="0" smtClean="0">
                <a:ln>
                  <a:noFill/>
                </a:ln>
                <a:solidFill>
                  <a:srgbClr val="C74105"/>
                </a:solidFill>
                <a:effectLst/>
                <a:uLnTx/>
                <a:uFillTx/>
                <a:latin typeface="+mj-lt"/>
                <a:ea typeface="+mj-ea"/>
                <a:cs typeface="+mj-cs"/>
              </a:rPr>
              <a:t>COMA</a:t>
            </a:r>
          </a:p>
        </p:txBody>
      </p:sp>
      <p:grpSp>
        <p:nvGrpSpPr>
          <p:cNvPr id="21506" name="Group 3"/>
          <p:cNvGrpSpPr/>
          <p:nvPr/>
        </p:nvGrpSpPr>
        <p:grpSpPr>
          <a:xfrm>
            <a:off x="1476375" y="1557338"/>
            <a:ext cx="6189663" cy="3748087"/>
            <a:chOff x="659" y="1048"/>
            <a:chExt cx="4535" cy="3124"/>
          </a:xfrm>
        </p:grpSpPr>
        <p:grpSp>
          <p:nvGrpSpPr>
            <p:cNvPr id="21507" name="Group 4"/>
            <p:cNvGrpSpPr/>
            <p:nvPr/>
          </p:nvGrpSpPr>
          <p:grpSpPr>
            <a:xfrm>
              <a:off x="830" y="1048"/>
              <a:ext cx="4176" cy="2544"/>
              <a:chOff x="1200" y="1048"/>
              <a:chExt cx="4176" cy="2544"/>
            </a:xfrm>
          </p:grpSpPr>
          <p:sp>
            <p:nvSpPr>
              <p:cNvPr id="21508" name="Rectangle 5"/>
              <p:cNvSpPr/>
              <p:nvPr/>
            </p:nvSpPr>
            <p:spPr>
              <a:xfrm>
                <a:off x="1296" y="30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p>
            </p:txBody>
          </p:sp>
          <p:sp>
            <p:nvSpPr>
              <p:cNvPr id="21509" name="Rectangle 6"/>
              <p:cNvSpPr/>
              <p:nvPr/>
            </p:nvSpPr>
            <p:spPr>
              <a:xfrm>
                <a:off x="1296" y="18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D</a:t>
                </a:r>
              </a:p>
            </p:txBody>
          </p:sp>
          <p:sp>
            <p:nvSpPr>
              <p:cNvPr id="21510" name="Rectangle 7"/>
              <p:cNvSpPr/>
              <p:nvPr/>
            </p:nvSpPr>
            <p:spPr>
              <a:xfrm>
                <a:off x="1214" y="1048"/>
                <a:ext cx="4128" cy="480"/>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zh-CN" altLang="en-US" b="1" dirty="0">
                    <a:latin typeface="Times New Roman" panose="02020603050405020304" pitchFamily="18" charset="0"/>
                    <a:ea typeface="宋体" panose="02010600030101010101" pitchFamily="2" charset="-122"/>
                  </a:rPr>
                  <a:t>互连网络</a:t>
                </a:r>
              </a:p>
            </p:txBody>
          </p:sp>
          <p:sp>
            <p:nvSpPr>
              <p:cNvPr id="21511" name="Rectangle 8"/>
              <p:cNvSpPr/>
              <p:nvPr/>
            </p:nvSpPr>
            <p:spPr>
              <a:xfrm>
                <a:off x="3642" y="2602"/>
                <a:ext cx="624" cy="240"/>
              </a:xfrm>
              <a:prstGeom prst="rect">
                <a:avLst/>
              </a:prstGeom>
              <a:noFill/>
              <a:ln w="19050">
                <a:noFill/>
              </a:ln>
            </p:spPr>
            <p:txBody>
              <a:bodyPr wrap="none" anchor="ctr"/>
              <a:lstStyle/>
              <a:p>
                <a:pPr algn="ctr"/>
                <a:r>
                  <a:rPr lang="zh-CN" altLang="zh-CN" b="1" dirty="0">
                    <a:latin typeface="Times New Roman" panose="02020603050405020304" pitchFamily="18" charset="0"/>
                    <a:ea typeface="宋体" panose="02010600030101010101" pitchFamily="2" charset="-122"/>
                  </a:rPr>
                  <a:t>……</a:t>
                </a:r>
              </a:p>
            </p:txBody>
          </p:sp>
          <p:sp>
            <p:nvSpPr>
              <p:cNvPr id="21512" name="Rectangle 9"/>
              <p:cNvSpPr/>
              <p:nvPr/>
            </p:nvSpPr>
            <p:spPr>
              <a:xfrm>
                <a:off x="1296" y="2440"/>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C</a:t>
                </a:r>
              </a:p>
            </p:txBody>
          </p:sp>
          <p:sp>
            <p:nvSpPr>
              <p:cNvPr id="21513" name="Line 10"/>
              <p:cNvSpPr/>
              <p:nvPr/>
            </p:nvSpPr>
            <p:spPr>
              <a:xfrm>
                <a:off x="1608" y="1528"/>
                <a:ext cx="0" cy="336"/>
              </a:xfrm>
              <a:prstGeom prst="line">
                <a:avLst/>
              </a:prstGeom>
              <a:ln w="19050" cap="sq" cmpd="sng">
                <a:solidFill>
                  <a:srgbClr val="00CCFF"/>
                </a:solidFill>
                <a:prstDash val="solid"/>
                <a:round/>
                <a:headEnd type="none" w="sm" len="sm"/>
                <a:tailEnd type="none" w="med" len="med"/>
              </a:ln>
            </p:spPr>
          </p:sp>
          <p:sp>
            <p:nvSpPr>
              <p:cNvPr id="21514" name="Line 11"/>
              <p:cNvSpPr/>
              <p:nvPr/>
            </p:nvSpPr>
            <p:spPr>
              <a:xfrm>
                <a:off x="1608" y="2248"/>
                <a:ext cx="0" cy="192"/>
              </a:xfrm>
              <a:prstGeom prst="line">
                <a:avLst/>
              </a:prstGeom>
              <a:ln w="19050" cap="sq" cmpd="sng">
                <a:solidFill>
                  <a:srgbClr val="00CCFF"/>
                </a:solidFill>
                <a:prstDash val="solid"/>
                <a:round/>
                <a:headEnd type="none" w="sm" len="sm"/>
                <a:tailEnd type="none" w="med" len="med"/>
              </a:ln>
            </p:spPr>
          </p:sp>
          <p:sp>
            <p:nvSpPr>
              <p:cNvPr id="21515" name="Line 12"/>
              <p:cNvSpPr/>
              <p:nvPr/>
            </p:nvSpPr>
            <p:spPr>
              <a:xfrm>
                <a:off x="1608" y="2824"/>
                <a:ext cx="0" cy="240"/>
              </a:xfrm>
              <a:prstGeom prst="line">
                <a:avLst/>
              </a:prstGeom>
              <a:ln w="19050" cap="sq" cmpd="sng">
                <a:solidFill>
                  <a:srgbClr val="00CCFF"/>
                </a:solidFill>
                <a:prstDash val="solid"/>
                <a:round/>
                <a:headEnd type="none" w="sm" len="sm"/>
                <a:tailEnd type="none" w="med" len="med"/>
              </a:ln>
            </p:spPr>
          </p:sp>
          <p:sp>
            <p:nvSpPr>
              <p:cNvPr id="21516" name="Rectangle 13"/>
              <p:cNvSpPr/>
              <p:nvPr/>
            </p:nvSpPr>
            <p:spPr>
              <a:xfrm>
                <a:off x="1200" y="1720"/>
                <a:ext cx="816" cy="1872"/>
              </a:xfrm>
              <a:prstGeom prst="rect">
                <a:avLst/>
              </a:prstGeom>
              <a:noFill/>
              <a:ln w="12700" cap="sq" cmpd="sng">
                <a:solidFill>
                  <a:schemeClr val="tx2"/>
                </a:solidFill>
                <a:prstDash val="solid"/>
                <a:miter/>
                <a:headEnd type="none" w="sm" len="sm"/>
                <a:tailEnd type="none" w="med" len="med"/>
              </a:ln>
            </p:spPr>
            <p:txBody>
              <a:bodyPr wrap="none" anchor="ctr"/>
              <a:lstStyle/>
              <a:p>
                <a:pPr algn="ctr"/>
                <a:endParaRPr lang="zh-CN" altLang="en-US" dirty="0">
                  <a:latin typeface="Times New Roman" panose="02020603050405020304" pitchFamily="18" charset="0"/>
                  <a:ea typeface="宋体" panose="02010600030101010101" pitchFamily="2" charset="-122"/>
                </a:endParaRPr>
              </a:p>
            </p:txBody>
          </p:sp>
          <p:sp>
            <p:nvSpPr>
              <p:cNvPr id="21517" name="Rectangle 14"/>
              <p:cNvSpPr/>
              <p:nvPr/>
            </p:nvSpPr>
            <p:spPr>
              <a:xfrm>
                <a:off x="2544" y="30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p>
            </p:txBody>
          </p:sp>
          <p:sp>
            <p:nvSpPr>
              <p:cNvPr id="21518" name="Rectangle 15"/>
              <p:cNvSpPr/>
              <p:nvPr/>
            </p:nvSpPr>
            <p:spPr>
              <a:xfrm>
                <a:off x="2544" y="18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D</a:t>
                </a:r>
              </a:p>
            </p:txBody>
          </p:sp>
          <p:sp>
            <p:nvSpPr>
              <p:cNvPr id="21519" name="Rectangle 16"/>
              <p:cNvSpPr/>
              <p:nvPr/>
            </p:nvSpPr>
            <p:spPr>
              <a:xfrm>
                <a:off x="2544" y="2440"/>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C</a:t>
                </a:r>
              </a:p>
            </p:txBody>
          </p:sp>
          <p:sp>
            <p:nvSpPr>
              <p:cNvPr id="21520" name="Line 17"/>
              <p:cNvSpPr/>
              <p:nvPr/>
            </p:nvSpPr>
            <p:spPr>
              <a:xfrm>
                <a:off x="2856" y="1528"/>
                <a:ext cx="0" cy="336"/>
              </a:xfrm>
              <a:prstGeom prst="line">
                <a:avLst/>
              </a:prstGeom>
              <a:ln w="19050" cap="sq" cmpd="sng">
                <a:solidFill>
                  <a:srgbClr val="00CCFF"/>
                </a:solidFill>
                <a:prstDash val="solid"/>
                <a:round/>
                <a:headEnd type="none" w="sm" len="sm"/>
                <a:tailEnd type="none" w="med" len="med"/>
              </a:ln>
            </p:spPr>
          </p:sp>
          <p:sp>
            <p:nvSpPr>
              <p:cNvPr id="21521" name="Line 18"/>
              <p:cNvSpPr/>
              <p:nvPr/>
            </p:nvSpPr>
            <p:spPr>
              <a:xfrm>
                <a:off x="2856" y="2248"/>
                <a:ext cx="0" cy="192"/>
              </a:xfrm>
              <a:prstGeom prst="line">
                <a:avLst/>
              </a:prstGeom>
              <a:ln w="19050" cap="sq" cmpd="sng">
                <a:solidFill>
                  <a:srgbClr val="00CCFF"/>
                </a:solidFill>
                <a:prstDash val="solid"/>
                <a:round/>
                <a:headEnd type="none" w="sm" len="sm"/>
                <a:tailEnd type="none" w="med" len="med"/>
              </a:ln>
            </p:spPr>
          </p:sp>
          <p:sp>
            <p:nvSpPr>
              <p:cNvPr id="21522" name="Line 19"/>
              <p:cNvSpPr/>
              <p:nvPr/>
            </p:nvSpPr>
            <p:spPr>
              <a:xfrm>
                <a:off x="2856" y="2824"/>
                <a:ext cx="0" cy="240"/>
              </a:xfrm>
              <a:prstGeom prst="line">
                <a:avLst/>
              </a:prstGeom>
              <a:ln w="19050" cap="sq" cmpd="sng">
                <a:solidFill>
                  <a:srgbClr val="00CCFF"/>
                </a:solidFill>
                <a:prstDash val="solid"/>
                <a:round/>
                <a:headEnd type="none" w="sm" len="sm"/>
                <a:tailEnd type="none" w="med" len="med"/>
              </a:ln>
            </p:spPr>
          </p:sp>
          <p:sp>
            <p:nvSpPr>
              <p:cNvPr id="21523" name="Rectangle 20"/>
              <p:cNvSpPr/>
              <p:nvPr/>
            </p:nvSpPr>
            <p:spPr>
              <a:xfrm>
                <a:off x="2448" y="1720"/>
                <a:ext cx="816" cy="1872"/>
              </a:xfrm>
              <a:prstGeom prst="rect">
                <a:avLst/>
              </a:prstGeom>
              <a:noFill/>
              <a:ln w="12700" cap="sq" cmpd="sng">
                <a:solidFill>
                  <a:schemeClr val="tx2"/>
                </a:solidFill>
                <a:prstDash val="solid"/>
                <a:miter/>
                <a:headEnd type="none" w="sm" len="sm"/>
                <a:tailEnd type="none" w="med" len="med"/>
              </a:ln>
            </p:spPr>
            <p:txBody>
              <a:bodyPr wrap="none" anchor="ctr"/>
              <a:lstStyle/>
              <a:p>
                <a:pPr algn="ctr"/>
                <a:endParaRPr lang="zh-CN" altLang="en-US" dirty="0">
                  <a:latin typeface="Times New Roman" panose="02020603050405020304" pitchFamily="18" charset="0"/>
                  <a:ea typeface="宋体" panose="02010600030101010101" pitchFamily="2" charset="-122"/>
                </a:endParaRPr>
              </a:p>
            </p:txBody>
          </p:sp>
          <p:sp>
            <p:nvSpPr>
              <p:cNvPr id="21524" name="Rectangle 21"/>
              <p:cNvSpPr/>
              <p:nvPr/>
            </p:nvSpPr>
            <p:spPr>
              <a:xfrm>
                <a:off x="4656" y="30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P</a:t>
                </a:r>
              </a:p>
            </p:txBody>
          </p:sp>
          <p:sp>
            <p:nvSpPr>
              <p:cNvPr id="21525" name="Rectangle 22"/>
              <p:cNvSpPr/>
              <p:nvPr/>
            </p:nvSpPr>
            <p:spPr>
              <a:xfrm>
                <a:off x="4656" y="1864"/>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D</a:t>
                </a:r>
              </a:p>
            </p:txBody>
          </p:sp>
          <p:sp>
            <p:nvSpPr>
              <p:cNvPr id="21526" name="Rectangle 23"/>
              <p:cNvSpPr/>
              <p:nvPr/>
            </p:nvSpPr>
            <p:spPr>
              <a:xfrm>
                <a:off x="4656" y="2440"/>
                <a:ext cx="624" cy="384"/>
              </a:xfrm>
              <a:prstGeom prst="rect">
                <a:avLst/>
              </a:prstGeom>
              <a:noFill/>
              <a:ln w="19050" cap="sq" cmpd="sng">
                <a:solidFill>
                  <a:srgbClr val="00CC00"/>
                </a:solidFill>
                <a:prstDash val="solid"/>
                <a:miter/>
                <a:headEnd type="none" w="sm" len="sm"/>
                <a:tailEnd type="none" w="med" len="med"/>
              </a:ln>
            </p:spPr>
            <p:txBody>
              <a:bodyPr wrap="none" anchor="ctr"/>
              <a:lstStyle/>
              <a:p>
                <a:pPr algn="ctr"/>
                <a:r>
                  <a:rPr lang="en-US" altLang="zh-CN" b="1" dirty="0">
                    <a:latin typeface="Times New Roman" panose="02020603050405020304" pitchFamily="18" charset="0"/>
                    <a:ea typeface="宋体" panose="02010600030101010101" pitchFamily="2" charset="-122"/>
                  </a:rPr>
                  <a:t>C</a:t>
                </a:r>
              </a:p>
            </p:txBody>
          </p:sp>
          <p:sp>
            <p:nvSpPr>
              <p:cNvPr id="21527" name="Line 24"/>
              <p:cNvSpPr/>
              <p:nvPr/>
            </p:nvSpPr>
            <p:spPr>
              <a:xfrm>
                <a:off x="4968" y="1528"/>
                <a:ext cx="0" cy="336"/>
              </a:xfrm>
              <a:prstGeom prst="line">
                <a:avLst/>
              </a:prstGeom>
              <a:ln w="19050" cap="sq" cmpd="sng">
                <a:solidFill>
                  <a:srgbClr val="00CCFF"/>
                </a:solidFill>
                <a:prstDash val="solid"/>
                <a:round/>
                <a:headEnd type="none" w="sm" len="sm"/>
                <a:tailEnd type="none" w="med" len="med"/>
              </a:ln>
            </p:spPr>
          </p:sp>
          <p:sp>
            <p:nvSpPr>
              <p:cNvPr id="21528" name="Line 25"/>
              <p:cNvSpPr/>
              <p:nvPr/>
            </p:nvSpPr>
            <p:spPr>
              <a:xfrm>
                <a:off x="4968" y="2248"/>
                <a:ext cx="0" cy="192"/>
              </a:xfrm>
              <a:prstGeom prst="line">
                <a:avLst/>
              </a:prstGeom>
              <a:ln w="19050" cap="sq" cmpd="sng">
                <a:solidFill>
                  <a:srgbClr val="00CCFF"/>
                </a:solidFill>
                <a:prstDash val="solid"/>
                <a:round/>
                <a:headEnd type="none" w="sm" len="sm"/>
                <a:tailEnd type="none" w="med" len="med"/>
              </a:ln>
            </p:spPr>
          </p:sp>
          <p:sp>
            <p:nvSpPr>
              <p:cNvPr id="21529" name="Line 26"/>
              <p:cNvSpPr/>
              <p:nvPr/>
            </p:nvSpPr>
            <p:spPr>
              <a:xfrm>
                <a:off x="4968" y="2824"/>
                <a:ext cx="0" cy="240"/>
              </a:xfrm>
              <a:prstGeom prst="line">
                <a:avLst/>
              </a:prstGeom>
              <a:ln w="19050" cap="sq" cmpd="sng">
                <a:solidFill>
                  <a:srgbClr val="00CCFF"/>
                </a:solidFill>
                <a:prstDash val="solid"/>
                <a:round/>
                <a:headEnd type="none" w="sm" len="sm"/>
                <a:tailEnd type="none" w="med" len="med"/>
              </a:ln>
            </p:spPr>
          </p:sp>
          <p:sp>
            <p:nvSpPr>
              <p:cNvPr id="21530" name="Rectangle 27"/>
              <p:cNvSpPr/>
              <p:nvPr/>
            </p:nvSpPr>
            <p:spPr>
              <a:xfrm>
                <a:off x="4560" y="1720"/>
                <a:ext cx="816" cy="1872"/>
              </a:xfrm>
              <a:prstGeom prst="rect">
                <a:avLst/>
              </a:prstGeom>
              <a:noFill/>
              <a:ln w="12700" cap="sq" cmpd="sng">
                <a:solidFill>
                  <a:schemeClr val="tx2"/>
                </a:solidFill>
                <a:prstDash val="solid"/>
                <a:miter/>
                <a:headEnd type="none" w="sm" len="sm"/>
                <a:tailEnd type="none" w="med" len="med"/>
              </a:ln>
            </p:spPr>
            <p:txBody>
              <a:bodyPr wrap="none" anchor="ctr"/>
              <a:lstStyle/>
              <a:p>
                <a:pPr algn="ctr"/>
                <a:endParaRPr lang="zh-CN" altLang="en-US" dirty="0">
                  <a:latin typeface="Times New Roman" panose="02020603050405020304" pitchFamily="18" charset="0"/>
                  <a:ea typeface="宋体" panose="02010600030101010101" pitchFamily="2" charset="-122"/>
                </a:endParaRPr>
              </a:p>
            </p:txBody>
          </p:sp>
        </p:grpSp>
        <p:sp>
          <p:nvSpPr>
            <p:cNvPr id="21531" name="Text Box 28"/>
            <p:cNvSpPr txBox="1"/>
            <p:nvPr/>
          </p:nvSpPr>
          <p:spPr>
            <a:xfrm>
              <a:off x="659" y="3791"/>
              <a:ext cx="4535" cy="381"/>
            </a:xfrm>
            <a:prstGeom prst="rect">
              <a:avLst/>
            </a:prstGeom>
            <a:noFill/>
            <a:ln w="12700">
              <a:noFill/>
            </a:ln>
          </p:spPr>
          <p:txBody>
            <a:bodyPr anchor="t">
              <a:spAutoFit/>
            </a:bodyPr>
            <a:lstStyle/>
            <a:p>
              <a:pPr algn="ctr" eaLnBrk="0" hangingPunct="0">
                <a:spcBef>
                  <a:spcPct val="50000"/>
                </a:spcBef>
              </a:pPr>
              <a:r>
                <a:rPr lang="en-US" altLang="zh-CN" b="1" dirty="0">
                  <a:latin typeface="Times New Roman" panose="02020603050405020304" pitchFamily="18" charset="0"/>
                  <a:ea typeface="宋体" panose="02010600030101010101" pitchFamily="2" charset="-122"/>
                </a:rPr>
                <a:t>D</a:t>
              </a:r>
              <a:r>
                <a:rPr lang="zh-CN" altLang="en-US" b="1" dirty="0">
                  <a:latin typeface="Times New Roman" panose="02020603050405020304" pitchFamily="18" charset="0"/>
                  <a:ea typeface="宋体" panose="02010600030101010101" pitchFamily="2" charset="-122"/>
                </a:rPr>
                <a:t>：高速缓存目录  </a:t>
              </a:r>
              <a:r>
                <a:rPr lang="en-US" altLang="zh-CN" b="1" dirty="0">
                  <a:latin typeface="Times New Roman" panose="02020603050405020304" pitchFamily="18" charset="0"/>
                  <a:ea typeface="宋体" panose="02010600030101010101" pitchFamily="2" charset="-122"/>
                </a:rPr>
                <a:t>C</a:t>
              </a:r>
              <a:r>
                <a:rPr lang="zh-CN" altLang="en-US" b="1" dirty="0">
                  <a:latin typeface="Times New Roman" panose="02020603050405020304" pitchFamily="18" charset="0"/>
                  <a:ea typeface="宋体" panose="02010600030101010101" pitchFamily="2" charset="-122"/>
                </a:rPr>
                <a:t>：高速缓存  </a:t>
              </a:r>
              <a:r>
                <a:rPr lang="en-US" altLang="zh-CN" b="1" dirty="0">
                  <a:latin typeface="Times New Roman" panose="02020603050405020304" pitchFamily="18" charset="0"/>
                  <a:ea typeface="宋体" panose="02010600030101010101" pitchFamily="2" charset="-122"/>
                </a:rPr>
                <a:t>P</a:t>
              </a:r>
              <a:r>
                <a:rPr lang="zh-CN" altLang="en-US" b="1" dirty="0">
                  <a:latin typeface="Times New Roman" panose="02020603050405020304" pitchFamily="18" charset="0"/>
                  <a:ea typeface="宋体" panose="02010600030101010101" pitchFamily="2" charset="-122"/>
                </a:rPr>
                <a:t>：处理器</a:t>
              </a:r>
            </a:p>
          </p:txBody>
        </p:sp>
      </p:grpSp>
      <p:sp>
        <p:nvSpPr>
          <p:cNvPr id="21532" name="Rectangle 30"/>
          <p:cNvSpPr/>
          <p:nvPr/>
        </p:nvSpPr>
        <p:spPr>
          <a:xfrm>
            <a:off x="503238" y="5305108"/>
            <a:ext cx="8137525" cy="1004887"/>
          </a:xfrm>
          <a:prstGeom prst="rect">
            <a:avLst/>
          </a:prstGeom>
          <a:noFill/>
          <a:ln w="38100">
            <a:noFill/>
          </a:ln>
        </p:spPr>
        <p:txBody>
          <a:bodyPr anchor="t">
            <a:spAutoFit/>
          </a:bodyPr>
          <a:lstStyle/>
          <a:p>
            <a:pPr algn="just"/>
            <a:r>
              <a:rPr lang="en-US" altLang="zh-CN" sz="1200" dirty="0">
                <a:latin typeface="Times New Roman" panose="02020603050405020304" pitchFamily="18" charset="0"/>
                <a:ea typeface="宋体" panose="02010600030101010101" pitchFamily="2" charset="-122"/>
              </a:rPr>
              <a:t>COMA</a:t>
            </a:r>
            <a:r>
              <a:rPr lang="zh-CN" altLang="en-US" sz="1200" dirty="0">
                <a:latin typeface="Times New Roman" panose="02020603050405020304" pitchFamily="18" charset="0"/>
                <a:ea typeface="宋体" panose="02010600030101010101" pitchFamily="2" charset="-122"/>
              </a:rPr>
              <a:t>为</a:t>
            </a:r>
            <a:r>
              <a:rPr lang="en-US" altLang="zh-CN" sz="1200" dirty="0">
                <a:latin typeface="Times New Roman" panose="02020603050405020304" pitchFamily="18" charset="0"/>
                <a:ea typeface="宋体" panose="02010600030101010101" pitchFamily="2" charset="-122"/>
              </a:rPr>
              <a:t>NUMA</a:t>
            </a:r>
            <a:r>
              <a:rPr lang="zh-CN" altLang="en-US" sz="1200" dirty="0">
                <a:latin typeface="Times New Roman" panose="02020603050405020304" pitchFamily="18" charset="0"/>
                <a:ea typeface="宋体" panose="02010600030101010101" pitchFamily="2" charset="-122"/>
              </a:rPr>
              <a:t>的一种特例</a:t>
            </a:r>
          </a:p>
          <a:p>
            <a:pPr algn="just"/>
            <a:r>
              <a:rPr lang="zh-CN" altLang="en-US" sz="1200" dirty="0">
                <a:latin typeface="Times New Roman" panose="02020603050405020304" pitchFamily="18" charset="0"/>
                <a:ea typeface="宋体" panose="02010600030101010101" pitchFamily="2" charset="-122"/>
              </a:rPr>
              <a:t>各处理器结点中没有存储层次结构，全部高速缓存组成了全局地址空间</a:t>
            </a:r>
          </a:p>
          <a:p>
            <a:pPr algn="just"/>
            <a:r>
              <a:rPr lang="zh-CN" altLang="en-US" sz="1200" dirty="0">
                <a:latin typeface="Times New Roman" panose="02020603050405020304" pitchFamily="18" charset="0"/>
                <a:ea typeface="宋体" panose="02010600030101010101" pitchFamily="2" charset="-122"/>
              </a:rPr>
              <a:t>利用分布的高速缓存目录</a:t>
            </a:r>
            <a:r>
              <a:rPr lang="en-US" altLang="zh-CN" sz="1200" dirty="0">
                <a:latin typeface="Times New Roman" panose="02020603050405020304" pitchFamily="18" charset="0"/>
                <a:ea typeface="宋体" panose="02010600030101010101" pitchFamily="2" charset="-122"/>
              </a:rPr>
              <a:t>DIR</a:t>
            </a:r>
            <a:r>
              <a:rPr lang="zh-CN" altLang="en-US" sz="1200" dirty="0">
                <a:latin typeface="Times New Roman" panose="02020603050405020304" pitchFamily="18" charset="0"/>
                <a:ea typeface="宋体" panose="02010600030101010101" pitchFamily="2" charset="-122"/>
              </a:rPr>
              <a:t>进行远程高速缓存的访问</a:t>
            </a:r>
          </a:p>
          <a:p>
            <a:pPr algn="just"/>
            <a:r>
              <a:rPr lang="en-US" altLang="zh-CN" sz="1200" dirty="0">
                <a:latin typeface="Times New Roman" panose="02020603050405020304" pitchFamily="18" charset="0"/>
                <a:ea typeface="宋体" panose="02010600030101010101" pitchFamily="2" charset="-122"/>
              </a:rPr>
              <a:t>COMA</a:t>
            </a:r>
            <a:r>
              <a:rPr lang="zh-CN" altLang="en-US" sz="1200" dirty="0">
                <a:latin typeface="Times New Roman" panose="02020603050405020304" pitchFamily="18" charset="0"/>
                <a:ea typeface="宋体" panose="02010600030101010101" pitchFamily="2" charset="-122"/>
              </a:rPr>
              <a:t>中的高速缓存容量一般都大于</a:t>
            </a:r>
            <a:r>
              <a:rPr lang="en-US" altLang="zh-CN" sz="1200" dirty="0">
                <a:latin typeface="Times New Roman" panose="02020603050405020304" pitchFamily="18" charset="0"/>
                <a:ea typeface="宋体" panose="02010600030101010101" pitchFamily="2" charset="-122"/>
              </a:rPr>
              <a:t>2</a:t>
            </a:r>
            <a:r>
              <a:rPr lang="zh-CN" altLang="en-US" sz="1200" dirty="0">
                <a:latin typeface="Times New Roman" panose="02020603050405020304" pitchFamily="18" charset="0"/>
                <a:ea typeface="宋体" panose="02010600030101010101" pitchFamily="2" charset="-122"/>
              </a:rPr>
              <a:t>级高速缓存容量</a:t>
            </a:r>
            <a:endParaRPr lang="en-US" altLang="zh-CN" sz="1200" dirty="0">
              <a:latin typeface="Times New Roman" panose="02020603050405020304" pitchFamily="18" charset="0"/>
              <a:ea typeface="宋体" panose="02010600030101010101" pitchFamily="2" charset="-122"/>
            </a:endParaRPr>
          </a:p>
          <a:p>
            <a:pPr algn="just"/>
            <a:r>
              <a:rPr lang="zh-CN" altLang="en-US" sz="1200" dirty="0">
                <a:latin typeface="Times New Roman" panose="02020603050405020304" pitchFamily="18" charset="0"/>
                <a:ea typeface="宋体" panose="02010600030101010101" pitchFamily="2" charset="-122"/>
              </a:rPr>
              <a:t>使用</a:t>
            </a:r>
            <a:r>
              <a:rPr lang="en-US" altLang="zh-CN" sz="1200" dirty="0">
                <a:latin typeface="Times New Roman" panose="02020603050405020304" pitchFamily="18" charset="0"/>
                <a:ea typeface="宋体" panose="02010600030101010101" pitchFamily="2" charset="-122"/>
              </a:rPr>
              <a:t>COMA</a:t>
            </a:r>
            <a:r>
              <a:rPr lang="zh-CN" altLang="en-US" sz="1200" dirty="0">
                <a:latin typeface="Times New Roman" panose="02020603050405020304" pitchFamily="18" charset="0"/>
                <a:ea typeface="宋体" panose="02010600030101010101" pitchFamily="2" charset="-122"/>
              </a:rPr>
              <a:t>时，数据开始时可任意分配，因为在运行时它最终会被迁移到要用到它的地方</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684213" y="260350"/>
            <a:ext cx="7772400" cy="1143000"/>
          </a:xfrm>
        </p:spPr>
        <p:txBody>
          <a:bodyPr vert="horz" wrap="square" lIns="92075" tIns="46038" rIns="92075" bIns="46038"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i="0" u="none" strike="noStrike" kern="0" cap="none" spc="0" normalizeH="0" baseline="0" noProof="0" smtClean="0">
                <a:ln>
                  <a:noFill/>
                </a:ln>
                <a:solidFill>
                  <a:schemeClr val="tx2"/>
                </a:solidFill>
                <a:effectLst/>
                <a:uLnTx/>
                <a:uFillTx/>
                <a:latin typeface="+mj-lt"/>
                <a:ea typeface="+mj-ea"/>
                <a:cs typeface="+mj-cs"/>
              </a:rPr>
              <a:t>多计算机系统的访存模型</a:t>
            </a:r>
          </a:p>
        </p:txBody>
      </p:sp>
      <p:sp>
        <p:nvSpPr>
          <p:cNvPr id="23554" name="Rectangle 3"/>
          <p:cNvSpPr>
            <a:spLocks noGrp="1"/>
          </p:cNvSpPr>
          <p:nvPr>
            <p:ph idx="1"/>
          </p:nvPr>
        </p:nvSpPr>
        <p:spPr>
          <a:xfrm>
            <a:off x="395288" y="1412875"/>
            <a:ext cx="8424862" cy="5445125"/>
          </a:xfrm>
        </p:spPr>
        <p:txBody>
          <a:bodyPr wrap="square" lIns="91440" tIns="45720" rIns="91440" bIns="45720" anchor="t"/>
          <a:lstStyle/>
          <a:p>
            <a:pPr eaLnBrk="1" hangingPunct="1"/>
            <a:r>
              <a:rPr lang="zh-CN" altLang="en-US" sz="2800" dirty="0">
                <a:solidFill>
                  <a:schemeClr val="tx2"/>
                </a:solidFill>
              </a:rPr>
              <a:t>非远程存储访问模型</a:t>
            </a:r>
            <a:r>
              <a:rPr lang="en-US" altLang="zh-CN" sz="2800" dirty="0">
                <a:solidFill>
                  <a:schemeClr val="tx2"/>
                </a:solidFill>
              </a:rPr>
              <a:t>NORMA</a:t>
            </a:r>
            <a:r>
              <a:rPr lang="zh-CN" altLang="en-US" sz="2800" dirty="0">
                <a:solidFill>
                  <a:schemeClr val="tx2"/>
                </a:solidFill>
              </a:rPr>
              <a:t>（</a:t>
            </a:r>
            <a:r>
              <a:rPr lang="en-US" altLang="zh-CN" sz="2800" dirty="0">
                <a:solidFill>
                  <a:schemeClr val="tx2"/>
                </a:solidFill>
              </a:rPr>
              <a:t>No-Remote Memory Access</a:t>
            </a:r>
            <a:r>
              <a:rPr lang="zh-CN" altLang="en-US" sz="2800" dirty="0">
                <a:solidFill>
                  <a:schemeClr val="tx2"/>
                </a:solidFill>
              </a:rPr>
              <a:t>）</a:t>
            </a:r>
          </a:p>
        </p:txBody>
      </p:sp>
      <p:grpSp>
        <p:nvGrpSpPr>
          <p:cNvPr id="23555" name="Group 4"/>
          <p:cNvGrpSpPr/>
          <p:nvPr/>
        </p:nvGrpSpPr>
        <p:grpSpPr>
          <a:xfrm>
            <a:off x="899160" y="2427605"/>
            <a:ext cx="7417435" cy="4034790"/>
            <a:chOff x="288" y="816"/>
            <a:chExt cx="5184" cy="2928"/>
          </a:xfrm>
        </p:grpSpPr>
        <p:sp>
          <p:nvSpPr>
            <p:cNvPr id="23556" name="Rectangle 5"/>
            <p:cNvSpPr/>
            <p:nvPr/>
          </p:nvSpPr>
          <p:spPr>
            <a:xfrm>
              <a:off x="1392" y="1104"/>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57" name="Rectangle 6"/>
            <p:cNvSpPr/>
            <p:nvPr/>
          </p:nvSpPr>
          <p:spPr>
            <a:xfrm>
              <a:off x="2976" y="1152"/>
              <a:ext cx="624" cy="240"/>
            </a:xfrm>
            <a:prstGeom prst="rect">
              <a:avLst/>
            </a:prstGeom>
            <a:noFill/>
            <a:ln w="19050">
              <a:noFill/>
            </a:ln>
          </p:spPr>
          <p:txBody>
            <a:bodyPr anchor="ctr"/>
            <a:lstStyle/>
            <a:p>
              <a:pPr algn="ctr"/>
              <a:r>
                <a:rPr lang="zh-CN" altLang="zh-CN" b="1" dirty="0">
                  <a:latin typeface="Times New Roman" panose="02020603050405020304" pitchFamily="18" charset="0"/>
                  <a:ea typeface="宋体" panose="02010600030101010101" pitchFamily="2" charset="-122"/>
                </a:rPr>
                <a:t>……</a:t>
              </a:r>
            </a:p>
          </p:txBody>
        </p:sp>
        <p:sp>
          <p:nvSpPr>
            <p:cNvPr id="23558" name="Rectangle 7"/>
            <p:cNvSpPr/>
            <p:nvPr/>
          </p:nvSpPr>
          <p:spPr>
            <a:xfrm>
              <a:off x="1344" y="1680"/>
              <a:ext cx="3072" cy="1200"/>
            </a:xfrm>
            <a:prstGeom prst="rect">
              <a:avLst/>
            </a:prstGeom>
            <a:noFill/>
            <a:ln w="19050" cap="sq" cmpd="sng">
              <a:solidFill>
                <a:srgbClr val="00CC00"/>
              </a:solidFill>
              <a:prstDash val="solid"/>
              <a:miter/>
              <a:headEnd type="none" w="sm" len="sm"/>
              <a:tailEnd type="none" w="med" len="med"/>
            </a:ln>
          </p:spPr>
          <p:txBody>
            <a:bodyPr anchor="ctr"/>
            <a:lstStyle/>
            <a:p>
              <a:pPr algn="ctr"/>
              <a:r>
                <a:rPr lang="zh-CN" altLang="en-US" b="1" dirty="0">
                  <a:latin typeface="Times New Roman" panose="02020603050405020304" pitchFamily="18" charset="0"/>
                  <a:ea typeface="宋体" panose="02010600030101010101" pitchFamily="2" charset="-122"/>
                </a:rPr>
                <a:t>消息传递网络</a:t>
              </a:r>
            </a:p>
            <a:p>
              <a:pPr algn="ct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网格，环，环形网，超立方体，立方环</a:t>
              </a:r>
              <a:r>
                <a:rPr lang="en-US" altLang="zh-CN" b="1" dirty="0">
                  <a:latin typeface="宋体" panose="02010600030101010101" pitchFamily="2" charset="-122"/>
                  <a:ea typeface="宋体" panose="02010600030101010101" pitchFamily="2" charset="-122"/>
                </a:rPr>
                <a:t>)</a:t>
              </a:r>
            </a:p>
          </p:txBody>
        </p:sp>
        <p:sp>
          <p:nvSpPr>
            <p:cNvPr id="23559" name="Line 8"/>
            <p:cNvSpPr/>
            <p:nvPr/>
          </p:nvSpPr>
          <p:spPr>
            <a:xfrm>
              <a:off x="1584" y="1392"/>
              <a:ext cx="0" cy="288"/>
            </a:xfrm>
            <a:prstGeom prst="line">
              <a:avLst/>
            </a:prstGeom>
            <a:ln w="19050" cap="sq" cmpd="sng">
              <a:solidFill>
                <a:srgbClr val="00CCFF"/>
              </a:solidFill>
              <a:prstDash val="solid"/>
              <a:round/>
              <a:headEnd type="triangle" w="med" len="med"/>
              <a:tailEnd type="triangle" w="med" len="med"/>
            </a:ln>
          </p:spPr>
        </p:sp>
        <p:sp>
          <p:nvSpPr>
            <p:cNvPr id="23560" name="Rectangle 9"/>
            <p:cNvSpPr/>
            <p:nvPr/>
          </p:nvSpPr>
          <p:spPr>
            <a:xfrm>
              <a:off x="1392" y="81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61" name="Rectangle 10"/>
            <p:cNvSpPr/>
            <p:nvPr/>
          </p:nvSpPr>
          <p:spPr>
            <a:xfrm>
              <a:off x="2256" y="1104"/>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62" name="Line 11"/>
            <p:cNvSpPr/>
            <p:nvPr/>
          </p:nvSpPr>
          <p:spPr>
            <a:xfrm>
              <a:off x="2448" y="1392"/>
              <a:ext cx="0" cy="288"/>
            </a:xfrm>
            <a:prstGeom prst="line">
              <a:avLst/>
            </a:prstGeom>
            <a:ln w="19050" cap="sq" cmpd="sng">
              <a:solidFill>
                <a:srgbClr val="00CCFF"/>
              </a:solidFill>
              <a:prstDash val="solid"/>
              <a:round/>
              <a:headEnd type="triangle" w="med" len="med"/>
              <a:tailEnd type="triangle" w="med" len="med"/>
            </a:ln>
          </p:spPr>
        </p:sp>
        <p:sp>
          <p:nvSpPr>
            <p:cNvPr id="23563" name="Rectangle 12"/>
            <p:cNvSpPr/>
            <p:nvPr/>
          </p:nvSpPr>
          <p:spPr>
            <a:xfrm>
              <a:off x="2256" y="81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64" name="Rectangle 13"/>
            <p:cNvSpPr/>
            <p:nvPr/>
          </p:nvSpPr>
          <p:spPr>
            <a:xfrm>
              <a:off x="3888" y="1104"/>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65" name="Line 14"/>
            <p:cNvSpPr/>
            <p:nvPr/>
          </p:nvSpPr>
          <p:spPr>
            <a:xfrm>
              <a:off x="4080" y="1392"/>
              <a:ext cx="0" cy="288"/>
            </a:xfrm>
            <a:prstGeom prst="line">
              <a:avLst/>
            </a:prstGeom>
            <a:ln w="19050" cap="sq" cmpd="sng">
              <a:solidFill>
                <a:srgbClr val="00CCFF"/>
              </a:solidFill>
              <a:prstDash val="solid"/>
              <a:round/>
              <a:headEnd type="triangle" w="med" len="med"/>
              <a:tailEnd type="triangle" w="med" len="med"/>
            </a:ln>
          </p:spPr>
        </p:sp>
        <p:sp>
          <p:nvSpPr>
            <p:cNvPr id="23566" name="Rectangle 15"/>
            <p:cNvSpPr/>
            <p:nvPr/>
          </p:nvSpPr>
          <p:spPr>
            <a:xfrm>
              <a:off x="3888" y="81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67" name="Line 16"/>
            <p:cNvSpPr/>
            <p:nvPr/>
          </p:nvSpPr>
          <p:spPr>
            <a:xfrm>
              <a:off x="1584" y="2880"/>
              <a:ext cx="0" cy="288"/>
            </a:xfrm>
            <a:prstGeom prst="line">
              <a:avLst/>
            </a:prstGeom>
            <a:ln w="19050" cap="sq" cmpd="sng">
              <a:solidFill>
                <a:srgbClr val="00CCFF"/>
              </a:solidFill>
              <a:prstDash val="solid"/>
              <a:round/>
              <a:headEnd type="triangle" w="med" len="med"/>
              <a:tailEnd type="triangle" w="med" len="med"/>
            </a:ln>
          </p:spPr>
        </p:sp>
        <p:sp>
          <p:nvSpPr>
            <p:cNvPr id="23568" name="Line 17"/>
            <p:cNvSpPr/>
            <p:nvPr/>
          </p:nvSpPr>
          <p:spPr>
            <a:xfrm>
              <a:off x="2448" y="2880"/>
              <a:ext cx="0" cy="288"/>
            </a:xfrm>
            <a:prstGeom prst="line">
              <a:avLst/>
            </a:prstGeom>
            <a:ln w="19050" cap="sq" cmpd="sng">
              <a:solidFill>
                <a:srgbClr val="00CCFF"/>
              </a:solidFill>
              <a:prstDash val="solid"/>
              <a:round/>
              <a:headEnd type="triangle" w="med" len="med"/>
              <a:tailEnd type="triangle" w="med" len="med"/>
            </a:ln>
          </p:spPr>
        </p:sp>
        <p:sp>
          <p:nvSpPr>
            <p:cNvPr id="23569" name="Line 18"/>
            <p:cNvSpPr/>
            <p:nvPr/>
          </p:nvSpPr>
          <p:spPr>
            <a:xfrm>
              <a:off x="4080" y="2880"/>
              <a:ext cx="0" cy="288"/>
            </a:xfrm>
            <a:prstGeom prst="line">
              <a:avLst/>
            </a:prstGeom>
            <a:ln w="19050" cap="sq" cmpd="sng">
              <a:solidFill>
                <a:srgbClr val="00CCFF"/>
              </a:solidFill>
              <a:prstDash val="solid"/>
              <a:round/>
              <a:headEnd type="triangle" w="med" len="med"/>
              <a:tailEnd type="triangle" w="med" len="med"/>
            </a:ln>
          </p:spPr>
        </p:sp>
        <p:sp>
          <p:nvSpPr>
            <p:cNvPr id="23570" name="Rectangle 19"/>
            <p:cNvSpPr/>
            <p:nvPr/>
          </p:nvSpPr>
          <p:spPr>
            <a:xfrm>
              <a:off x="1392" y="316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71" name="Rectangle 20"/>
            <p:cNvSpPr/>
            <p:nvPr/>
          </p:nvSpPr>
          <p:spPr>
            <a:xfrm>
              <a:off x="2976" y="3216"/>
              <a:ext cx="624" cy="240"/>
            </a:xfrm>
            <a:prstGeom prst="rect">
              <a:avLst/>
            </a:prstGeom>
            <a:noFill/>
            <a:ln w="19050">
              <a:noFill/>
            </a:ln>
          </p:spPr>
          <p:txBody>
            <a:bodyPr anchor="ctr"/>
            <a:lstStyle/>
            <a:p>
              <a:pPr algn="ctr"/>
              <a:r>
                <a:rPr lang="zh-CN" altLang="zh-CN" b="1" dirty="0">
                  <a:latin typeface="Times New Roman" panose="02020603050405020304" pitchFamily="18" charset="0"/>
                  <a:ea typeface="宋体" panose="02010600030101010101" pitchFamily="2" charset="-122"/>
                </a:rPr>
                <a:t>……</a:t>
              </a:r>
            </a:p>
          </p:txBody>
        </p:sp>
        <p:sp>
          <p:nvSpPr>
            <p:cNvPr id="23572" name="Rectangle 21"/>
            <p:cNvSpPr/>
            <p:nvPr/>
          </p:nvSpPr>
          <p:spPr>
            <a:xfrm>
              <a:off x="2256" y="316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73" name="Rectangle 22"/>
            <p:cNvSpPr/>
            <p:nvPr/>
          </p:nvSpPr>
          <p:spPr>
            <a:xfrm>
              <a:off x="3888" y="316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74" name="Rectangle 23"/>
            <p:cNvSpPr/>
            <p:nvPr/>
          </p:nvSpPr>
          <p:spPr>
            <a:xfrm>
              <a:off x="1392" y="345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75" name="Rectangle 24"/>
            <p:cNvSpPr/>
            <p:nvPr/>
          </p:nvSpPr>
          <p:spPr>
            <a:xfrm>
              <a:off x="2256" y="345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76" name="Rectangle 25"/>
            <p:cNvSpPr/>
            <p:nvPr/>
          </p:nvSpPr>
          <p:spPr>
            <a:xfrm>
              <a:off x="3888" y="3456"/>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77" name="Rectangle 26"/>
            <p:cNvSpPr/>
            <p:nvPr/>
          </p:nvSpPr>
          <p:spPr>
            <a:xfrm>
              <a:off x="288" y="1632"/>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78" name="Rectangle 27"/>
            <p:cNvSpPr/>
            <p:nvPr/>
          </p:nvSpPr>
          <p:spPr>
            <a:xfrm>
              <a:off x="672" y="1632"/>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79" name="Line 28"/>
            <p:cNvSpPr/>
            <p:nvPr/>
          </p:nvSpPr>
          <p:spPr>
            <a:xfrm rot="-5400000">
              <a:off x="1200" y="1632"/>
              <a:ext cx="0" cy="288"/>
            </a:xfrm>
            <a:prstGeom prst="line">
              <a:avLst/>
            </a:prstGeom>
            <a:ln w="19050" cap="sq" cmpd="sng">
              <a:solidFill>
                <a:srgbClr val="00CCFF"/>
              </a:solidFill>
              <a:prstDash val="solid"/>
              <a:round/>
              <a:headEnd type="triangle" w="med" len="med"/>
              <a:tailEnd type="triangle" w="med" len="med"/>
            </a:ln>
          </p:spPr>
        </p:sp>
        <p:sp>
          <p:nvSpPr>
            <p:cNvPr id="23580" name="Rectangle 29"/>
            <p:cNvSpPr/>
            <p:nvPr/>
          </p:nvSpPr>
          <p:spPr>
            <a:xfrm rot="-5400000">
              <a:off x="432" y="2136"/>
              <a:ext cx="384" cy="240"/>
            </a:xfrm>
            <a:prstGeom prst="rect">
              <a:avLst/>
            </a:prstGeom>
            <a:noFill/>
            <a:ln w="19050">
              <a:noFill/>
            </a:ln>
          </p:spPr>
          <p:txBody>
            <a:bodyPr anchor="ctr"/>
            <a:lstStyle/>
            <a:p>
              <a:pPr algn="ctr"/>
              <a:r>
                <a:rPr lang="zh-CN" altLang="zh-CN" b="1" dirty="0">
                  <a:latin typeface="Times New Roman" panose="02020603050405020304" pitchFamily="18" charset="0"/>
                  <a:ea typeface="宋体" panose="02010600030101010101" pitchFamily="2" charset="-122"/>
                </a:rPr>
                <a:t>……</a:t>
              </a:r>
            </a:p>
          </p:txBody>
        </p:sp>
        <p:sp>
          <p:nvSpPr>
            <p:cNvPr id="23581" name="Rectangle 30"/>
            <p:cNvSpPr/>
            <p:nvPr/>
          </p:nvSpPr>
          <p:spPr>
            <a:xfrm>
              <a:off x="288" y="2592"/>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82" name="Rectangle 31"/>
            <p:cNvSpPr/>
            <p:nvPr/>
          </p:nvSpPr>
          <p:spPr>
            <a:xfrm>
              <a:off x="672" y="2592"/>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83" name="Line 32"/>
            <p:cNvSpPr/>
            <p:nvPr/>
          </p:nvSpPr>
          <p:spPr>
            <a:xfrm rot="-5400000">
              <a:off x="1200" y="2592"/>
              <a:ext cx="0" cy="288"/>
            </a:xfrm>
            <a:prstGeom prst="line">
              <a:avLst/>
            </a:prstGeom>
            <a:ln w="19050" cap="sq" cmpd="sng">
              <a:solidFill>
                <a:srgbClr val="00CCFF"/>
              </a:solidFill>
              <a:prstDash val="solid"/>
              <a:round/>
              <a:headEnd type="triangle" w="med" len="med"/>
              <a:tailEnd type="triangle" w="med" len="med"/>
            </a:ln>
          </p:spPr>
        </p:sp>
        <p:sp>
          <p:nvSpPr>
            <p:cNvPr id="23584" name="Rectangle 33"/>
            <p:cNvSpPr/>
            <p:nvPr/>
          </p:nvSpPr>
          <p:spPr>
            <a:xfrm>
              <a:off x="5088" y="172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85" name="Rectangle 34"/>
            <p:cNvSpPr/>
            <p:nvPr/>
          </p:nvSpPr>
          <p:spPr>
            <a:xfrm>
              <a:off x="4704" y="172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86" name="Line 35"/>
            <p:cNvSpPr/>
            <p:nvPr/>
          </p:nvSpPr>
          <p:spPr>
            <a:xfrm rot="-5400000">
              <a:off x="4560" y="1728"/>
              <a:ext cx="0" cy="288"/>
            </a:xfrm>
            <a:prstGeom prst="line">
              <a:avLst/>
            </a:prstGeom>
            <a:ln w="19050" cap="sq" cmpd="sng">
              <a:solidFill>
                <a:srgbClr val="00CCFF"/>
              </a:solidFill>
              <a:prstDash val="solid"/>
              <a:round/>
              <a:headEnd type="triangle" w="med" len="med"/>
              <a:tailEnd type="triangle" w="med" len="med"/>
            </a:ln>
          </p:spPr>
        </p:sp>
        <p:sp>
          <p:nvSpPr>
            <p:cNvPr id="23587" name="Rectangle 36"/>
            <p:cNvSpPr/>
            <p:nvPr/>
          </p:nvSpPr>
          <p:spPr>
            <a:xfrm rot="-5400000">
              <a:off x="4680" y="2232"/>
              <a:ext cx="384" cy="240"/>
            </a:xfrm>
            <a:prstGeom prst="rect">
              <a:avLst/>
            </a:prstGeom>
            <a:noFill/>
            <a:ln w="19050">
              <a:noFill/>
            </a:ln>
          </p:spPr>
          <p:txBody>
            <a:bodyPr anchor="ctr"/>
            <a:lstStyle/>
            <a:p>
              <a:pPr algn="ctr"/>
              <a:r>
                <a:rPr lang="zh-CN" altLang="zh-CN" b="1" dirty="0">
                  <a:latin typeface="Times New Roman" panose="02020603050405020304" pitchFamily="18" charset="0"/>
                  <a:ea typeface="宋体" panose="02010600030101010101" pitchFamily="2" charset="-122"/>
                </a:rPr>
                <a:t>……</a:t>
              </a:r>
            </a:p>
          </p:txBody>
        </p:sp>
        <p:sp>
          <p:nvSpPr>
            <p:cNvPr id="23588" name="Rectangle 37"/>
            <p:cNvSpPr/>
            <p:nvPr/>
          </p:nvSpPr>
          <p:spPr>
            <a:xfrm>
              <a:off x="5088" y="268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M</a:t>
              </a:r>
            </a:p>
          </p:txBody>
        </p:sp>
        <p:sp>
          <p:nvSpPr>
            <p:cNvPr id="23589" name="Rectangle 38"/>
            <p:cNvSpPr/>
            <p:nvPr/>
          </p:nvSpPr>
          <p:spPr>
            <a:xfrm>
              <a:off x="4704" y="2688"/>
              <a:ext cx="384" cy="288"/>
            </a:xfrm>
            <a:prstGeom prst="rect">
              <a:avLst/>
            </a:prstGeom>
            <a:noFill/>
            <a:ln w="19050" cap="sq" cmpd="sng">
              <a:solidFill>
                <a:srgbClr val="00CC00"/>
              </a:solidFill>
              <a:prstDash val="solid"/>
              <a:miter/>
              <a:headEnd type="none" w="sm" len="sm"/>
              <a:tailEnd type="none" w="med" len="med"/>
            </a:ln>
          </p:spPr>
          <p:txBody>
            <a:bodyPr anchor="ctr"/>
            <a:lstStyle/>
            <a:p>
              <a:pPr algn="ctr"/>
              <a:r>
                <a:rPr lang="en-US" altLang="zh-CN" b="1" dirty="0">
                  <a:latin typeface="Times New Roman" panose="02020603050405020304" pitchFamily="18" charset="0"/>
                  <a:ea typeface="宋体" panose="02010600030101010101" pitchFamily="2" charset="-122"/>
                </a:rPr>
                <a:t>P</a:t>
              </a:r>
            </a:p>
          </p:txBody>
        </p:sp>
        <p:sp>
          <p:nvSpPr>
            <p:cNvPr id="23590" name="Line 39"/>
            <p:cNvSpPr/>
            <p:nvPr/>
          </p:nvSpPr>
          <p:spPr>
            <a:xfrm rot="-5400000">
              <a:off x="4560" y="2688"/>
              <a:ext cx="0" cy="288"/>
            </a:xfrm>
            <a:prstGeom prst="line">
              <a:avLst/>
            </a:prstGeom>
            <a:ln w="19050" cap="sq" cmpd="sng">
              <a:solidFill>
                <a:srgbClr val="00CCFF"/>
              </a:solidFill>
              <a:prstDash val="solid"/>
              <a:round/>
              <a:headEnd type="triangle" w="med" len="med"/>
              <a:tailEnd type="triangle" w="med" len="med"/>
            </a:ln>
          </p:spPr>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982" y="3255307"/>
            <a:ext cx="8715436" cy="714380"/>
          </a:xfrm>
        </p:spPr>
        <p:txBody>
          <a:bodyPr/>
          <a:lstStyle/>
          <a:p>
            <a:r>
              <a:rPr lang="zh-CN" altLang="en-US">
                <a:sym typeface="+mn-ea"/>
              </a:rPr>
              <a:t>并行计算机系统互连 </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p:cNvSpPr>
          <p:nvPr>
            <p:ph type="title"/>
          </p:nvPr>
        </p:nvSpPr>
        <p:spPr>
          <a:xfrm>
            <a:off x="381000" y="1066800"/>
            <a:ext cx="8458200" cy="838200"/>
          </a:xfrm>
        </p:spPr>
        <p:txBody>
          <a:bodyPr wrap="square" lIns="91440" tIns="45720" rIns="91440" bIns="45720" anchor="ctr"/>
          <a:lstStyle/>
          <a:p>
            <a:pPr algn="ctr" eaLnBrk="1" hangingPunct="1"/>
            <a:r>
              <a:rPr lang="zh-CN" altLang="en-US" dirty="0"/>
              <a:t>互连与通信</a:t>
            </a:r>
          </a:p>
        </p:txBody>
      </p:sp>
      <p:sp>
        <p:nvSpPr>
          <p:cNvPr id="5122" name="Rectangle 3"/>
          <p:cNvSpPr>
            <a:spLocks noGrp="1"/>
          </p:cNvSpPr>
          <p:nvPr>
            <p:ph idx="1"/>
          </p:nvPr>
        </p:nvSpPr>
        <p:spPr>
          <a:xfrm>
            <a:off x="381000" y="2057400"/>
            <a:ext cx="8458200" cy="3276600"/>
          </a:xfrm>
        </p:spPr>
        <p:txBody>
          <a:bodyPr wrap="square" lIns="91440" tIns="45720" rIns="91440" bIns="45720" anchor="t"/>
          <a:lstStyle/>
          <a:p>
            <a:pPr eaLnBrk="1" hangingPunct="1">
              <a:buNone/>
            </a:pPr>
            <a:r>
              <a:rPr lang="en-US" altLang="zh-CN" dirty="0"/>
              <a:t>		1 </a:t>
            </a:r>
            <a:r>
              <a:rPr lang="zh-CN" altLang="en-US" dirty="0"/>
              <a:t>互连网络的作用</a:t>
            </a:r>
          </a:p>
          <a:p>
            <a:pPr eaLnBrk="1" hangingPunct="1">
              <a:buNone/>
            </a:pPr>
            <a:r>
              <a:rPr lang="zh-CN" altLang="en-US" dirty="0">
                <a:solidFill>
                  <a:schemeClr val="tx1"/>
                </a:solidFill>
              </a:rPr>
              <a:t>		</a:t>
            </a:r>
            <a:r>
              <a:rPr lang="en-US" altLang="zh-CN" dirty="0">
                <a:solidFill>
                  <a:schemeClr val="tx1"/>
                </a:solidFill>
              </a:rPr>
              <a:t>2 </a:t>
            </a:r>
            <a:r>
              <a:rPr lang="zh-CN" altLang="en-US" dirty="0">
                <a:solidFill>
                  <a:schemeClr val="tx1"/>
                </a:solidFill>
              </a:rPr>
              <a:t>静态网络</a:t>
            </a:r>
          </a:p>
          <a:p>
            <a:pPr eaLnBrk="1" hangingPunct="1">
              <a:buNone/>
            </a:pPr>
            <a:r>
              <a:rPr lang="zh-CN" altLang="en-US" dirty="0">
                <a:solidFill>
                  <a:schemeClr val="tx1"/>
                </a:solidFill>
              </a:rPr>
              <a:t>		</a:t>
            </a:r>
            <a:r>
              <a:rPr lang="en-US" altLang="zh-CN" dirty="0">
                <a:solidFill>
                  <a:schemeClr val="tx1"/>
                </a:solidFill>
              </a:rPr>
              <a:t>3 </a:t>
            </a:r>
            <a:r>
              <a:rPr lang="zh-CN" altLang="en-US" dirty="0">
                <a:solidFill>
                  <a:schemeClr val="tx1"/>
                </a:solidFill>
              </a:rPr>
              <a:t>动态网络</a:t>
            </a:r>
            <a:endParaRPr lang="zh-CN" altLang="en-US" dirty="0">
              <a:solidFill>
                <a:schemeClr val="folHlink"/>
              </a:solidFill>
            </a:endParaRPr>
          </a:p>
          <a:p>
            <a:pPr eaLnBrk="1" hangingPunct="1">
              <a:buNone/>
            </a:pPr>
            <a:r>
              <a:rPr lang="zh-CN" altLang="en-US" dirty="0">
                <a:solidFill>
                  <a:schemeClr val="tx1"/>
                </a:solidFill>
              </a:rPr>
              <a:t>		</a:t>
            </a:r>
            <a:r>
              <a:rPr lang="en-US" altLang="zh-CN" dirty="0">
                <a:solidFill>
                  <a:schemeClr val="tx1"/>
                </a:solidFill>
              </a:rPr>
              <a:t>4 </a:t>
            </a:r>
            <a:r>
              <a:rPr lang="zh-CN" altLang="en-US" dirty="0">
                <a:solidFill>
                  <a:schemeClr val="tx1"/>
                </a:solidFill>
              </a:rPr>
              <a:t>通信问题</a:t>
            </a:r>
            <a:endParaRPr lang="zh-CN" altLang="en-US" dirty="0">
              <a:solidFill>
                <a:schemeClr val="folHlink"/>
              </a:solidFill>
            </a:endParaRPr>
          </a:p>
          <a:p>
            <a:pPr eaLnBrk="1" hangingPunct="1">
              <a:buNone/>
            </a:pPr>
            <a:endParaRPr lang="en-US" altLang="zh-CN" dirty="0">
              <a:solidFill>
                <a:schemeClr val="folHlink"/>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a:xfrm>
            <a:off x="152400" y="547370"/>
            <a:ext cx="8458200" cy="838200"/>
          </a:xfrm>
        </p:spPr>
        <p:txBody>
          <a:bodyPr wrap="square" lIns="91440" tIns="45720" rIns="91440" bIns="45720" anchor="ctr"/>
          <a:lstStyle/>
          <a:p>
            <a:pPr eaLnBrk="1" hangingPunct="1"/>
            <a:r>
              <a:rPr lang="en-US" altLang="zh-CN" dirty="0"/>
              <a:t>1 </a:t>
            </a:r>
            <a:r>
              <a:rPr lang="zh-CN" altLang="en-US" dirty="0"/>
              <a:t>互连网络的作用</a:t>
            </a:r>
          </a:p>
        </p:txBody>
      </p:sp>
      <p:sp>
        <p:nvSpPr>
          <p:cNvPr id="6146" name="Rectangle 3"/>
          <p:cNvSpPr>
            <a:spLocks noGrp="1"/>
          </p:cNvSpPr>
          <p:nvPr>
            <p:ph idx="1"/>
          </p:nvPr>
        </p:nvSpPr>
        <p:spPr>
          <a:xfrm>
            <a:off x="304165" y="1385570"/>
            <a:ext cx="8763000" cy="5410200"/>
          </a:xfrm>
        </p:spPr>
        <p:txBody>
          <a:bodyPr wrap="square" lIns="91440" tIns="45720" rIns="91440" bIns="45720" anchor="t"/>
          <a:lstStyle/>
          <a:p>
            <a:pPr lvl="1" eaLnBrk="1" hangingPunct="1">
              <a:buNone/>
            </a:pPr>
            <a:r>
              <a:rPr lang="zh-CN" altLang="en-US" b="1" dirty="0">
                <a:solidFill>
                  <a:schemeClr val="accent1"/>
                </a:solidFill>
              </a:rPr>
              <a:t>定义</a:t>
            </a:r>
            <a:r>
              <a:rPr lang="zh-CN" altLang="en-US" dirty="0">
                <a:solidFill>
                  <a:schemeClr val="accent1"/>
                </a:solidFill>
              </a:rPr>
              <a:t>：</a:t>
            </a:r>
            <a:r>
              <a:rPr lang="zh-CN" altLang="en-US" dirty="0"/>
              <a:t>由开关元件按一定拓扑结构和控制方式构成的网络以实现计算机系统内部多个处理机或多个功能部件间的相互连接。</a:t>
            </a:r>
          </a:p>
          <a:p>
            <a:pPr lvl="1" eaLnBrk="1" hangingPunct="1">
              <a:buNone/>
            </a:pPr>
            <a:r>
              <a:rPr lang="zh-CN" altLang="en-US" b="1" dirty="0">
                <a:solidFill>
                  <a:schemeClr val="accent1"/>
                </a:solidFill>
              </a:rPr>
              <a:t>操作方式</a:t>
            </a:r>
            <a:r>
              <a:rPr lang="zh-CN" altLang="en-US" dirty="0">
                <a:solidFill>
                  <a:schemeClr val="accent1"/>
                </a:solidFill>
              </a:rPr>
              <a:t>：</a:t>
            </a:r>
            <a:endParaRPr lang="zh-CN" altLang="en-US" dirty="0"/>
          </a:p>
          <a:p>
            <a:pPr lvl="1" eaLnBrk="1" hangingPunct="1">
              <a:buNone/>
            </a:pPr>
            <a:r>
              <a:rPr lang="zh-CN" altLang="en-US" dirty="0"/>
              <a:t>		同步通信（</a:t>
            </a:r>
            <a:r>
              <a:rPr lang="en-US" altLang="zh-CN" dirty="0">
                <a:solidFill>
                  <a:srgbClr val="33CCFF"/>
                </a:solidFill>
              </a:rPr>
              <a:t>Synchronous Communication</a:t>
            </a:r>
            <a:r>
              <a:rPr lang="en-US" altLang="zh-CN" dirty="0"/>
              <a:t>)</a:t>
            </a:r>
          </a:p>
          <a:p>
            <a:pPr lvl="1" eaLnBrk="1" hangingPunct="1">
              <a:buNone/>
            </a:pPr>
            <a:r>
              <a:rPr lang="en-US" altLang="zh-CN" dirty="0"/>
              <a:t>		</a:t>
            </a:r>
            <a:r>
              <a:rPr lang="zh-CN" altLang="en-US" dirty="0"/>
              <a:t>异步通信</a:t>
            </a:r>
            <a:r>
              <a:rPr lang="en-US" altLang="zh-CN" dirty="0"/>
              <a:t>(</a:t>
            </a:r>
            <a:r>
              <a:rPr lang="en-US" altLang="zh-CN" dirty="0">
                <a:solidFill>
                  <a:srgbClr val="33CCFF"/>
                </a:solidFill>
              </a:rPr>
              <a:t>Asynchronous Communication</a:t>
            </a:r>
            <a:r>
              <a:rPr lang="en-US" altLang="zh-CN" dirty="0"/>
              <a:t>)</a:t>
            </a:r>
          </a:p>
          <a:p>
            <a:pPr lvl="1" eaLnBrk="1" hangingPunct="1">
              <a:buNone/>
            </a:pPr>
            <a:r>
              <a:rPr lang="zh-CN" altLang="en-US" b="1" dirty="0">
                <a:solidFill>
                  <a:schemeClr val="accent1"/>
                </a:solidFill>
              </a:rPr>
              <a:t>控制策略</a:t>
            </a:r>
            <a:r>
              <a:rPr lang="zh-CN" altLang="en-US" dirty="0">
                <a:solidFill>
                  <a:schemeClr val="accent1"/>
                </a:solidFill>
              </a:rPr>
              <a:t>：</a:t>
            </a:r>
          </a:p>
          <a:p>
            <a:pPr lvl="1" eaLnBrk="1" hangingPunct="1">
              <a:buNone/>
            </a:pPr>
            <a:r>
              <a:rPr lang="zh-CN" altLang="en-US" dirty="0">
                <a:solidFill>
                  <a:schemeClr val="accent1"/>
                </a:solidFill>
              </a:rPr>
              <a:t>		</a:t>
            </a:r>
            <a:r>
              <a:rPr lang="zh-CN" altLang="en-US" dirty="0"/>
              <a:t>集中控制</a:t>
            </a:r>
            <a:r>
              <a:rPr lang="en-US" altLang="zh-CN" dirty="0"/>
              <a:t>(</a:t>
            </a:r>
            <a:r>
              <a:rPr lang="en-US" altLang="zh-CN" dirty="0">
                <a:solidFill>
                  <a:srgbClr val="33CCFF"/>
                </a:solidFill>
              </a:rPr>
              <a:t>Centralized control</a:t>
            </a:r>
            <a:r>
              <a:rPr lang="en-US" altLang="zh-CN" dirty="0"/>
              <a:t>)</a:t>
            </a:r>
          </a:p>
          <a:p>
            <a:pPr lvl="1" eaLnBrk="1" hangingPunct="1">
              <a:buNone/>
            </a:pPr>
            <a:r>
              <a:rPr lang="en-US" altLang="zh-CN" dirty="0"/>
              <a:t>		</a:t>
            </a:r>
            <a:r>
              <a:rPr lang="zh-CN" altLang="en-US" dirty="0"/>
              <a:t>分布控制</a:t>
            </a:r>
            <a:r>
              <a:rPr lang="en-US" altLang="zh-CN" dirty="0"/>
              <a:t>(</a:t>
            </a:r>
            <a:r>
              <a:rPr lang="en-US" altLang="zh-CN" dirty="0">
                <a:solidFill>
                  <a:srgbClr val="33CCFF"/>
                </a:solidFill>
              </a:rPr>
              <a:t>Distributed control</a:t>
            </a:r>
            <a:r>
              <a:rPr lang="en-US" altLang="zh-CN" dirty="0"/>
              <a:t>)</a:t>
            </a:r>
            <a:endParaRPr lang="en-US" altLang="zh-CN" dirty="0">
              <a:solidFill>
                <a:schemeClr val="accent1"/>
              </a:solidFill>
            </a:endParaRPr>
          </a:p>
        </p:txBody>
      </p:sp>
      <p:graphicFrame>
        <p:nvGraphicFramePr>
          <p:cNvPr id="6147" name="Object 4"/>
          <p:cNvGraphicFramePr/>
          <p:nvPr/>
        </p:nvGraphicFramePr>
        <p:xfrm>
          <a:off x="4279900" y="3048000"/>
          <a:ext cx="125413" cy="150813"/>
        </p:xfrm>
        <a:graphic>
          <a:graphicData uri="http://schemas.openxmlformats.org/presentationml/2006/ole">
            <mc:AlternateContent xmlns:mc="http://schemas.openxmlformats.org/markup-compatibility/2006">
              <mc:Choice xmlns:v="urn:schemas-microsoft-com:vml" Requires="v">
                <p:oleObj spid="_x0000_s14351" r:id="rId3" imgW="127000" imgH="151765" progId="Equation.3">
                  <p:embed/>
                </p:oleObj>
              </mc:Choice>
              <mc:Fallback>
                <p:oleObj r:id="rId3" imgW="127000" imgH="151765" progId="Equation.3">
                  <p:embed/>
                  <p:pic>
                    <p:nvPicPr>
                      <p:cNvPr id="0" name="图片 3076"/>
                      <p:cNvPicPr/>
                      <p:nvPr/>
                    </p:nvPicPr>
                    <p:blipFill>
                      <a:blip r:embed="rId4"/>
                      <a:stretch>
                        <a:fillRect/>
                      </a:stretch>
                    </p:blipFill>
                    <p:spPr>
                      <a:xfrm>
                        <a:off x="4279900" y="3048000"/>
                        <a:ext cx="125413" cy="150813"/>
                      </a:xfrm>
                      <a:prstGeom prst="rect">
                        <a:avLst/>
                      </a:prstGeom>
                      <a:noFill/>
                      <a:ln w="38100">
                        <a:noFill/>
                        <a:miter/>
                      </a:ln>
                    </p:spPr>
                  </p:pic>
                </p:oleObj>
              </mc:Fallback>
            </mc:AlternateContent>
          </a:graphicData>
        </a:graphic>
      </p:graphicFrame>
      <p:graphicFrame>
        <p:nvGraphicFramePr>
          <p:cNvPr id="6148" name="Object 5"/>
          <p:cNvGraphicFramePr/>
          <p:nvPr/>
        </p:nvGraphicFramePr>
        <p:xfrm>
          <a:off x="4279900" y="3048000"/>
          <a:ext cx="125413" cy="150813"/>
        </p:xfrm>
        <a:graphic>
          <a:graphicData uri="http://schemas.openxmlformats.org/presentationml/2006/ole">
            <mc:AlternateContent xmlns:mc="http://schemas.openxmlformats.org/markup-compatibility/2006">
              <mc:Choice xmlns:v="urn:schemas-microsoft-com:vml" Requires="v">
                <p:oleObj spid="_x0000_s14352" r:id="rId5" imgW="127000" imgH="151765" progId="Equation.3">
                  <p:embed/>
                </p:oleObj>
              </mc:Choice>
              <mc:Fallback>
                <p:oleObj r:id="rId5" imgW="127000" imgH="151765" progId="Equation.3">
                  <p:embed/>
                  <p:pic>
                    <p:nvPicPr>
                      <p:cNvPr id="0" name="图片 3075"/>
                      <p:cNvPicPr/>
                      <p:nvPr/>
                    </p:nvPicPr>
                    <p:blipFill>
                      <a:blip r:embed="rId6"/>
                      <a:stretch>
                        <a:fillRect/>
                      </a:stretch>
                    </p:blipFill>
                    <p:spPr>
                      <a:xfrm>
                        <a:off x="4279900" y="3048000"/>
                        <a:ext cx="125413" cy="150813"/>
                      </a:xfrm>
                      <a:prstGeom prst="rect">
                        <a:avLst/>
                      </a:prstGeom>
                      <a:noFill/>
                      <a:ln w="38100">
                        <a:noFill/>
                        <a:miter/>
                      </a:ln>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p:nvPr/>
        </p:nvSpPr>
        <p:spPr>
          <a:xfrm>
            <a:off x="152400" y="1066800"/>
            <a:ext cx="8763000" cy="5410200"/>
          </a:xfrm>
          <a:prstGeom prst="rect">
            <a:avLst/>
          </a:prstGeom>
          <a:noFill/>
          <a:ln w="9525">
            <a:noFill/>
          </a:ln>
        </p:spPr>
        <p:txBody>
          <a:bodyPr anchor="t"/>
          <a:lstStyle/>
          <a:p>
            <a:pPr marL="742950" lvl="1" indent="-285750" eaLnBrk="1" hangingPunct="1">
              <a:spcBef>
                <a:spcPct val="20000"/>
              </a:spcBef>
            </a:pPr>
            <a:r>
              <a:rPr lang="zh-CN" altLang="en-US" sz="3200" b="1" dirty="0">
                <a:solidFill>
                  <a:schemeClr val="accent1"/>
                </a:solidFill>
                <a:latin typeface="Times New Roman" panose="02020603050405020304" pitchFamily="18" charset="0"/>
                <a:ea typeface="楷体_GB2312" pitchFamily="49" charset="-122"/>
              </a:rPr>
              <a:t>交换方式</a:t>
            </a:r>
            <a:r>
              <a:rPr lang="zh-CN" altLang="en-US" sz="3200" dirty="0">
                <a:solidFill>
                  <a:schemeClr val="accent1"/>
                </a:solidFill>
                <a:latin typeface="Times New Roman" panose="02020603050405020304" pitchFamily="18" charset="0"/>
                <a:ea typeface="楷体_GB2312" pitchFamily="49" charset="-122"/>
              </a:rPr>
              <a:t>：</a:t>
            </a:r>
            <a:endParaRPr lang="zh-CN" altLang="en-US" sz="3200" dirty="0">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电路交换</a:t>
            </a:r>
            <a:r>
              <a:rPr lang="en-US" altLang="zh-CN"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Circuit switching</a:t>
            </a:r>
            <a:r>
              <a:rPr lang="en-US" altLang="zh-CN" sz="3200" dirty="0">
                <a:latin typeface="Times New Roman" panose="02020603050405020304" pitchFamily="18" charset="0"/>
                <a:ea typeface="楷体_GB2312" pitchFamily="49" charset="-122"/>
              </a:rPr>
              <a:t>)</a:t>
            </a:r>
          </a:p>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分组交换</a:t>
            </a:r>
            <a:r>
              <a:rPr lang="en-US" altLang="zh-CN"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Packet switching</a:t>
            </a:r>
            <a:r>
              <a:rPr lang="en-US" altLang="zh-CN" sz="3200" dirty="0">
                <a:latin typeface="Times New Roman" panose="02020603050405020304" pitchFamily="18" charset="0"/>
                <a:ea typeface="楷体_GB2312" pitchFamily="49" charset="-122"/>
              </a:rPr>
              <a:t>)	</a:t>
            </a:r>
          </a:p>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en-US" altLang="zh-CN" sz="3200" dirty="0">
                <a:solidFill>
                  <a:srgbClr val="33CCFF"/>
                </a:solidFill>
                <a:latin typeface="Times New Roman" panose="02020603050405020304" pitchFamily="18" charset="0"/>
                <a:ea typeface="楷体_GB2312" pitchFamily="49" charset="-122"/>
              </a:rPr>
              <a:t>Wormhole</a:t>
            </a:r>
            <a:r>
              <a:rPr lang="zh-CN" altLang="en-US" sz="3200" dirty="0">
                <a:latin typeface="Times New Roman" panose="02020603050405020304" pitchFamily="18" charset="0"/>
                <a:ea typeface="楷体_GB2312" pitchFamily="49" charset="-122"/>
              </a:rPr>
              <a:t>交换</a:t>
            </a:r>
            <a:r>
              <a:rPr lang="en-US" altLang="zh-CN"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Wormhole switching</a:t>
            </a:r>
            <a:r>
              <a:rPr lang="en-US" altLang="zh-CN" sz="3200" dirty="0">
                <a:latin typeface="Times New Roman" panose="02020603050405020304" pitchFamily="18" charset="0"/>
                <a:ea typeface="楷体_GB2312" pitchFamily="49" charset="-122"/>
              </a:rPr>
              <a:t>)</a:t>
            </a:r>
            <a:endParaRPr lang="en-US" altLang="zh-CN" sz="3200" dirty="0">
              <a:solidFill>
                <a:schemeClr val="accent1"/>
              </a:solidFill>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b="1" dirty="0">
                <a:solidFill>
                  <a:schemeClr val="accent1"/>
                </a:solidFill>
                <a:latin typeface="Times New Roman" panose="02020603050405020304" pitchFamily="18" charset="0"/>
                <a:ea typeface="楷体_GB2312" pitchFamily="49" charset="-122"/>
              </a:rPr>
              <a:t>网络拓扑结构</a:t>
            </a:r>
            <a:r>
              <a:rPr lang="zh-CN" altLang="en-US" sz="3200" dirty="0">
                <a:solidFill>
                  <a:schemeClr val="accent1"/>
                </a:solidFill>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静态网络</a:t>
            </a:r>
            <a:r>
              <a:rPr lang="en-US" altLang="zh-CN"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Static network</a:t>
            </a:r>
            <a:r>
              <a:rPr lang="en-US" altLang="zh-CN" sz="3200" dirty="0">
                <a:latin typeface="Times New Roman" panose="02020603050405020304" pitchFamily="18" charset="0"/>
                <a:ea typeface="楷体_GB2312" pitchFamily="49" charset="-122"/>
              </a:rPr>
              <a:t>)</a:t>
            </a:r>
          </a:p>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动态网络</a:t>
            </a:r>
            <a:r>
              <a:rPr lang="en-US" altLang="zh-CN" sz="3200" dirty="0">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Dynamic network</a:t>
            </a:r>
            <a:r>
              <a:rPr lang="en-US" altLang="zh-CN" sz="3200" dirty="0">
                <a:latin typeface="Times New Roman" panose="02020603050405020304" pitchFamily="18" charset="0"/>
                <a:ea typeface="楷体_GB2312" pitchFamily="49" charset="-122"/>
              </a:rPr>
              <a:t>)</a:t>
            </a:r>
            <a:endParaRPr lang="en-US" altLang="zh-CN"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a:xfrm>
            <a:off x="381000" y="1066800"/>
            <a:ext cx="8458200" cy="838200"/>
          </a:xfrm>
        </p:spPr>
        <p:txBody>
          <a:bodyPr wrap="square" lIns="91440" tIns="45720" rIns="91440" bIns="45720" anchor="ctr"/>
          <a:lstStyle/>
          <a:p>
            <a:pPr eaLnBrk="1" hangingPunct="1"/>
            <a:r>
              <a:rPr lang="zh-CN" altLang="en-US" dirty="0"/>
              <a:t>互连与通信</a:t>
            </a:r>
          </a:p>
        </p:txBody>
      </p:sp>
      <p:sp>
        <p:nvSpPr>
          <p:cNvPr id="8194" name="Rectangle 3"/>
          <p:cNvSpPr>
            <a:spLocks noGrp="1"/>
          </p:cNvSpPr>
          <p:nvPr>
            <p:ph idx="1"/>
          </p:nvPr>
        </p:nvSpPr>
        <p:spPr>
          <a:xfrm>
            <a:off x="381000" y="2057400"/>
            <a:ext cx="8534400" cy="4572000"/>
          </a:xfrm>
        </p:spPr>
        <p:txBody>
          <a:bodyPr wrap="square" lIns="91440" tIns="45720" rIns="91440" bIns="45720" anchor="t"/>
          <a:lstStyle/>
          <a:p>
            <a:pPr eaLnBrk="1" hangingPunct="1">
              <a:buNone/>
            </a:pPr>
            <a:r>
              <a:rPr lang="en-US" altLang="zh-CN" dirty="0"/>
              <a:t>		</a:t>
            </a:r>
            <a:r>
              <a:rPr lang="en-US" altLang="zh-CN" dirty="0">
                <a:solidFill>
                  <a:schemeClr val="tx1"/>
                </a:solidFill>
              </a:rPr>
              <a:t>1 </a:t>
            </a:r>
            <a:r>
              <a:rPr lang="zh-CN" altLang="en-US" dirty="0">
                <a:solidFill>
                  <a:schemeClr val="tx1"/>
                </a:solidFill>
              </a:rPr>
              <a:t>互连网络的作用</a:t>
            </a:r>
          </a:p>
          <a:p>
            <a:pPr eaLnBrk="1" hangingPunct="1">
              <a:buNone/>
            </a:pPr>
            <a:r>
              <a:rPr lang="zh-CN" altLang="en-US" dirty="0">
                <a:solidFill>
                  <a:schemeClr val="tx1"/>
                </a:solidFill>
              </a:rPr>
              <a:t>		</a:t>
            </a:r>
            <a:r>
              <a:rPr lang="en-US" altLang="zh-CN" dirty="0"/>
              <a:t>2 </a:t>
            </a:r>
            <a:r>
              <a:rPr lang="zh-CN" altLang="en-US" dirty="0"/>
              <a:t>静态网络</a:t>
            </a:r>
          </a:p>
          <a:p>
            <a:pPr lvl="1" eaLnBrk="1" hangingPunct="1">
              <a:buNone/>
            </a:pPr>
            <a:r>
              <a:rPr lang="zh-CN" altLang="en-US" dirty="0"/>
              <a:t>			</a:t>
            </a:r>
            <a:r>
              <a:rPr lang="en-US" altLang="zh-CN" dirty="0">
                <a:solidFill>
                  <a:schemeClr val="folHlink"/>
                </a:solidFill>
              </a:rPr>
              <a:t>2.1 </a:t>
            </a:r>
            <a:r>
              <a:rPr lang="zh-CN" altLang="en-US" dirty="0">
                <a:solidFill>
                  <a:schemeClr val="folHlink"/>
                </a:solidFill>
              </a:rPr>
              <a:t>静态网络的特点与指标</a:t>
            </a:r>
            <a:endParaRPr lang="zh-CN" altLang="en-US" dirty="0"/>
          </a:p>
          <a:p>
            <a:pPr lvl="1" eaLnBrk="1" hangingPunct="1">
              <a:buNone/>
            </a:pPr>
            <a:r>
              <a:rPr lang="zh-CN" altLang="en-US" dirty="0"/>
              <a:t>			</a:t>
            </a:r>
            <a:r>
              <a:rPr lang="en-US" altLang="zh-CN" dirty="0"/>
              <a:t>2.2 </a:t>
            </a:r>
            <a:r>
              <a:rPr lang="zh-CN" altLang="en-US" dirty="0"/>
              <a:t>典型的静态网络</a:t>
            </a:r>
          </a:p>
          <a:p>
            <a:pPr eaLnBrk="1" hangingPunct="1">
              <a:buNone/>
            </a:pPr>
            <a:r>
              <a:rPr lang="zh-CN" altLang="en-US" dirty="0">
                <a:solidFill>
                  <a:schemeClr val="tx1"/>
                </a:solidFill>
              </a:rPr>
              <a:t>		</a:t>
            </a:r>
            <a:r>
              <a:rPr lang="en-US" altLang="zh-CN" dirty="0">
                <a:solidFill>
                  <a:schemeClr val="tx1"/>
                </a:solidFill>
              </a:rPr>
              <a:t>3 </a:t>
            </a:r>
            <a:r>
              <a:rPr lang="zh-CN" altLang="en-US" dirty="0">
                <a:solidFill>
                  <a:schemeClr val="tx1"/>
                </a:solidFill>
              </a:rPr>
              <a:t>动态网络</a:t>
            </a:r>
            <a:endParaRPr lang="zh-CN" altLang="en-US" dirty="0">
              <a:solidFill>
                <a:schemeClr val="folHlink"/>
              </a:solidFill>
            </a:endParaRPr>
          </a:p>
          <a:p>
            <a:pPr eaLnBrk="1" hangingPunct="1">
              <a:buNone/>
            </a:pPr>
            <a:r>
              <a:rPr lang="zh-CN" altLang="en-US" dirty="0">
                <a:solidFill>
                  <a:schemeClr val="tx1"/>
                </a:solidFill>
              </a:rPr>
              <a:t>		</a:t>
            </a:r>
            <a:r>
              <a:rPr lang="en-US" altLang="zh-CN" dirty="0">
                <a:solidFill>
                  <a:schemeClr val="tx1"/>
                </a:solidFill>
              </a:rPr>
              <a:t>4 </a:t>
            </a:r>
            <a:r>
              <a:rPr lang="zh-CN" altLang="en-US" dirty="0">
                <a:solidFill>
                  <a:schemeClr val="tx1"/>
                </a:solidFill>
              </a:rPr>
              <a:t>通信问题</a:t>
            </a:r>
            <a:endParaRPr lang="zh-CN" altLang="en-US" dirty="0">
              <a:solidFill>
                <a:schemeClr val="folHlink"/>
              </a:solidFill>
            </a:endParaRPr>
          </a:p>
          <a:p>
            <a:pPr eaLnBrk="1" hangingPunct="1">
              <a:buNone/>
            </a:pPr>
            <a:endParaRPr lang="en-US" altLang="zh-CN" dirty="0">
              <a:solidFill>
                <a:schemeClr val="folHlink"/>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p:nvPr/>
        </p:nvSpPr>
        <p:spPr>
          <a:xfrm>
            <a:off x="152400" y="76200"/>
            <a:ext cx="8458200" cy="838200"/>
          </a:xfrm>
          <a:prstGeom prst="rect">
            <a:avLst/>
          </a:prstGeom>
          <a:noFill/>
          <a:ln w="9525">
            <a:noFill/>
          </a:ln>
        </p:spPr>
        <p:txBody>
          <a:bodyPr anchor="ctr"/>
          <a:lstStyle/>
          <a:p>
            <a:r>
              <a:rPr lang="en-US" altLang="zh-CN" sz="4000" dirty="0">
                <a:solidFill>
                  <a:schemeClr val="tx2"/>
                </a:solidFill>
                <a:latin typeface="Times New Roman" panose="02020603050405020304" pitchFamily="18" charset="0"/>
                <a:ea typeface="黑体" panose="02010609060101010101" pitchFamily="49" charset="-122"/>
              </a:rPr>
              <a:t>2 </a:t>
            </a:r>
            <a:r>
              <a:rPr lang="zh-CN" altLang="en-US" sz="4000" dirty="0">
                <a:solidFill>
                  <a:schemeClr val="tx2"/>
                </a:solidFill>
                <a:latin typeface="Times New Roman" panose="02020603050405020304" pitchFamily="18" charset="0"/>
                <a:ea typeface="黑体" panose="02010609060101010101" pitchFamily="49" charset="-122"/>
              </a:rPr>
              <a:t>静态网络</a:t>
            </a:r>
            <a:endParaRPr lang="zh-CN" altLang="en-US" sz="4400" dirty="0">
              <a:solidFill>
                <a:schemeClr val="tx2"/>
              </a:solidFill>
              <a:latin typeface="Times New Roman" panose="02020603050405020304" pitchFamily="18" charset="0"/>
              <a:ea typeface="黑体" panose="02010609060101010101" pitchFamily="49" charset="-122"/>
            </a:endParaRPr>
          </a:p>
        </p:txBody>
      </p:sp>
      <p:sp>
        <p:nvSpPr>
          <p:cNvPr id="9218" name="Rectangle 3"/>
          <p:cNvSpPr/>
          <p:nvPr/>
        </p:nvSpPr>
        <p:spPr>
          <a:xfrm>
            <a:off x="152400" y="914400"/>
            <a:ext cx="8763000" cy="57912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en-US" altLang="zh-CN" sz="3600" dirty="0">
                <a:solidFill>
                  <a:schemeClr val="folHlink"/>
                </a:solidFill>
                <a:latin typeface="Times New Roman" panose="02020603050405020304" pitchFamily="18" charset="0"/>
                <a:ea typeface="楷体_GB2312" pitchFamily="49" charset="-122"/>
              </a:rPr>
              <a:t>2.1 </a:t>
            </a:r>
            <a:r>
              <a:rPr lang="zh-CN" altLang="en-US" sz="3600" dirty="0">
                <a:solidFill>
                  <a:schemeClr val="folHlink"/>
                </a:solidFill>
                <a:latin typeface="Times New Roman" panose="02020603050405020304" pitchFamily="18" charset="0"/>
                <a:ea typeface="楷体_GB2312" pitchFamily="49" charset="-122"/>
              </a:rPr>
              <a:t>静态网络的特点与指标</a:t>
            </a:r>
            <a:r>
              <a:rPr lang="zh-CN" altLang="en-US" sz="3200" dirty="0">
                <a:solidFill>
                  <a:schemeClr val="accent1"/>
                </a:solidFill>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accent1"/>
                </a:solidFill>
                <a:latin typeface="Times New Roman" panose="02020603050405020304" pitchFamily="18" charset="0"/>
                <a:ea typeface="楷体_GB2312" pitchFamily="49" charset="-122"/>
              </a:rPr>
              <a:t>2.1.1 </a:t>
            </a:r>
            <a:r>
              <a:rPr lang="zh-CN" altLang="en-US" sz="3200" dirty="0">
                <a:solidFill>
                  <a:schemeClr val="accent1"/>
                </a:solidFill>
                <a:latin typeface="Times New Roman" panose="02020603050405020304" pitchFamily="18" charset="0"/>
                <a:ea typeface="楷体_GB2312" pitchFamily="49" charset="-122"/>
              </a:rPr>
              <a:t>静态网络的特点</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静态网络</a:t>
            </a:r>
            <a:r>
              <a:rPr lang="zh-CN" altLang="en-US" sz="3200" dirty="0">
                <a:latin typeface="Times New Roman" panose="02020603050405020304" pitchFamily="18" charset="0"/>
                <a:ea typeface="楷体_GB2312" pitchFamily="49" charset="-122"/>
              </a:rPr>
              <a:t>由点</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点直接相连而成，这种连结方式在程序执行过程中不会改变</a:t>
            </a:r>
            <a:r>
              <a:rPr lang="zh-CN" altLang="en-US" sz="28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28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如果用图来表示，结点代表开关，边代表通信链路，则</a:t>
            </a:r>
          </a:p>
          <a:p>
            <a:pPr marL="285750" lvl="0"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(1)</a:t>
            </a: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结点间的链路无源，不能重构</a:t>
            </a:r>
          </a:p>
          <a:p>
            <a:pPr marL="285750" lvl="0"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(2)</a:t>
            </a: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开关元件与处理机相连</a:t>
            </a:r>
          </a:p>
          <a:p>
            <a:pPr marL="285750" lvl="0"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(3)</a:t>
            </a: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不直接相连结点间的通信需通过中间结点中转。</a:t>
            </a:r>
            <a:endParaRPr lang="zh-CN" altLang="en-US" sz="28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p:nvPr/>
        </p:nvSpPr>
        <p:spPr>
          <a:xfrm>
            <a:off x="283845" y="228600"/>
            <a:ext cx="8424545" cy="6324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2.1.2 </a:t>
            </a:r>
            <a:r>
              <a:rPr lang="zh-CN" altLang="en-US" sz="3200" dirty="0">
                <a:solidFill>
                  <a:schemeClr val="accent1"/>
                </a:solidFill>
                <a:latin typeface="Times New Roman" panose="02020603050405020304" pitchFamily="18" charset="0"/>
                <a:ea typeface="楷体_GB2312" pitchFamily="49" charset="-122"/>
              </a:rPr>
              <a:t>静态网络的指标</a:t>
            </a:r>
          </a:p>
          <a:p>
            <a:pPr marL="0" lvl="1" indent="-285750" fontAlgn="auto">
              <a:spcBef>
                <a:spcPts val="0"/>
              </a:spcBef>
            </a:pPr>
            <a:r>
              <a:rPr lang="zh-CN" altLang="en-US" sz="3200" dirty="0">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结点度</a:t>
            </a:r>
            <a:r>
              <a:rPr lang="zh-CN" altLang="en-US" sz="3200" dirty="0">
                <a:latin typeface="Times New Roman" panose="02020603050405020304" pitchFamily="18" charset="0"/>
                <a:ea typeface="楷体_GB2312" pitchFamily="49" charset="-122"/>
              </a:rPr>
              <a:t>：与结点相连接的边（链路或通道），表示节点所需要的</a:t>
            </a:r>
            <a:r>
              <a:rPr lang="en-US" altLang="zh-CN" sz="3200" dirty="0">
                <a:solidFill>
                  <a:srgbClr val="33CCFF"/>
                </a:solidFill>
                <a:latin typeface="Times New Roman" panose="02020603050405020304" pitchFamily="18" charset="0"/>
                <a:ea typeface="楷体_GB2312" pitchFamily="49" charset="-122"/>
              </a:rPr>
              <a:t>I/O</a:t>
            </a:r>
            <a:r>
              <a:rPr lang="zh-CN" altLang="en-US" sz="3200" dirty="0">
                <a:latin typeface="Times New Roman" panose="02020603050405020304" pitchFamily="18" charset="0"/>
                <a:ea typeface="楷体_GB2312" pitchFamily="49" charset="-122"/>
              </a:rPr>
              <a:t>端口数，模块化要求结点度保持恒定。根据通道到结点的方向，结点度可以进一步表示为：</a:t>
            </a:r>
          </a:p>
          <a:p>
            <a:pPr marL="0" lvl="1" indent="-285750" fontAlgn="auto">
              <a:spcBef>
                <a:spcPts val="0"/>
              </a:spcBef>
            </a:pPr>
            <a:r>
              <a:rPr lang="zh-CN" altLang="en-US" sz="3200" dirty="0">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结点度 </a:t>
            </a:r>
            <a:r>
              <a:rPr lang="en-US" altLang="zh-CN" sz="3200" dirty="0">
                <a:solidFill>
                  <a:srgbClr val="FF0000"/>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入度 </a:t>
            </a:r>
            <a:r>
              <a:rPr lang="en-US" altLang="zh-CN" sz="3200" dirty="0">
                <a:solidFill>
                  <a:srgbClr val="FF0000"/>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出度</a:t>
            </a:r>
          </a:p>
          <a:p>
            <a:pPr marL="0" lvl="1" indent="-285750" fontAlgn="auto">
              <a:spcBef>
                <a:spcPts val="0"/>
              </a:spcBef>
            </a:pPr>
            <a:r>
              <a:rPr lang="zh-CN" altLang="en-US" sz="3200" dirty="0">
                <a:latin typeface="Times New Roman" panose="02020603050405020304" pitchFamily="18" charset="0"/>
                <a:ea typeface="楷体_GB2312" pitchFamily="49" charset="-122"/>
              </a:rPr>
              <a:t>其中入度是进入结点的通道数，出度是从结点出来的通道数。</a:t>
            </a:r>
            <a:endParaRPr lang="zh-CN" altLang="en-US" sz="2800" dirty="0">
              <a:latin typeface="Times New Roman" panose="02020603050405020304" pitchFamily="18" charset="0"/>
              <a:ea typeface="楷体_GB2312" pitchFamily="49" charset="-122"/>
            </a:endParaRPr>
          </a:p>
          <a:p>
            <a:pPr marL="0" lvl="1" indent="-285750" fontAlgn="auto">
              <a:spcBef>
                <a:spcPts val="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距离</a:t>
            </a:r>
            <a:r>
              <a:rPr lang="zh-CN" altLang="en-US" sz="3200" dirty="0">
                <a:latin typeface="Times New Roman" panose="02020603050405020304" pitchFamily="18" charset="0"/>
                <a:ea typeface="楷体_GB2312" pitchFamily="49" charset="-122"/>
              </a:rPr>
              <a:t>：与两个结点之间相连的最少边数。</a:t>
            </a:r>
          </a:p>
          <a:p>
            <a:pPr marL="0" lvl="1" indent="-285750" fontAlgn="auto">
              <a:spcBef>
                <a:spcPts val="0"/>
              </a:spcBef>
            </a:pP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网络直径</a:t>
            </a:r>
            <a:r>
              <a:rPr lang="zh-CN" altLang="en-US" sz="3200" dirty="0">
                <a:latin typeface="Times New Roman" panose="02020603050405020304" pitchFamily="18" charset="0"/>
                <a:ea typeface="楷体_GB2312" pitchFamily="49" charset="-122"/>
              </a:rPr>
              <a:t>：网络中任意两个结点间距离的最大值。</a:t>
            </a:r>
          </a:p>
          <a:p>
            <a:pPr marL="742950" lvl="1" indent="-285750" eaLnBrk="1" hangingPunct="1">
              <a:spcBef>
                <a:spcPct val="20000"/>
              </a:spcBef>
            </a:pPr>
            <a:endParaRPr lang="en-US" altLang="zh-CN" sz="28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占位符 2"/>
          <p:cNvSpPr>
            <a:spLocks noGrp="1"/>
          </p:cNvSpPr>
          <p:nvPr>
            <p:ph type="body" idx="1"/>
          </p:nvPr>
        </p:nvSpPr>
        <p:spPr>
          <a:xfrm>
            <a:off x="492125" y="1413510"/>
            <a:ext cx="8159750" cy="1860550"/>
          </a:xfrm>
        </p:spPr>
        <p:txBody>
          <a:bodyPr>
            <a:normAutofit fontScale="92500"/>
          </a:bodyPr>
          <a:lstStyle/>
          <a:p>
            <a:pPr marL="342900" indent="-342900">
              <a:lnSpc>
                <a:spcPct val="150000"/>
              </a:lnSpc>
              <a:buClrTx/>
              <a:buFont typeface="Wingdings" panose="05000000000000000000" pitchFamily="2" charset="2"/>
              <a:buChar char="n"/>
              <a:defRPr/>
            </a:pPr>
            <a:r>
              <a:rPr lang="zh-CN" altLang="en-US" sz="2800" dirty="0" smtClean="0">
                <a:solidFill>
                  <a:schemeClr val="tx1"/>
                </a:solidFill>
                <a:latin typeface="微软雅黑" panose="020B0503020204020204" charset="-122"/>
                <a:ea typeface="微软雅黑" panose="020B0503020204020204" charset="-122"/>
              </a:rPr>
              <a:t>应用的需求和科技的进步是推动并行计算发展的动力</a:t>
            </a:r>
            <a:endParaRPr lang="en-US" altLang="zh-CN" sz="2800" dirty="0" smtClean="0">
              <a:solidFill>
                <a:schemeClr val="tx1"/>
              </a:solidFill>
              <a:latin typeface="微软雅黑" panose="020B0503020204020204" charset="-122"/>
              <a:ea typeface="微软雅黑" panose="020B0503020204020204" charset="-122"/>
            </a:endParaRPr>
          </a:p>
          <a:p>
            <a:pPr marL="342900" indent="-342900">
              <a:lnSpc>
                <a:spcPct val="150000"/>
              </a:lnSpc>
              <a:buClrTx/>
              <a:buFont typeface="Wingdings" panose="05000000000000000000" pitchFamily="2" charset="2"/>
              <a:buChar char="n"/>
              <a:defRPr/>
            </a:pPr>
            <a:r>
              <a:rPr lang="zh-CN" altLang="en-US" sz="2800" dirty="0">
                <a:solidFill>
                  <a:schemeClr val="tx1"/>
                </a:solidFill>
                <a:latin typeface="微软雅黑" panose="020B0503020204020204" charset="-122"/>
                <a:ea typeface="微软雅黑" panose="020B0503020204020204" charset="-122"/>
              </a:rPr>
              <a:t>并行计算已经</a:t>
            </a:r>
            <a:r>
              <a:rPr lang="zh-CN" altLang="en-US" sz="2800" dirty="0" smtClean="0">
                <a:solidFill>
                  <a:schemeClr val="tx1"/>
                </a:solidFill>
                <a:latin typeface="微软雅黑" panose="020B0503020204020204" charset="-122"/>
                <a:ea typeface="微软雅黑" panose="020B0503020204020204" charset="-122"/>
              </a:rPr>
              <a:t>成为科学与工程研究的</a:t>
            </a:r>
            <a:r>
              <a:rPr lang="zh-CN" altLang="en-US" sz="2800" dirty="0">
                <a:solidFill>
                  <a:schemeClr val="tx1"/>
                </a:solidFill>
                <a:latin typeface="微软雅黑" panose="020B0503020204020204" charset="-122"/>
                <a:ea typeface="微软雅黑" panose="020B0503020204020204" charset="-122"/>
              </a:rPr>
              <a:t>必备</a:t>
            </a:r>
            <a:r>
              <a:rPr lang="zh-CN" altLang="en-US" sz="2800" dirty="0" smtClean="0">
                <a:solidFill>
                  <a:schemeClr val="tx1"/>
                </a:solidFill>
                <a:latin typeface="微软雅黑" panose="020B0503020204020204" charset="-122"/>
                <a:ea typeface="微软雅黑" panose="020B0503020204020204" charset="-122"/>
              </a:rPr>
              <a:t>手段</a:t>
            </a:r>
            <a:endParaRPr lang="en-US" altLang="zh-CN" sz="2800" dirty="0">
              <a:solidFill>
                <a:schemeClr val="tx1"/>
              </a:solidFill>
              <a:latin typeface="微软雅黑" panose="020B0503020204020204" charset="-122"/>
              <a:ea typeface="微软雅黑" panose="020B0503020204020204" charset="-122"/>
            </a:endParaRPr>
          </a:p>
          <a:p>
            <a:endParaRPr kumimoji="0" lang="zh-CN" altLang="en-US" dirty="0" smtClean="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077072"/>
            <a:ext cx="2480844"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077072"/>
            <a:ext cx="2388493" cy="178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descr="http://cdnwww.sinovision.net/data/attachment/portal/201303/27/1918112jatmdo52ao7a23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8227" y="4040008"/>
            <a:ext cx="2408836" cy="18464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7584" y="5923787"/>
            <a:ext cx="1512168" cy="369332"/>
          </a:xfrm>
          <a:prstGeom prst="rect">
            <a:avLst/>
          </a:prstGeom>
          <a:noFill/>
        </p:spPr>
        <p:txBody>
          <a:bodyPr wrap="square" rtlCol="0">
            <a:spAutoFit/>
          </a:bodyPr>
          <a:lstStyle/>
          <a:p>
            <a:r>
              <a:rPr lang="zh-CN" altLang="en-US" dirty="0" smtClean="0"/>
              <a:t>飞行器设计</a:t>
            </a:r>
            <a:endParaRPr lang="zh-CN" altLang="en-US" dirty="0"/>
          </a:p>
        </p:txBody>
      </p:sp>
      <p:sp>
        <p:nvSpPr>
          <p:cNvPr id="3" name="TextBox 2"/>
          <p:cNvSpPr txBox="1"/>
          <p:nvPr/>
        </p:nvSpPr>
        <p:spPr>
          <a:xfrm>
            <a:off x="3635896" y="5903927"/>
            <a:ext cx="1728192" cy="369332"/>
          </a:xfrm>
          <a:prstGeom prst="rect">
            <a:avLst/>
          </a:prstGeom>
          <a:noFill/>
        </p:spPr>
        <p:txBody>
          <a:bodyPr wrap="square" rtlCol="0">
            <a:spAutoFit/>
          </a:bodyPr>
          <a:lstStyle/>
          <a:p>
            <a:r>
              <a:rPr lang="zh-CN" altLang="en-US" dirty="0" smtClean="0"/>
              <a:t>全球气候模拟</a:t>
            </a:r>
            <a:endParaRPr lang="zh-CN" altLang="en-US" dirty="0"/>
          </a:p>
        </p:txBody>
      </p:sp>
      <p:sp>
        <p:nvSpPr>
          <p:cNvPr id="4" name="TextBox 3"/>
          <p:cNvSpPr txBox="1"/>
          <p:nvPr/>
        </p:nvSpPr>
        <p:spPr>
          <a:xfrm>
            <a:off x="6284256" y="5939626"/>
            <a:ext cx="2088232" cy="369332"/>
          </a:xfrm>
          <a:prstGeom prst="rect">
            <a:avLst/>
          </a:prstGeom>
          <a:noFill/>
        </p:spPr>
        <p:txBody>
          <a:bodyPr wrap="square" rtlCol="0">
            <a:spAutoFit/>
          </a:bodyPr>
          <a:lstStyle/>
          <a:p>
            <a:pPr algn="ctr"/>
            <a:r>
              <a:rPr lang="zh-CN" altLang="en-US" dirty="0" smtClean="0"/>
              <a:t>新药发现</a:t>
            </a:r>
            <a:endParaRPr lang="zh-CN" altLang="en-US" dirty="0"/>
          </a:p>
        </p:txBody>
      </p:sp>
      <p:sp>
        <p:nvSpPr>
          <p:cNvPr id="12" name="标题 1"/>
          <p:cNvSpPr txBox="1"/>
          <p:nvPr/>
        </p:nvSpPr>
        <p:spPr>
          <a:xfrm>
            <a:off x="467544" y="332656"/>
            <a:ext cx="7772400" cy="792088"/>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zh-CN" altLang="en-US" sz="3600" dirty="0" smtClean="0">
                <a:solidFill>
                  <a:srgbClr val="FF0000"/>
                </a:solidFill>
                <a:latin typeface="黑体" panose="02010609060101010101" pitchFamily="49" charset="-122"/>
                <a:ea typeface="黑体" panose="02010609060101010101" pitchFamily="49" charset="-122"/>
              </a:rPr>
              <a:t>并行计算的应用需求</a:t>
            </a:r>
            <a:endParaRPr lang="zh-CN" altLang="en-US" sz="36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p:nvPr/>
        </p:nvSpPr>
        <p:spPr>
          <a:xfrm>
            <a:off x="152400" y="914400"/>
            <a:ext cx="8839200" cy="48006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网络规模</a:t>
            </a:r>
            <a:r>
              <a:rPr lang="zh-CN" altLang="en-US" sz="3200" dirty="0">
                <a:latin typeface="Times New Roman" panose="02020603050405020304" pitchFamily="18" charset="0"/>
                <a:ea typeface="楷体_GB2312" pitchFamily="49" charset="-122"/>
              </a:rPr>
              <a:t>：网络中结点数，表示该网络功能连结部件的多少。</a:t>
            </a:r>
          </a:p>
          <a:p>
            <a:pPr marL="742950" lvl="1" indent="-285750" eaLnBrk="1" hangingPunct="1">
              <a:spcBef>
                <a:spcPct val="20000"/>
              </a:spcBef>
            </a:pPr>
            <a:r>
              <a:rPr lang="zh-CN" altLang="en-US" sz="28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等分宽度</a:t>
            </a:r>
            <a:r>
              <a:rPr lang="zh-CN" altLang="en-US" sz="3200" dirty="0">
                <a:latin typeface="Times New Roman" panose="02020603050405020304" pitchFamily="18" charset="0"/>
                <a:ea typeface="楷体_GB2312" pitchFamily="49" charset="-122"/>
              </a:rPr>
              <a:t>：某一网络被切成相等的两半时，沿切口的最小边数称为该网络的等分宽度。</a:t>
            </a:r>
            <a:r>
              <a:rPr lang="zh-CN" altLang="en-US" sz="2800" dirty="0">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结点间的线长</a:t>
            </a:r>
            <a:r>
              <a:rPr lang="zh-CN" altLang="en-US" sz="3200" dirty="0">
                <a:latin typeface="Times New Roman" panose="02020603050405020304" pitchFamily="18" charset="0"/>
                <a:ea typeface="楷体_GB2312" pitchFamily="49" charset="-122"/>
              </a:rPr>
              <a:t>：两个结点间的线的长度。</a:t>
            </a:r>
          </a:p>
          <a:p>
            <a:pPr marL="742950" lvl="1" indent="-285750" eaLnBrk="1" hangingPunct="1">
              <a:spcBef>
                <a:spcPct val="20000"/>
              </a:spcBef>
            </a:pPr>
            <a:r>
              <a:rPr lang="zh-CN" altLang="en-US" sz="28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  </a:t>
            </a:r>
            <a:r>
              <a:rPr lang="zh-CN" altLang="en-US" sz="3200" dirty="0">
                <a:solidFill>
                  <a:srgbClr val="FF0000"/>
                </a:solidFill>
                <a:latin typeface="Times New Roman" panose="02020603050405020304" pitchFamily="18" charset="0"/>
                <a:ea typeface="楷体_GB2312" pitchFamily="49" charset="-122"/>
              </a:rPr>
              <a:t>对称性</a:t>
            </a:r>
            <a:r>
              <a:rPr lang="zh-CN" altLang="en-US" sz="3200" dirty="0">
                <a:latin typeface="Times New Roman" panose="02020603050405020304" pitchFamily="18" charset="0"/>
                <a:ea typeface="楷体_GB2312" pitchFamily="49" charset="-122"/>
              </a:rPr>
              <a:t>：从任何结点看，拓扑结构都一样，这种网络实现和编程都很容易。</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结点是否同构。</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通道是否有缓冲。</a:t>
            </a:r>
            <a:endParaRPr lang="zh-CN" altLang="en-US" sz="3200" dirty="0">
              <a:latin typeface="Times New Roman" panose="02020603050405020304" pitchFamily="18" charset="0"/>
              <a:ea typeface="楷体_GB2312"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p:nvPr/>
        </p:nvSpPr>
        <p:spPr>
          <a:xfrm>
            <a:off x="152400" y="457200"/>
            <a:ext cx="8763000" cy="1219200"/>
          </a:xfrm>
          <a:prstGeom prst="rect">
            <a:avLst/>
          </a:prstGeom>
          <a:noFill/>
          <a:ln w="9525">
            <a:noFill/>
          </a:ln>
        </p:spPr>
        <p:txBody>
          <a:bodyPr anchor="t"/>
          <a:lstStyle/>
          <a:p>
            <a:pPr marL="742950" lvl="1" indent="-285750" eaLnBrk="1" hangingPunct="1">
              <a:spcBef>
                <a:spcPct val="20000"/>
              </a:spcBef>
            </a:pPr>
            <a:r>
              <a:rPr lang="en-US" altLang="zh-CN" sz="3200" b="1" dirty="0">
                <a:latin typeface="Times New Roman" panose="02020603050405020304" pitchFamily="18" charset="0"/>
                <a:ea typeface="楷体_GB2312" pitchFamily="49" charset="-122"/>
              </a:rPr>
              <a:t>	</a:t>
            </a:r>
            <a:r>
              <a:rPr lang="en-US" altLang="zh-CN" sz="3600" b="1" dirty="0">
                <a:solidFill>
                  <a:schemeClr val="folHlink"/>
                </a:solidFill>
                <a:latin typeface="Times New Roman" panose="02020603050405020304" pitchFamily="18" charset="0"/>
                <a:ea typeface="楷体_GB2312" pitchFamily="49" charset="-122"/>
              </a:rPr>
              <a:t>2.2 </a:t>
            </a:r>
            <a:r>
              <a:rPr lang="zh-CN" altLang="en-US" sz="3600" b="1" dirty="0">
                <a:solidFill>
                  <a:schemeClr val="folHlink"/>
                </a:solidFill>
                <a:latin typeface="Times New Roman" panose="02020603050405020304" pitchFamily="18" charset="0"/>
                <a:ea typeface="楷体_GB2312" pitchFamily="49" charset="-122"/>
              </a:rPr>
              <a:t>典型的静态网络</a:t>
            </a:r>
            <a:r>
              <a:rPr lang="zh-CN" altLang="en-US" sz="3200" dirty="0">
                <a:solidFill>
                  <a:schemeClr val="accent1"/>
                </a:solidFill>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b="1" dirty="0">
                <a:solidFill>
                  <a:schemeClr val="accent1"/>
                </a:solidFill>
                <a:latin typeface="Times New Roman" panose="02020603050405020304" pitchFamily="18" charset="0"/>
                <a:ea typeface="楷体_GB2312" pitchFamily="49" charset="-122"/>
              </a:rPr>
              <a:t>2.2.1 </a:t>
            </a:r>
            <a:r>
              <a:rPr lang="zh-CN" altLang="en-US" sz="3200" b="1" dirty="0">
                <a:solidFill>
                  <a:schemeClr val="accent1"/>
                </a:solidFill>
                <a:latin typeface="Times New Roman" panose="02020603050405020304" pitchFamily="18" charset="0"/>
                <a:ea typeface="楷体_GB2312" pitchFamily="49" charset="-122"/>
              </a:rPr>
              <a:t>线性阵列</a:t>
            </a:r>
            <a:endParaRPr lang="zh-CN" altLang="en-US" sz="2800" b="1" dirty="0">
              <a:solidFill>
                <a:schemeClr val="accent1"/>
              </a:solidFill>
              <a:latin typeface="Times New Roman" panose="02020603050405020304" pitchFamily="18" charset="0"/>
              <a:ea typeface="楷体_GB2312" pitchFamily="49" charset="-122"/>
            </a:endParaRPr>
          </a:p>
        </p:txBody>
      </p:sp>
      <p:grpSp>
        <p:nvGrpSpPr>
          <p:cNvPr id="12290" name="Group 16"/>
          <p:cNvGrpSpPr/>
          <p:nvPr/>
        </p:nvGrpSpPr>
        <p:grpSpPr>
          <a:xfrm>
            <a:off x="1676400" y="2438400"/>
            <a:ext cx="5638800" cy="88900"/>
            <a:chOff x="720" y="1248"/>
            <a:chExt cx="3552" cy="96"/>
          </a:xfrm>
        </p:grpSpPr>
        <p:sp>
          <p:nvSpPr>
            <p:cNvPr id="12291" name="Oval 3"/>
            <p:cNvSpPr/>
            <p:nvPr/>
          </p:nvSpPr>
          <p:spPr>
            <a:xfrm>
              <a:off x="72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2" name="Oval 4"/>
            <p:cNvSpPr/>
            <p:nvPr/>
          </p:nvSpPr>
          <p:spPr>
            <a:xfrm>
              <a:off x="1296"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3" name="Oval 5"/>
            <p:cNvSpPr/>
            <p:nvPr/>
          </p:nvSpPr>
          <p:spPr>
            <a:xfrm>
              <a:off x="1872"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4" name="Oval 6"/>
            <p:cNvSpPr/>
            <p:nvPr/>
          </p:nvSpPr>
          <p:spPr>
            <a:xfrm>
              <a:off x="2448"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5" name="Oval 7"/>
            <p:cNvSpPr/>
            <p:nvPr/>
          </p:nvSpPr>
          <p:spPr>
            <a:xfrm>
              <a:off x="3024"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6" name="Oval 8"/>
            <p:cNvSpPr/>
            <p:nvPr/>
          </p:nvSpPr>
          <p:spPr>
            <a:xfrm>
              <a:off x="4176"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7" name="Oval 9"/>
            <p:cNvSpPr/>
            <p:nvPr/>
          </p:nvSpPr>
          <p:spPr>
            <a:xfrm>
              <a:off x="360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2298" name="Line 10"/>
            <p:cNvSpPr/>
            <p:nvPr/>
          </p:nvSpPr>
          <p:spPr>
            <a:xfrm>
              <a:off x="816" y="1296"/>
              <a:ext cx="480" cy="0"/>
            </a:xfrm>
            <a:prstGeom prst="line">
              <a:avLst/>
            </a:prstGeom>
            <a:ln w="19050" cap="flat" cmpd="sng">
              <a:solidFill>
                <a:srgbClr val="00CC00"/>
              </a:solidFill>
              <a:prstDash val="solid"/>
              <a:round/>
              <a:headEnd type="none" w="med" len="med"/>
              <a:tailEnd type="none" w="med" len="med"/>
            </a:ln>
          </p:spPr>
        </p:sp>
        <p:sp>
          <p:nvSpPr>
            <p:cNvPr id="12299" name="Line 11"/>
            <p:cNvSpPr/>
            <p:nvPr/>
          </p:nvSpPr>
          <p:spPr>
            <a:xfrm>
              <a:off x="1392" y="1296"/>
              <a:ext cx="480" cy="0"/>
            </a:xfrm>
            <a:prstGeom prst="line">
              <a:avLst/>
            </a:prstGeom>
            <a:ln w="19050" cap="flat" cmpd="sng">
              <a:solidFill>
                <a:srgbClr val="00CC00"/>
              </a:solidFill>
              <a:prstDash val="solid"/>
              <a:round/>
              <a:headEnd type="none" w="med" len="med"/>
              <a:tailEnd type="none" w="med" len="med"/>
            </a:ln>
          </p:spPr>
        </p:sp>
        <p:sp>
          <p:nvSpPr>
            <p:cNvPr id="12300" name="Line 12"/>
            <p:cNvSpPr/>
            <p:nvPr/>
          </p:nvSpPr>
          <p:spPr>
            <a:xfrm>
              <a:off x="2544" y="1296"/>
              <a:ext cx="480" cy="0"/>
            </a:xfrm>
            <a:prstGeom prst="line">
              <a:avLst/>
            </a:prstGeom>
            <a:ln w="19050" cap="flat" cmpd="sng">
              <a:solidFill>
                <a:srgbClr val="00CC00"/>
              </a:solidFill>
              <a:prstDash val="solid"/>
              <a:round/>
              <a:headEnd type="none" w="med" len="med"/>
              <a:tailEnd type="none" w="med" len="med"/>
            </a:ln>
          </p:spPr>
        </p:sp>
        <p:sp>
          <p:nvSpPr>
            <p:cNvPr id="12301" name="Line 13"/>
            <p:cNvSpPr/>
            <p:nvPr/>
          </p:nvSpPr>
          <p:spPr>
            <a:xfrm>
              <a:off x="3120" y="1296"/>
              <a:ext cx="480" cy="0"/>
            </a:xfrm>
            <a:prstGeom prst="line">
              <a:avLst/>
            </a:prstGeom>
            <a:ln w="19050" cap="flat" cmpd="sng">
              <a:solidFill>
                <a:srgbClr val="00CC00"/>
              </a:solidFill>
              <a:prstDash val="solid"/>
              <a:round/>
              <a:headEnd type="none" w="med" len="med"/>
              <a:tailEnd type="none" w="med" len="med"/>
            </a:ln>
          </p:spPr>
        </p:sp>
        <p:sp>
          <p:nvSpPr>
            <p:cNvPr id="12302" name="Line 14"/>
            <p:cNvSpPr/>
            <p:nvPr/>
          </p:nvSpPr>
          <p:spPr>
            <a:xfrm>
              <a:off x="3696" y="1296"/>
              <a:ext cx="480" cy="0"/>
            </a:xfrm>
            <a:prstGeom prst="line">
              <a:avLst/>
            </a:prstGeom>
            <a:ln w="19050" cap="flat" cmpd="sng">
              <a:solidFill>
                <a:srgbClr val="00CC00"/>
              </a:solidFill>
              <a:prstDash val="solid"/>
              <a:round/>
              <a:headEnd type="none" w="med" len="med"/>
              <a:tailEnd type="none" w="med" len="med"/>
            </a:ln>
          </p:spPr>
        </p:sp>
        <p:sp>
          <p:nvSpPr>
            <p:cNvPr id="12303" name="Line 15"/>
            <p:cNvSpPr/>
            <p:nvPr/>
          </p:nvSpPr>
          <p:spPr>
            <a:xfrm>
              <a:off x="1968" y="1296"/>
              <a:ext cx="480" cy="0"/>
            </a:xfrm>
            <a:prstGeom prst="line">
              <a:avLst/>
            </a:prstGeom>
            <a:ln w="19050" cap="flat" cmpd="sng">
              <a:solidFill>
                <a:srgbClr val="00CC00"/>
              </a:solidFill>
              <a:prstDash val="solid"/>
              <a:round/>
              <a:headEnd type="none" w="med" len="med"/>
              <a:tailEnd type="none" w="med" len="med"/>
            </a:ln>
          </p:spPr>
        </p:sp>
      </p:grpSp>
      <p:sp>
        <p:nvSpPr>
          <p:cNvPr id="12304" name="Rectangle 17"/>
          <p:cNvSpPr/>
          <p:nvPr/>
        </p:nvSpPr>
        <p:spPr>
          <a:xfrm>
            <a:off x="152400" y="3429000"/>
            <a:ext cx="8763000" cy="26670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对</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个结点的线性阵列，有</a:t>
            </a:r>
            <a:r>
              <a:rPr lang="en-US" altLang="zh-CN" sz="3200" dirty="0">
                <a:solidFill>
                  <a:srgbClr val="00CC00"/>
                </a:solidFill>
                <a:latin typeface="Times New Roman" panose="02020603050405020304" pitchFamily="18" charset="0"/>
                <a:ea typeface="楷体_GB2312" pitchFamily="49" charset="-122"/>
              </a:rPr>
              <a:t>N-1</a:t>
            </a:r>
            <a:r>
              <a:rPr lang="zh-CN" altLang="en-US" sz="3200" dirty="0">
                <a:latin typeface="Times New Roman" panose="02020603050405020304" pitchFamily="18" charset="0"/>
                <a:ea typeface="楷体_GB2312" pitchFamily="49" charset="-122"/>
              </a:rPr>
              <a:t>条链路，直径为</a:t>
            </a:r>
            <a:r>
              <a:rPr lang="en-US" altLang="zh-CN" sz="3200" dirty="0">
                <a:solidFill>
                  <a:srgbClr val="00CC00"/>
                </a:solidFill>
                <a:latin typeface="Times New Roman" panose="02020603050405020304" pitchFamily="18" charset="0"/>
                <a:ea typeface="楷体_GB2312" pitchFamily="49" charset="-122"/>
              </a:rPr>
              <a:t>N-1</a:t>
            </a:r>
            <a:r>
              <a:rPr lang="zh-CN" altLang="en-US" sz="3200" dirty="0">
                <a:latin typeface="Times New Roman" panose="02020603050405020304" pitchFamily="18" charset="0"/>
                <a:ea typeface="楷体_GB2312" pitchFamily="49" charset="-122"/>
              </a:rPr>
              <a:t>（任意两点之间距离的最大值），度为</a:t>
            </a:r>
            <a:r>
              <a:rPr lang="en-US" altLang="zh-CN" sz="3200" dirty="0">
                <a:solidFill>
                  <a:srgbClr val="33CCFF"/>
                </a:solidFill>
                <a:latin typeface="Times New Roman" panose="02020603050405020304" pitchFamily="18" charset="0"/>
                <a:ea typeface="楷体_GB2312" pitchFamily="49" charset="-122"/>
              </a:rPr>
              <a:t>2</a:t>
            </a:r>
            <a:r>
              <a:rPr lang="zh-CN" altLang="en-US" sz="3200" dirty="0">
                <a:latin typeface="Times New Roman" panose="02020603050405020304" pitchFamily="18" charset="0"/>
                <a:ea typeface="楷体_GB2312" pitchFamily="49" charset="-122"/>
              </a:rPr>
              <a:t>，不对称，等分宽度为</a:t>
            </a:r>
            <a:r>
              <a:rPr lang="en-US" altLang="zh-CN" sz="3200" dirty="0">
                <a:solidFill>
                  <a:srgbClr val="33CCFF"/>
                </a:solidFill>
                <a:latin typeface="Times New Roman" panose="02020603050405020304" pitchFamily="18" charset="0"/>
                <a:ea typeface="楷体_GB2312" pitchFamily="49" charset="-122"/>
              </a:rPr>
              <a:t>1</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很大时，通信效率很低。</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p:nvPr/>
        </p:nvSpPr>
        <p:spPr>
          <a:xfrm>
            <a:off x="304800" y="988060"/>
            <a:ext cx="8394065" cy="419354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线性阵列与总线的区别：</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线性阵列</a:t>
            </a:r>
            <a:r>
              <a:rPr lang="zh-CN" altLang="en-US" sz="3200" dirty="0">
                <a:latin typeface="Times New Roman" panose="02020603050405020304" pitchFamily="18" charset="0"/>
                <a:ea typeface="楷体_GB2312" pitchFamily="49" charset="-122"/>
              </a:rPr>
              <a:t>：允许不同的源结点和目的结点对并发使用系统的不同部分。</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总线</a:t>
            </a:r>
            <a:r>
              <a:rPr lang="zh-CN" altLang="en-US" sz="3200" dirty="0">
                <a:latin typeface="Times New Roman" panose="02020603050405020304" pitchFamily="18" charset="0"/>
                <a:ea typeface="楷体_GB2312" pitchFamily="49" charset="-122"/>
              </a:rPr>
              <a:t>：通过切换与其相连的许多结点来实现时分特性，同一时刻只有一对结点在传送数据。</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p:nvPr/>
        </p:nvSpPr>
        <p:spPr>
          <a:xfrm>
            <a:off x="152400" y="3048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b="1" dirty="0">
                <a:solidFill>
                  <a:schemeClr val="accent1"/>
                </a:solidFill>
                <a:latin typeface="Times New Roman" panose="02020603050405020304" pitchFamily="18" charset="0"/>
                <a:ea typeface="楷体_GB2312" pitchFamily="49" charset="-122"/>
              </a:rPr>
              <a:t>2.2.2 </a:t>
            </a:r>
            <a:r>
              <a:rPr lang="zh-CN" altLang="en-US" sz="3200" b="1" dirty="0">
                <a:solidFill>
                  <a:schemeClr val="accent1"/>
                </a:solidFill>
                <a:latin typeface="Times New Roman" panose="02020603050405020304" pitchFamily="18" charset="0"/>
                <a:ea typeface="楷体_GB2312" pitchFamily="49" charset="-122"/>
              </a:rPr>
              <a:t>环</a:t>
            </a:r>
            <a:endParaRPr lang="zh-CN" altLang="en-US" sz="2800" b="1" dirty="0">
              <a:solidFill>
                <a:schemeClr val="accent1"/>
              </a:solidFill>
              <a:latin typeface="Times New Roman" panose="02020603050405020304" pitchFamily="18" charset="0"/>
              <a:ea typeface="楷体_GB2312" pitchFamily="49" charset="-122"/>
            </a:endParaRPr>
          </a:p>
        </p:txBody>
      </p:sp>
      <p:grpSp>
        <p:nvGrpSpPr>
          <p:cNvPr id="14338" name="Group 16"/>
          <p:cNvGrpSpPr/>
          <p:nvPr/>
        </p:nvGrpSpPr>
        <p:grpSpPr>
          <a:xfrm>
            <a:off x="2971800" y="685800"/>
            <a:ext cx="2819400" cy="2819400"/>
            <a:chOff x="1728" y="624"/>
            <a:chExt cx="1776" cy="1776"/>
          </a:xfrm>
        </p:grpSpPr>
        <p:sp>
          <p:nvSpPr>
            <p:cNvPr id="14339" name="Oval 3"/>
            <p:cNvSpPr/>
            <p:nvPr/>
          </p:nvSpPr>
          <p:spPr>
            <a:xfrm>
              <a:off x="1776" y="672"/>
              <a:ext cx="1680" cy="1680"/>
            </a:xfrm>
            <a:prstGeom prst="ellipse">
              <a:avLst/>
            </a:prstGeom>
            <a:noFill/>
            <a:ln w="19050" cap="flat" cmpd="sng">
              <a:solidFill>
                <a:srgbClr val="00CC00"/>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0" name="Oval 4"/>
            <p:cNvSpPr/>
            <p:nvPr/>
          </p:nvSpPr>
          <p:spPr>
            <a:xfrm>
              <a:off x="2544" y="62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1" name="Oval 5"/>
            <p:cNvSpPr/>
            <p:nvPr/>
          </p:nvSpPr>
          <p:spPr>
            <a:xfrm>
              <a:off x="2112" y="76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2" name="Oval 6"/>
            <p:cNvSpPr/>
            <p:nvPr/>
          </p:nvSpPr>
          <p:spPr>
            <a:xfrm>
              <a:off x="3024" y="76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3" name="Oval 7"/>
            <p:cNvSpPr/>
            <p:nvPr/>
          </p:nvSpPr>
          <p:spPr>
            <a:xfrm>
              <a:off x="1824" y="110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4" name="Oval 8"/>
            <p:cNvSpPr/>
            <p:nvPr/>
          </p:nvSpPr>
          <p:spPr>
            <a:xfrm>
              <a:off x="3312" y="110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5" name="Oval 9"/>
            <p:cNvSpPr/>
            <p:nvPr/>
          </p:nvSpPr>
          <p:spPr>
            <a:xfrm>
              <a:off x="1728" y="148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6" name="Oval 10"/>
            <p:cNvSpPr/>
            <p:nvPr/>
          </p:nvSpPr>
          <p:spPr>
            <a:xfrm>
              <a:off x="3408" y="148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7" name="Oval 11"/>
            <p:cNvSpPr/>
            <p:nvPr/>
          </p:nvSpPr>
          <p:spPr>
            <a:xfrm>
              <a:off x="2592" y="230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8" name="Oval 12"/>
            <p:cNvSpPr/>
            <p:nvPr/>
          </p:nvSpPr>
          <p:spPr>
            <a:xfrm>
              <a:off x="1824" y="187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49" name="Oval 13"/>
            <p:cNvSpPr/>
            <p:nvPr/>
          </p:nvSpPr>
          <p:spPr>
            <a:xfrm>
              <a:off x="2112" y="216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50" name="Oval 14"/>
            <p:cNvSpPr/>
            <p:nvPr/>
          </p:nvSpPr>
          <p:spPr>
            <a:xfrm>
              <a:off x="3312" y="187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4351" name="Oval 15"/>
            <p:cNvSpPr/>
            <p:nvPr/>
          </p:nvSpPr>
          <p:spPr>
            <a:xfrm>
              <a:off x="3024" y="216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sp>
        <p:nvSpPr>
          <p:cNvPr id="14352" name="Rectangle 17"/>
          <p:cNvSpPr/>
          <p:nvPr/>
        </p:nvSpPr>
        <p:spPr>
          <a:xfrm>
            <a:off x="228600" y="3810000"/>
            <a:ext cx="8763000" cy="26670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对</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个结点的环，考虑相邻结点数据传送方向：</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双向环</a:t>
            </a:r>
            <a:r>
              <a:rPr lang="zh-CN" altLang="en-US" sz="3200" dirty="0">
                <a:latin typeface="Times New Roman" panose="02020603050405020304" pitchFamily="18" charset="0"/>
                <a:ea typeface="楷体_GB2312" pitchFamily="49" charset="-122"/>
              </a:rPr>
              <a:t>：链路数为</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，直径</a:t>
            </a:r>
            <a:r>
              <a:rPr lang="zh-CN" altLang="en-US" sz="3200" dirty="0">
                <a:solidFill>
                  <a:srgbClr val="00CC00"/>
                </a:solidFill>
                <a:latin typeface="Times New Roman" panose="02020603050405020304" pitchFamily="18" charset="0"/>
                <a:ea typeface="楷体_GB2312" pitchFamily="49" charset="-122"/>
                <a:sym typeface="Symbol" panose="05050102010706020507" pitchFamily="18" charset="2"/>
              </a:rPr>
              <a:t></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N/2</a:t>
            </a:r>
            <a:r>
              <a:rPr lang="zh-CN" altLang="en-US" sz="3200" dirty="0">
                <a:latin typeface="Times New Roman" panose="02020603050405020304" pitchFamily="18" charset="0"/>
                <a:ea typeface="楷体_GB2312" pitchFamily="49" charset="-122"/>
                <a:sym typeface="Symbol" panose="05050102010706020507" pitchFamily="18" charset="2"/>
              </a:rPr>
              <a:t>，度为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，对称，等分宽度为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a:t>
            </a:r>
            <a:endParaRPr lang="en-US" altLang="zh-CN" sz="3200" dirty="0">
              <a:latin typeface="Times New Roman" panose="02020603050405020304" pitchFamily="18" charset="0"/>
              <a:ea typeface="楷体_GB2312" pitchFamily="49" charset="-122"/>
              <a:sym typeface="Symbol" panose="05050102010706020507" pitchFamily="18" charset="2"/>
            </a:endParaRP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单向环</a:t>
            </a:r>
            <a:r>
              <a:rPr lang="zh-CN" altLang="en-US" sz="3200" dirty="0">
                <a:latin typeface="Times New Roman" panose="02020603050405020304" pitchFamily="18" charset="0"/>
                <a:ea typeface="楷体_GB2312" pitchFamily="49" charset="-122"/>
              </a:rPr>
              <a:t>：链路数为</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，直径</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N-1</a:t>
            </a:r>
            <a:r>
              <a:rPr lang="zh-CN" altLang="en-US" sz="3200" dirty="0">
                <a:latin typeface="Times New Roman" panose="02020603050405020304" pitchFamily="18" charset="0"/>
                <a:ea typeface="楷体_GB2312" pitchFamily="49" charset="-122"/>
                <a:sym typeface="Symbol" panose="05050102010706020507" pitchFamily="18" charset="2"/>
              </a:rPr>
              <a:t>，度为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，对称，等分宽度为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a:t>
            </a:r>
            <a:endParaRPr lang="zh-CN" altLang="en-US" sz="3200" dirty="0">
              <a:latin typeface="Times New Roman" panose="02020603050405020304" pitchFamily="18" charset="0"/>
              <a:ea typeface="楷体_GB2312"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p:nvPr/>
        </p:nvSpPr>
        <p:spPr>
          <a:xfrm>
            <a:off x="0" y="2286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2.2.3 </a:t>
            </a:r>
            <a:r>
              <a:rPr lang="zh-CN" altLang="en-US" sz="3200" dirty="0">
                <a:solidFill>
                  <a:schemeClr val="accent1"/>
                </a:solidFill>
                <a:latin typeface="Times New Roman" panose="02020603050405020304" pitchFamily="18" charset="0"/>
                <a:ea typeface="楷体_GB2312" pitchFamily="49" charset="-122"/>
              </a:rPr>
              <a:t>带弦环</a:t>
            </a:r>
          </a:p>
        </p:txBody>
      </p:sp>
      <p:sp>
        <p:nvSpPr>
          <p:cNvPr id="15362" name="Rectangle 17"/>
          <p:cNvSpPr/>
          <p:nvPr/>
        </p:nvSpPr>
        <p:spPr>
          <a:xfrm>
            <a:off x="228600" y="3810000"/>
            <a:ext cx="8763000" cy="26670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对上图中</a:t>
            </a:r>
            <a:r>
              <a:rPr lang="en-US" altLang="zh-CN" sz="3200" dirty="0">
                <a:solidFill>
                  <a:srgbClr val="00CC00"/>
                </a:solidFill>
                <a:latin typeface="Times New Roman" panose="02020603050405020304" pitchFamily="18" charset="0"/>
                <a:ea typeface="楷体_GB2312" pitchFamily="49" charset="-122"/>
              </a:rPr>
              <a:t>12</a:t>
            </a:r>
            <a:r>
              <a:rPr lang="zh-CN" altLang="en-US" sz="3200" dirty="0">
                <a:latin typeface="Times New Roman" panose="02020603050405020304" pitchFamily="18" charset="0"/>
                <a:ea typeface="楷体_GB2312" pitchFamily="49" charset="-122"/>
              </a:rPr>
              <a:t>个结点的带弦</a:t>
            </a:r>
            <a:r>
              <a:rPr lang="zh-CN" altLang="en-US" sz="3200" dirty="0">
                <a:solidFill>
                  <a:schemeClr val="tx2"/>
                </a:solidFill>
                <a:latin typeface="Times New Roman" panose="02020603050405020304" pitchFamily="18" charset="0"/>
                <a:ea typeface="楷体_GB2312" pitchFamily="49" charset="-122"/>
              </a:rPr>
              <a:t>双向</a:t>
            </a:r>
            <a:r>
              <a:rPr lang="zh-CN" altLang="en-US" sz="3200" dirty="0">
                <a:latin typeface="Times New Roman" panose="02020603050405020304" pitchFamily="18" charset="0"/>
                <a:ea typeface="楷体_GB2312" pitchFamily="49" charset="-122"/>
              </a:rPr>
              <a:t>环，</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结点度为</a:t>
            </a:r>
            <a:r>
              <a:rPr lang="en-US" altLang="zh-CN" sz="3200" dirty="0">
                <a:solidFill>
                  <a:schemeClr val="tx2"/>
                </a:solidFill>
                <a:latin typeface="Times New Roman" panose="02020603050405020304" pitchFamily="18" charset="0"/>
                <a:ea typeface="楷体_GB2312" pitchFamily="49" charset="-122"/>
              </a:rPr>
              <a:t>3</a:t>
            </a:r>
            <a:r>
              <a:rPr lang="zh-CN" altLang="en-US" sz="3200" dirty="0">
                <a:latin typeface="Times New Roman" panose="02020603050405020304" pitchFamily="18" charset="0"/>
                <a:ea typeface="楷体_GB2312" pitchFamily="49" charset="-122"/>
              </a:rPr>
              <a:t>：链路数为</a:t>
            </a:r>
            <a:r>
              <a:rPr lang="en-US" altLang="zh-CN" sz="3200" dirty="0">
                <a:solidFill>
                  <a:srgbClr val="00CC00"/>
                </a:solidFill>
                <a:latin typeface="Times New Roman" panose="02020603050405020304" pitchFamily="18" charset="0"/>
                <a:ea typeface="楷体_GB2312" pitchFamily="49" charset="-122"/>
              </a:rPr>
              <a:t>18</a:t>
            </a:r>
            <a:r>
              <a:rPr lang="zh-CN" altLang="en-US" sz="3200" dirty="0">
                <a:latin typeface="Times New Roman" panose="02020603050405020304" pitchFamily="18" charset="0"/>
                <a:ea typeface="楷体_GB2312" pitchFamily="49" charset="-122"/>
              </a:rPr>
              <a:t>，直径</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4</a:t>
            </a:r>
            <a:r>
              <a:rPr lang="zh-CN" altLang="en-US" sz="3200" dirty="0">
                <a:latin typeface="Times New Roman" panose="02020603050405020304" pitchFamily="18" charset="0"/>
                <a:ea typeface="楷体_GB2312" pitchFamily="49" charset="-122"/>
                <a:sym typeface="Symbol" panose="05050102010706020507" pitchFamily="18" charset="2"/>
              </a:rPr>
              <a:t>（比如红色结点），度为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3</a:t>
            </a:r>
            <a:r>
              <a:rPr lang="zh-CN" altLang="en-US" sz="3200" dirty="0">
                <a:latin typeface="Times New Roman" panose="02020603050405020304" pitchFamily="18" charset="0"/>
                <a:ea typeface="楷体_GB2312" pitchFamily="49" charset="-122"/>
                <a:sym typeface="Symbol" panose="05050102010706020507" pitchFamily="18" charset="2"/>
              </a:rPr>
              <a:t>，不对称，等分宽度为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2</a:t>
            </a:r>
            <a:r>
              <a:rPr lang="zh-CN" altLang="en-US" sz="3200" dirty="0">
                <a:latin typeface="Times New Roman" panose="02020603050405020304" pitchFamily="18" charset="0"/>
                <a:ea typeface="楷体_GB2312" pitchFamily="49" charset="-122"/>
                <a:sym typeface="Symbol" panose="05050102010706020507" pitchFamily="18" charset="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结点度为</a:t>
            </a:r>
            <a:r>
              <a:rPr lang="en-US" altLang="zh-CN" sz="3200" dirty="0">
                <a:solidFill>
                  <a:schemeClr val="tx2"/>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：链路数为</a:t>
            </a:r>
            <a:r>
              <a:rPr lang="en-US" altLang="zh-CN" sz="3200" dirty="0">
                <a:solidFill>
                  <a:srgbClr val="00CC00"/>
                </a:solidFill>
                <a:latin typeface="Times New Roman" panose="02020603050405020304" pitchFamily="18" charset="0"/>
                <a:ea typeface="楷体_GB2312" pitchFamily="49" charset="-122"/>
              </a:rPr>
              <a:t>24</a:t>
            </a:r>
            <a:r>
              <a:rPr lang="zh-CN" altLang="en-US" sz="3200" dirty="0">
                <a:latin typeface="Times New Roman" panose="02020603050405020304" pitchFamily="18" charset="0"/>
                <a:ea typeface="楷体_GB2312" pitchFamily="49" charset="-122"/>
              </a:rPr>
              <a:t>，直径</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3</a:t>
            </a:r>
            <a:r>
              <a:rPr lang="zh-CN" altLang="en-US" sz="3200" dirty="0">
                <a:latin typeface="Times New Roman" panose="02020603050405020304" pitchFamily="18" charset="0"/>
                <a:ea typeface="楷体_GB2312" pitchFamily="49" charset="-122"/>
                <a:sym typeface="Symbol" panose="05050102010706020507" pitchFamily="18" charset="2"/>
              </a:rPr>
              <a:t>（比如红色结点），度为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4</a:t>
            </a:r>
            <a:r>
              <a:rPr lang="zh-CN" altLang="en-US" sz="3200" dirty="0">
                <a:latin typeface="Times New Roman" panose="02020603050405020304" pitchFamily="18" charset="0"/>
                <a:ea typeface="楷体_GB2312" pitchFamily="49" charset="-122"/>
                <a:sym typeface="Symbol" panose="05050102010706020507" pitchFamily="18" charset="2"/>
              </a:rPr>
              <a:t>，对称，等分宽度为</a:t>
            </a:r>
            <a:r>
              <a:rPr lang="en-US" altLang="zh-CN" sz="3200" dirty="0">
                <a:solidFill>
                  <a:srgbClr val="33CCFF"/>
                </a:solidFill>
                <a:latin typeface="Times New Roman" panose="02020603050405020304" pitchFamily="18" charset="0"/>
                <a:ea typeface="楷体_GB2312" pitchFamily="49" charset="-122"/>
                <a:sym typeface="Symbol" panose="05050102010706020507" pitchFamily="18" charset="2"/>
              </a:rPr>
              <a:t>8</a:t>
            </a:r>
            <a:r>
              <a:rPr lang="zh-CN" altLang="en-US" sz="3200" dirty="0">
                <a:latin typeface="Times New Roman" panose="02020603050405020304" pitchFamily="18" charset="0"/>
                <a:ea typeface="楷体_GB2312" pitchFamily="49" charset="-122"/>
                <a:sym typeface="Symbol" panose="05050102010706020507" pitchFamily="18" charset="2"/>
              </a:rPr>
              <a:t>。</a:t>
            </a:r>
          </a:p>
        </p:txBody>
      </p:sp>
      <p:grpSp>
        <p:nvGrpSpPr>
          <p:cNvPr id="15363" name="Group 58"/>
          <p:cNvGrpSpPr/>
          <p:nvPr/>
        </p:nvGrpSpPr>
        <p:grpSpPr>
          <a:xfrm>
            <a:off x="593725" y="838200"/>
            <a:ext cx="3673475" cy="2819400"/>
            <a:chOff x="374" y="528"/>
            <a:chExt cx="2314" cy="1776"/>
          </a:xfrm>
        </p:grpSpPr>
        <p:sp>
          <p:nvSpPr>
            <p:cNvPr id="15364" name="Oval 4"/>
            <p:cNvSpPr/>
            <p:nvPr/>
          </p:nvSpPr>
          <p:spPr>
            <a:xfrm>
              <a:off x="960" y="576"/>
              <a:ext cx="1680" cy="1680"/>
            </a:xfrm>
            <a:prstGeom prst="ellipse">
              <a:avLst/>
            </a:prstGeom>
            <a:noFill/>
            <a:ln w="19050" cap="flat" cmpd="sng">
              <a:solidFill>
                <a:srgbClr val="00CC00"/>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65" name="Oval 5"/>
            <p:cNvSpPr/>
            <p:nvPr/>
          </p:nvSpPr>
          <p:spPr>
            <a:xfrm>
              <a:off x="1728" y="528"/>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66" name="Oval 6"/>
            <p:cNvSpPr/>
            <p:nvPr/>
          </p:nvSpPr>
          <p:spPr>
            <a:xfrm>
              <a:off x="1296" y="67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67" name="Oval 7"/>
            <p:cNvSpPr/>
            <p:nvPr/>
          </p:nvSpPr>
          <p:spPr>
            <a:xfrm>
              <a:off x="2208" y="67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68" name="Oval 8"/>
            <p:cNvSpPr/>
            <p:nvPr/>
          </p:nvSpPr>
          <p:spPr>
            <a:xfrm>
              <a:off x="1008" y="100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69" name="Oval 9"/>
            <p:cNvSpPr/>
            <p:nvPr/>
          </p:nvSpPr>
          <p:spPr>
            <a:xfrm>
              <a:off x="2496" y="100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0" name="Oval 10"/>
            <p:cNvSpPr/>
            <p:nvPr/>
          </p:nvSpPr>
          <p:spPr>
            <a:xfrm>
              <a:off x="912" y="139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1" name="Oval 11"/>
            <p:cNvSpPr/>
            <p:nvPr/>
          </p:nvSpPr>
          <p:spPr>
            <a:xfrm>
              <a:off x="2592" y="139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2" name="Oval 12"/>
            <p:cNvSpPr/>
            <p:nvPr/>
          </p:nvSpPr>
          <p:spPr>
            <a:xfrm>
              <a:off x="1776" y="2208"/>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3" name="Oval 13"/>
            <p:cNvSpPr/>
            <p:nvPr/>
          </p:nvSpPr>
          <p:spPr>
            <a:xfrm>
              <a:off x="1008" y="177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4" name="Oval 14"/>
            <p:cNvSpPr/>
            <p:nvPr/>
          </p:nvSpPr>
          <p:spPr>
            <a:xfrm>
              <a:off x="1296" y="206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5" name="Oval 15"/>
            <p:cNvSpPr/>
            <p:nvPr/>
          </p:nvSpPr>
          <p:spPr>
            <a:xfrm>
              <a:off x="2496" y="177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6" name="Oval 16"/>
            <p:cNvSpPr/>
            <p:nvPr/>
          </p:nvSpPr>
          <p:spPr>
            <a:xfrm>
              <a:off x="2208" y="206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77" name="Line 18"/>
            <p:cNvSpPr/>
            <p:nvPr/>
          </p:nvSpPr>
          <p:spPr>
            <a:xfrm flipH="1">
              <a:off x="1008" y="624"/>
              <a:ext cx="768" cy="816"/>
            </a:xfrm>
            <a:prstGeom prst="line">
              <a:avLst/>
            </a:prstGeom>
            <a:ln w="19050" cap="flat" cmpd="sng">
              <a:solidFill>
                <a:srgbClr val="00CC00"/>
              </a:solidFill>
              <a:prstDash val="solid"/>
              <a:round/>
              <a:headEnd type="none" w="med" len="med"/>
              <a:tailEnd type="none" w="med" len="med"/>
            </a:ln>
          </p:spPr>
        </p:sp>
        <p:sp>
          <p:nvSpPr>
            <p:cNvPr id="15378" name="Line 19"/>
            <p:cNvSpPr/>
            <p:nvPr/>
          </p:nvSpPr>
          <p:spPr>
            <a:xfrm rot="-4934636" flipH="1" flipV="1">
              <a:off x="1799" y="1511"/>
              <a:ext cx="857" cy="631"/>
            </a:xfrm>
            <a:prstGeom prst="line">
              <a:avLst/>
            </a:prstGeom>
            <a:ln w="19050" cap="flat" cmpd="sng">
              <a:solidFill>
                <a:srgbClr val="00CC00"/>
              </a:solidFill>
              <a:prstDash val="solid"/>
              <a:round/>
              <a:headEnd type="none" w="med" len="med"/>
              <a:tailEnd type="none" w="med" len="med"/>
            </a:ln>
          </p:spPr>
        </p:sp>
        <p:sp>
          <p:nvSpPr>
            <p:cNvPr id="15379" name="Line 20"/>
            <p:cNvSpPr/>
            <p:nvPr/>
          </p:nvSpPr>
          <p:spPr>
            <a:xfrm flipH="1">
              <a:off x="1056" y="768"/>
              <a:ext cx="288" cy="1008"/>
            </a:xfrm>
            <a:prstGeom prst="line">
              <a:avLst/>
            </a:prstGeom>
            <a:ln w="19050" cap="flat" cmpd="sng">
              <a:solidFill>
                <a:srgbClr val="00CC00"/>
              </a:solidFill>
              <a:prstDash val="solid"/>
              <a:round/>
              <a:headEnd type="none" w="med" len="med"/>
              <a:tailEnd type="none" w="med" len="med"/>
            </a:ln>
          </p:spPr>
        </p:sp>
        <p:sp>
          <p:nvSpPr>
            <p:cNvPr id="15380" name="Line 21"/>
            <p:cNvSpPr/>
            <p:nvPr/>
          </p:nvSpPr>
          <p:spPr>
            <a:xfrm>
              <a:off x="1056" y="1104"/>
              <a:ext cx="288" cy="960"/>
            </a:xfrm>
            <a:prstGeom prst="line">
              <a:avLst/>
            </a:prstGeom>
            <a:ln w="19050" cap="flat" cmpd="sng">
              <a:solidFill>
                <a:srgbClr val="00CC00"/>
              </a:solidFill>
              <a:prstDash val="solid"/>
              <a:round/>
              <a:headEnd type="none" w="med" len="med"/>
              <a:tailEnd type="none" w="med" len="med"/>
            </a:ln>
          </p:spPr>
        </p:sp>
        <p:sp>
          <p:nvSpPr>
            <p:cNvPr id="15381" name="Line 22"/>
            <p:cNvSpPr/>
            <p:nvPr/>
          </p:nvSpPr>
          <p:spPr>
            <a:xfrm flipH="1">
              <a:off x="2256" y="1104"/>
              <a:ext cx="288" cy="960"/>
            </a:xfrm>
            <a:prstGeom prst="line">
              <a:avLst/>
            </a:prstGeom>
            <a:ln w="19050" cap="flat" cmpd="sng">
              <a:solidFill>
                <a:srgbClr val="00CC00"/>
              </a:solidFill>
              <a:prstDash val="solid"/>
              <a:round/>
              <a:headEnd type="none" w="med" len="med"/>
              <a:tailEnd type="none" w="med" len="med"/>
            </a:ln>
          </p:spPr>
        </p:sp>
        <p:sp>
          <p:nvSpPr>
            <p:cNvPr id="15382" name="Line 23"/>
            <p:cNvSpPr/>
            <p:nvPr/>
          </p:nvSpPr>
          <p:spPr>
            <a:xfrm>
              <a:off x="2256" y="768"/>
              <a:ext cx="240" cy="1008"/>
            </a:xfrm>
            <a:prstGeom prst="line">
              <a:avLst/>
            </a:prstGeom>
            <a:ln w="19050" cap="flat" cmpd="sng">
              <a:solidFill>
                <a:srgbClr val="00CC00"/>
              </a:solidFill>
              <a:prstDash val="solid"/>
              <a:round/>
              <a:headEnd type="none" w="med" len="med"/>
              <a:tailEnd type="none" w="med" len="med"/>
            </a:ln>
          </p:spPr>
        </p:sp>
        <p:sp>
          <p:nvSpPr>
            <p:cNvPr id="15383" name="Text Box 52"/>
            <p:cNvSpPr txBox="1"/>
            <p:nvPr/>
          </p:nvSpPr>
          <p:spPr>
            <a:xfrm>
              <a:off x="374" y="624"/>
              <a:ext cx="346" cy="1488"/>
            </a:xfrm>
            <a:prstGeom prst="rect">
              <a:avLst/>
            </a:prstGeom>
            <a:noFill/>
            <a:ln w="9525">
              <a:noFill/>
            </a:ln>
          </p:spPr>
          <p:txBody>
            <a:bodyPr vert="eaVert"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度为</a:t>
              </a:r>
              <a:r>
                <a:rPr lang="en-US" altLang="zh-CN" dirty="0">
                  <a:solidFill>
                    <a:srgbClr val="33CCFF"/>
                  </a:solidFill>
                  <a:latin typeface="Times New Roman" panose="02020603050405020304" pitchFamily="18" charset="0"/>
                  <a:ea typeface="宋体" panose="02010600030101010101" pitchFamily="2" charset="-122"/>
                </a:rPr>
                <a:t>3</a:t>
              </a:r>
              <a:r>
                <a:rPr lang="zh-CN" altLang="en-US" dirty="0">
                  <a:solidFill>
                    <a:schemeClr val="folHlink"/>
                  </a:solidFill>
                  <a:latin typeface="Times New Roman" panose="02020603050405020304" pitchFamily="18" charset="0"/>
                  <a:ea typeface="宋体" panose="02010600030101010101" pitchFamily="2" charset="-122"/>
                </a:rPr>
                <a:t>的带弦环</a:t>
              </a:r>
              <a:endParaRPr lang="zh-CN" altLang="en-US" dirty="0">
                <a:latin typeface="Times New Roman" panose="02020603050405020304" pitchFamily="18" charset="0"/>
                <a:ea typeface="宋体" panose="02010600030101010101" pitchFamily="2" charset="-122"/>
              </a:endParaRPr>
            </a:p>
          </p:txBody>
        </p:sp>
      </p:grpSp>
      <p:grpSp>
        <p:nvGrpSpPr>
          <p:cNvPr id="15384" name="Group 59"/>
          <p:cNvGrpSpPr/>
          <p:nvPr/>
        </p:nvGrpSpPr>
        <p:grpSpPr>
          <a:xfrm>
            <a:off x="5029200" y="762000"/>
            <a:ext cx="3505200" cy="2819400"/>
            <a:chOff x="3168" y="480"/>
            <a:chExt cx="2208" cy="1776"/>
          </a:xfrm>
        </p:grpSpPr>
        <p:sp>
          <p:nvSpPr>
            <p:cNvPr id="15385" name="Oval 25"/>
            <p:cNvSpPr/>
            <p:nvPr/>
          </p:nvSpPr>
          <p:spPr>
            <a:xfrm>
              <a:off x="3648" y="528"/>
              <a:ext cx="1680" cy="1680"/>
            </a:xfrm>
            <a:prstGeom prst="ellipse">
              <a:avLst/>
            </a:prstGeom>
            <a:noFill/>
            <a:ln w="19050" cap="flat" cmpd="sng">
              <a:solidFill>
                <a:srgbClr val="00CC00"/>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86" name="Oval 26"/>
            <p:cNvSpPr/>
            <p:nvPr/>
          </p:nvSpPr>
          <p:spPr>
            <a:xfrm>
              <a:off x="4416" y="480"/>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87" name="Oval 27"/>
            <p:cNvSpPr/>
            <p:nvPr/>
          </p:nvSpPr>
          <p:spPr>
            <a:xfrm>
              <a:off x="3984" y="62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88" name="Oval 28"/>
            <p:cNvSpPr/>
            <p:nvPr/>
          </p:nvSpPr>
          <p:spPr>
            <a:xfrm>
              <a:off x="4896" y="62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89" name="Oval 29"/>
            <p:cNvSpPr/>
            <p:nvPr/>
          </p:nvSpPr>
          <p:spPr>
            <a:xfrm>
              <a:off x="3696" y="96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0" name="Oval 30"/>
            <p:cNvSpPr/>
            <p:nvPr/>
          </p:nvSpPr>
          <p:spPr>
            <a:xfrm>
              <a:off x="5184" y="96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1" name="Oval 31"/>
            <p:cNvSpPr/>
            <p:nvPr/>
          </p:nvSpPr>
          <p:spPr>
            <a:xfrm>
              <a:off x="3600" y="134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2" name="Oval 32"/>
            <p:cNvSpPr/>
            <p:nvPr/>
          </p:nvSpPr>
          <p:spPr>
            <a:xfrm>
              <a:off x="5280" y="134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3" name="Oval 33"/>
            <p:cNvSpPr/>
            <p:nvPr/>
          </p:nvSpPr>
          <p:spPr>
            <a:xfrm>
              <a:off x="4464" y="216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4" name="Oval 34"/>
            <p:cNvSpPr/>
            <p:nvPr/>
          </p:nvSpPr>
          <p:spPr>
            <a:xfrm>
              <a:off x="3696" y="172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5" name="Oval 35"/>
            <p:cNvSpPr/>
            <p:nvPr/>
          </p:nvSpPr>
          <p:spPr>
            <a:xfrm>
              <a:off x="3984" y="2016"/>
              <a:ext cx="96" cy="96"/>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6" name="Oval 36"/>
            <p:cNvSpPr/>
            <p:nvPr/>
          </p:nvSpPr>
          <p:spPr>
            <a:xfrm>
              <a:off x="5184" y="172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7" name="Oval 37"/>
            <p:cNvSpPr/>
            <p:nvPr/>
          </p:nvSpPr>
          <p:spPr>
            <a:xfrm>
              <a:off x="4896" y="201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5398" name="Line 38"/>
            <p:cNvSpPr/>
            <p:nvPr/>
          </p:nvSpPr>
          <p:spPr>
            <a:xfrm flipH="1">
              <a:off x="3696" y="576"/>
              <a:ext cx="768" cy="816"/>
            </a:xfrm>
            <a:prstGeom prst="line">
              <a:avLst/>
            </a:prstGeom>
            <a:ln w="19050" cap="flat" cmpd="sng">
              <a:solidFill>
                <a:srgbClr val="00CC00"/>
              </a:solidFill>
              <a:prstDash val="solid"/>
              <a:round/>
              <a:headEnd type="none" w="med" len="med"/>
              <a:tailEnd type="none" w="med" len="med"/>
            </a:ln>
          </p:spPr>
        </p:sp>
        <p:sp>
          <p:nvSpPr>
            <p:cNvPr id="15399" name="Line 39"/>
            <p:cNvSpPr/>
            <p:nvPr/>
          </p:nvSpPr>
          <p:spPr>
            <a:xfrm>
              <a:off x="4464" y="576"/>
              <a:ext cx="816" cy="816"/>
            </a:xfrm>
            <a:prstGeom prst="line">
              <a:avLst/>
            </a:prstGeom>
            <a:ln w="19050" cap="flat" cmpd="sng">
              <a:solidFill>
                <a:srgbClr val="00CC00"/>
              </a:solidFill>
              <a:prstDash val="solid"/>
              <a:round/>
              <a:headEnd type="none" w="med" len="med"/>
              <a:tailEnd type="none" w="med" len="med"/>
            </a:ln>
          </p:spPr>
        </p:sp>
        <p:sp>
          <p:nvSpPr>
            <p:cNvPr id="15400" name="Line 40"/>
            <p:cNvSpPr/>
            <p:nvPr/>
          </p:nvSpPr>
          <p:spPr>
            <a:xfrm flipH="1">
              <a:off x="3792" y="720"/>
              <a:ext cx="240" cy="1056"/>
            </a:xfrm>
            <a:prstGeom prst="line">
              <a:avLst/>
            </a:prstGeom>
            <a:ln w="19050" cap="flat" cmpd="sng">
              <a:solidFill>
                <a:srgbClr val="00CC00"/>
              </a:solidFill>
              <a:prstDash val="solid"/>
              <a:round/>
              <a:headEnd type="none" w="med" len="med"/>
              <a:tailEnd type="none" w="med" len="med"/>
            </a:ln>
          </p:spPr>
        </p:sp>
        <p:sp>
          <p:nvSpPr>
            <p:cNvPr id="15401" name="Line 41"/>
            <p:cNvSpPr/>
            <p:nvPr/>
          </p:nvSpPr>
          <p:spPr>
            <a:xfrm>
              <a:off x="4080" y="672"/>
              <a:ext cx="1104" cy="336"/>
            </a:xfrm>
            <a:prstGeom prst="line">
              <a:avLst/>
            </a:prstGeom>
            <a:ln w="19050" cap="flat" cmpd="sng">
              <a:solidFill>
                <a:srgbClr val="00CC00"/>
              </a:solidFill>
              <a:prstDash val="solid"/>
              <a:round/>
              <a:headEnd type="none" w="med" len="med"/>
              <a:tailEnd type="none" w="med" len="med"/>
            </a:ln>
          </p:spPr>
        </p:sp>
        <p:sp>
          <p:nvSpPr>
            <p:cNvPr id="15402" name="Line 42"/>
            <p:cNvSpPr/>
            <p:nvPr/>
          </p:nvSpPr>
          <p:spPr>
            <a:xfrm>
              <a:off x="3744" y="1056"/>
              <a:ext cx="288" cy="960"/>
            </a:xfrm>
            <a:prstGeom prst="line">
              <a:avLst/>
            </a:prstGeom>
            <a:ln w="19050" cap="flat" cmpd="sng">
              <a:solidFill>
                <a:srgbClr val="00CC00"/>
              </a:solidFill>
              <a:prstDash val="solid"/>
              <a:round/>
              <a:headEnd type="none" w="med" len="med"/>
              <a:tailEnd type="none" w="med" len="med"/>
            </a:ln>
          </p:spPr>
        </p:sp>
        <p:sp>
          <p:nvSpPr>
            <p:cNvPr id="15403" name="Line 43"/>
            <p:cNvSpPr/>
            <p:nvPr/>
          </p:nvSpPr>
          <p:spPr>
            <a:xfrm flipH="1">
              <a:off x="3792" y="672"/>
              <a:ext cx="1104" cy="336"/>
            </a:xfrm>
            <a:prstGeom prst="line">
              <a:avLst/>
            </a:prstGeom>
            <a:ln w="19050" cap="flat" cmpd="sng">
              <a:solidFill>
                <a:srgbClr val="00CC00"/>
              </a:solidFill>
              <a:prstDash val="solid"/>
              <a:round/>
              <a:headEnd type="none" w="med" len="med"/>
              <a:tailEnd type="none" w="med" len="med"/>
            </a:ln>
          </p:spPr>
        </p:sp>
        <p:sp>
          <p:nvSpPr>
            <p:cNvPr id="15404" name="Line 44"/>
            <p:cNvSpPr/>
            <p:nvPr/>
          </p:nvSpPr>
          <p:spPr>
            <a:xfrm>
              <a:off x="3696" y="1392"/>
              <a:ext cx="816" cy="768"/>
            </a:xfrm>
            <a:prstGeom prst="line">
              <a:avLst/>
            </a:prstGeom>
            <a:ln w="19050" cap="flat" cmpd="sng">
              <a:solidFill>
                <a:srgbClr val="00CC00"/>
              </a:solidFill>
              <a:prstDash val="solid"/>
              <a:round/>
              <a:headEnd type="none" w="med" len="med"/>
              <a:tailEnd type="none" w="med" len="med"/>
            </a:ln>
          </p:spPr>
        </p:sp>
        <p:sp>
          <p:nvSpPr>
            <p:cNvPr id="15405" name="Line 45"/>
            <p:cNvSpPr/>
            <p:nvPr/>
          </p:nvSpPr>
          <p:spPr>
            <a:xfrm flipH="1" flipV="1">
              <a:off x="3792" y="1776"/>
              <a:ext cx="1104" cy="288"/>
            </a:xfrm>
            <a:prstGeom prst="line">
              <a:avLst/>
            </a:prstGeom>
            <a:ln w="19050" cap="flat" cmpd="sng">
              <a:solidFill>
                <a:srgbClr val="00CC00"/>
              </a:solidFill>
              <a:prstDash val="solid"/>
              <a:round/>
              <a:headEnd type="none" w="med" len="med"/>
              <a:tailEnd type="none" w="med" len="med"/>
            </a:ln>
          </p:spPr>
        </p:sp>
        <p:sp>
          <p:nvSpPr>
            <p:cNvPr id="15406" name="Line 46"/>
            <p:cNvSpPr/>
            <p:nvPr/>
          </p:nvSpPr>
          <p:spPr>
            <a:xfrm flipH="1">
              <a:off x="4080" y="1776"/>
              <a:ext cx="1104" cy="288"/>
            </a:xfrm>
            <a:prstGeom prst="line">
              <a:avLst/>
            </a:prstGeom>
            <a:ln w="19050" cap="flat" cmpd="sng">
              <a:solidFill>
                <a:srgbClr val="00CC00"/>
              </a:solidFill>
              <a:prstDash val="solid"/>
              <a:round/>
              <a:headEnd type="none" w="med" len="med"/>
              <a:tailEnd type="none" w="med" len="med"/>
            </a:ln>
          </p:spPr>
        </p:sp>
        <p:sp>
          <p:nvSpPr>
            <p:cNvPr id="15407" name="Line 47"/>
            <p:cNvSpPr/>
            <p:nvPr/>
          </p:nvSpPr>
          <p:spPr>
            <a:xfrm flipH="1">
              <a:off x="4512" y="1392"/>
              <a:ext cx="768" cy="768"/>
            </a:xfrm>
            <a:prstGeom prst="line">
              <a:avLst/>
            </a:prstGeom>
            <a:ln w="19050" cap="flat" cmpd="sng">
              <a:solidFill>
                <a:srgbClr val="00CC00"/>
              </a:solidFill>
              <a:prstDash val="solid"/>
              <a:round/>
              <a:headEnd type="none" w="med" len="med"/>
              <a:tailEnd type="none" w="med" len="med"/>
            </a:ln>
          </p:spPr>
        </p:sp>
        <p:sp>
          <p:nvSpPr>
            <p:cNvPr id="15408" name="Line 48"/>
            <p:cNvSpPr/>
            <p:nvPr/>
          </p:nvSpPr>
          <p:spPr>
            <a:xfrm flipH="1">
              <a:off x="4944" y="1056"/>
              <a:ext cx="288" cy="960"/>
            </a:xfrm>
            <a:prstGeom prst="line">
              <a:avLst/>
            </a:prstGeom>
            <a:ln w="19050" cap="flat" cmpd="sng">
              <a:solidFill>
                <a:srgbClr val="00CC00"/>
              </a:solidFill>
              <a:prstDash val="solid"/>
              <a:round/>
              <a:headEnd type="none" w="med" len="med"/>
              <a:tailEnd type="none" w="med" len="med"/>
            </a:ln>
          </p:spPr>
        </p:sp>
        <p:sp>
          <p:nvSpPr>
            <p:cNvPr id="15409" name="Line 49"/>
            <p:cNvSpPr/>
            <p:nvPr/>
          </p:nvSpPr>
          <p:spPr>
            <a:xfrm>
              <a:off x="4944" y="720"/>
              <a:ext cx="288" cy="1008"/>
            </a:xfrm>
            <a:prstGeom prst="line">
              <a:avLst/>
            </a:prstGeom>
            <a:ln w="19050" cap="flat" cmpd="sng">
              <a:solidFill>
                <a:srgbClr val="00CC00"/>
              </a:solidFill>
              <a:prstDash val="solid"/>
              <a:round/>
              <a:headEnd type="none" w="med" len="med"/>
              <a:tailEnd type="none" w="med" len="med"/>
            </a:ln>
          </p:spPr>
        </p:sp>
        <p:sp>
          <p:nvSpPr>
            <p:cNvPr id="15410" name="Text Box 55"/>
            <p:cNvSpPr txBox="1"/>
            <p:nvPr/>
          </p:nvSpPr>
          <p:spPr>
            <a:xfrm>
              <a:off x="3168" y="624"/>
              <a:ext cx="346" cy="1488"/>
            </a:xfrm>
            <a:prstGeom prst="rect">
              <a:avLst/>
            </a:prstGeom>
            <a:noFill/>
            <a:ln w="9525">
              <a:noFill/>
            </a:ln>
          </p:spPr>
          <p:txBody>
            <a:bodyPr vert="eaVert"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度为</a:t>
              </a:r>
              <a:r>
                <a:rPr lang="en-US" altLang="zh-CN" dirty="0">
                  <a:solidFill>
                    <a:srgbClr val="33CCFF"/>
                  </a:solidFill>
                  <a:latin typeface="Times New Roman" panose="02020603050405020304" pitchFamily="18" charset="0"/>
                  <a:ea typeface="宋体" panose="02010600030101010101" pitchFamily="2" charset="-122"/>
                </a:rPr>
                <a:t>4</a:t>
              </a:r>
              <a:r>
                <a:rPr lang="zh-CN" altLang="en-US" dirty="0">
                  <a:solidFill>
                    <a:schemeClr val="folHlink"/>
                  </a:solidFill>
                  <a:latin typeface="Times New Roman" panose="02020603050405020304" pitchFamily="18" charset="0"/>
                  <a:ea typeface="宋体" panose="02010600030101010101" pitchFamily="2" charset="-122"/>
                </a:rPr>
                <a:t>的带弦环</a:t>
              </a:r>
              <a:endParaRPr lang="zh-CN" altLang="en-US"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p:nvPr/>
        </p:nvSpPr>
        <p:spPr>
          <a:xfrm>
            <a:off x="152400" y="152400"/>
            <a:ext cx="8763000" cy="2133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2.2.4 </a:t>
            </a:r>
            <a:r>
              <a:rPr lang="zh-CN" altLang="en-US" sz="3200" dirty="0">
                <a:solidFill>
                  <a:schemeClr val="accent1"/>
                </a:solidFill>
                <a:latin typeface="Times New Roman" panose="02020603050405020304" pitchFamily="18" charset="0"/>
                <a:ea typeface="楷体_GB2312" pitchFamily="49" charset="-122"/>
              </a:rPr>
              <a:t>全链接</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全链接是带弦环的一种特殊情形。全链接中的每个结点和其他结点之间都有单一的直接链路。如下图中</a:t>
            </a:r>
            <a:r>
              <a:rPr lang="en-US" altLang="zh-CN" sz="3200" dirty="0">
                <a:solidFill>
                  <a:srgbClr val="33CCFF"/>
                </a:solidFill>
                <a:latin typeface="Times New Roman" panose="02020603050405020304" pitchFamily="18" charset="0"/>
                <a:ea typeface="楷体_GB2312" pitchFamily="49" charset="-122"/>
              </a:rPr>
              <a:t>8</a:t>
            </a:r>
            <a:r>
              <a:rPr lang="zh-CN" altLang="en-US" sz="3200" dirty="0">
                <a:latin typeface="Times New Roman" panose="02020603050405020304" pitchFamily="18" charset="0"/>
                <a:ea typeface="楷体_GB2312" pitchFamily="49" charset="-122"/>
              </a:rPr>
              <a:t>个结点的全链接：</a:t>
            </a:r>
          </a:p>
        </p:txBody>
      </p:sp>
      <p:sp>
        <p:nvSpPr>
          <p:cNvPr id="16386" name="Oval 4"/>
          <p:cNvSpPr/>
          <p:nvPr/>
        </p:nvSpPr>
        <p:spPr>
          <a:xfrm>
            <a:off x="3505200" y="2590800"/>
            <a:ext cx="2667000" cy="2667000"/>
          </a:xfrm>
          <a:prstGeom prst="ellipse">
            <a:avLst/>
          </a:prstGeom>
          <a:noFill/>
          <a:ln w="19050" cap="flat" cmpd="sng">
            <a:solidFill>
              <a:srgbClr val="00CC00"/>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387" name="Oval 5"/>
          <p:cNvSpPr/>
          <p:nvPr/>
        </p:nvSpPr>
        <p:spPr>
          <a:xfrm>
            <a:off x="4724400" y="2514600"/>
            <a:ext cx="152400" cy="1524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388" name="Oval 11"/>
          <p:cNvSpPr/>
          <p:nvPr/>
        </p:nvSpPr>
        <p:spPr>
          <a:xfrm>
            <a:off x="6096000" y="3886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389" name="Line 24"/>
          <p:cNvSpPr/>
          <p:nvPr/>
        </p:nvSpPr>
        <p:spPr>
          <a:xfrm>
            <a:off x="4800600" y="2667000"/>
            <a:ext cx="0" cy="2514600"/>
          </a:xfrm>
          <a:prstGeom prst="line">
            <a:avLst/>
          </a:prstGeom>
          <a:ln w="19050" cap="flat" cmpd="sng">
            <a:solidFill>
              <a:srgbClr val="00CC00"/>
            </a:solidFill>
            <a:prstDash val="solid"/>
            <a:round/>
            <a:headEnd type="none" w="med" len="med"/>
            <a:tailEnd type="none" w="med" len="med"/>
          </a:ln>
        </p:spPr>
      </p:sp>
      <p:sp>
        <p:nvSpPr>
          <p:cNvPr id="16390" name="Line 25"/>
          <p:cNvSpPr/>
          <p:nvPr/>
        </p:nvSpPr>
        <p:spPr>
          <a:xfrm flipH="1">
            <a:off x="4800600" y="3962400"/>
            <a:ext cx="1295400" cy="1219200"/>
          </a:xfrm>
          <a:prstGeom prst="line">
            <a:avLst/>
          </a:prstGeom>
          <a:ln w="19050" cap="flat" cmpd="sng">
            <a:solidFill>
              <a:srgbClr val="00CC00"/>
            </a:solidFill>
            <a:prstDash val="solid"/>
            <a:round/>
            <a:headEnd type="none" w="med" len="med"/>
            <a:tailEnd type="none" w="med" len="med"/>
          </a:ln>
        </p:spPr>
      </p:sp>
      <p:sp>
        <p:nvSpPr>
          <p:cNvPr id="16391" name="Line 26"/>
          <p:cNvSpPr/>
          <p:nvPr/>
        </p:nvSpPr>
        <p:spPr>
          <a:xfrm flipH="1" flipV="1">
            <a:off x="3581400" y="3962400"/>
            <a:ext cx="1219200" cy="1219200"/>
          </a:xfrm>
          <a:prstGeom prst="line">
            <a:avLst/>
          </a:prstGeom>
          <a:ln w="19050" cap="flat" cmpd="sng">
            <a:solidFill>
              <a:srgbClr val="00CC00"/>
            </a:solidFill>
            <a:prstDash val="solid"/>
            <a:round/>
            <a:headEnd type="none" w="med" len="med"/>
            <a:tailEnd type="none" w="med" len="med"/>
          </a:ln>
        </p:spPr>
      </p:sp>
      <p:sp>
        <p:nvSpPr>
          <p:cNvPr id="16392" name="Line 27"/>
          <p:cNvSpPr/>
          <p:nvPr/>
        </p:nvSpPr>
        <p:spPr>
          <a:xfrm flipH="1" flipV="1">
            <a:off x="4800600" y="2667000"/>
            <a:ext cx="1295400" cy="1295400"/>
          </a:xfrm>
          <a:prstGeom prst="line">
            <a:avLst/>
          </a:prstGeom>
          <a:ln w="19050" cap="flat" cmpd="sng">
            <a:solidFill>
              <a:srgbClr val="00CC00"/>
            </a:solidFill>
            <a:prstDash val="solid"/>
            <a:round/>
            <a:headEnd type="none" w="med" len="med"/>
            <a:tailEnd type="none" w="med" len="med"/>
          </a:ln>
        </p:spPr>
      </p:sp>
      <p:sp>
        <p:nvSpPr>
          <p:cNvPr id="16393" name="Line 28"/>
          <p:cNvSpPr/>
          <p:nvPr/>
        </p:nvSpPr>
        <p:spPr>
          <a:xfrm flipH="1">
            <a:off x="3581400" y="2667000"/>
            <a:ext cx="1219200" cy="1219200"/>
          </a:xfrm>
          <a:prstGeom prst="line">
            <a:avLst/>
          </a:prstGeom>
          <a:ln w="19050" cap="flat" cmpd="sng">
            <a:solidFill>
              <a:srgbClr val="00CC00"/>
            </a:solidFill>
            <a:prstDash val="solid"/>
            <a:round/>
            <a:headEnd type="none" w="med" len="med"/>
            <a:tailEnd type="none" w="med" len="med"/>
          </a:ln>
        </p:spPr>
      </p:sp>
      <p:sp>
        <p:nvSpPr>
          <p:cNvPr id="16394" name="Line 29"/>
          <p:cNvSpPr/>
          <p:nvPr/>
        </p:nvSpPr>
        <p:spPr>
          <a:xfrm flipH="1">
            <a:off x="3581400" y="3962400"/>
            <a:ext cx="2514600" cy="0"/>
          </a:xfrm>
          <a:prstGeom prst="line">
            <a:avLst/>
          </a:prstGeom>
          <a:ln w="19050" cap="flat" cmpd="sng">
            <a:solidFill>
              <a:srgbClr val="00CC00"/>
            </a:solidFill>
            <a:prstDash val="solid"/>
            <a:round/>
            <a:headEnd type="none" w="med" len="med"/>
            <a:tailEnd type="none" w="med" len="med"/>
          </a:ln>
        </p:spPr>
      </p:sp>
      <p:sp>
        <p:nvSpPr>
          <p:cNvPr id="16395" name="Rectangle 30"/>
          <p:cNvSpPr/>
          <p:nvPr/>
        </p:nvSpPr>
        <p:spPr>
          <a:xfrm>
            <a:off x="228600" y="5638800"/>
            <a:ext cx="8763000" cy="11430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有</a:t>
            </a:r>
            <a:r>
              <a:rPr lang="en-US" altLang="zh-CN" sz="3200" dirty="0">
                <a:solidFill>
                  <a:srgbClr val="33CCFF"/>
                </a:solidFill>
                <a:latin typeface="Times New Roman" panose="02020603050405020304" pitchFamily="18" charset="0"/>
                <a:ea typeface="楷体_GB2312" pitchFamily="49" charset="-122"/>
              </a:rPr>
              <a:t>28</a:t>
            </a:r>
            <a:r>
              <a:rPr lang="zh-CN" altLang="en-US" sz="3200" dirty="0">
                <a:latin typeface="Times New Roman" panose="02020603050405020304" pitchFamily="18" charset="0"/>
                <a:ea typeface="楷体_GB2312" pitchFamily="49" charset="-122"/>
              </a:rPr>
              <a:t>条链路，直径为</a:t>
            </a:r>
            <a:r>
              <a:rPr lang="en-US" altLang="zh-CN" sz="3200" dirty="0">
                <a:solidFill>
                  <a:srgbClr val="33CCFF"/>
                </a:solidFill>
                <a:latin typeface="Times New Roman" panose="02020603050405020304" pitchFamily="18" charset="0"/>
                <a:ea typeface="楷体_GB2312" pitchFamily="49" charset="-122"/>
              </a:rPr>
              <a:t>1</a:t>
            </a:r>
            <a:r>
              <a:rPr lang="zh-CN" altLang="en-US" sz="3200" dirty="0">
                <a:latin typeface="Times New Roman" panose="02020603050405020304" pitchFamily="18" charset="0"/>
                <a:ea typeface="楷体_GB2312" pitchFamily="49" charset="-122"/>
              </a:rPr>
              <a:t>，度为</a:t>
            </a:r>
            <a:r>
              <a:rPr lang="en-US" altLang="zh-CN" sz="3200" dirty="0">
                <a:solidFill>
                  <a:srgbClr val="33CCFF"/>
                </a:solidFill>
                <a:latin typeface="Times New Roman" panose="02020603050405020304" pitchFamily="18" charset="0"/>
                <a:ea typeface="楷体_GB2312" pitchFamily="49" charset="-122"/>
              </a:rPr>
              <a:t>7</a:t>
            </a:r>
            <a:r>
              <a:rPr lang="zh-CN" altLang="en-US" sz="3200" dirty="0">
                <a:latin typeface="Times New Roman" panose="02020603050405020304" pitchFamily="18" charset="0"/>
                <a:ea typeface="楷体_GB2312" pitchFamily="49" charset="-122"/>
              </a:rPr>
              <a:t>，对称，等分宽度为</a:t>
            </a:r>
            <a:r>
              <a:rPr lang="en-US" altLang="zh-CN" sz="3200" dirty="0">
                <a:solidFill>
                  <a:srgbClr val="33CCFF"/>
                </a:solidFill>
                <a:latin typeface="Times New Roman" panose="02020603050405020304" pitchFamily="18" charset="0"/>
                <a:ea typeface="楷体_GB2312" pitchFamily="49" charset="-122"/>
              </a:rPr>
              <a:t>16</a:t>
            </a:r>
            <a:r>
              <a:rPr lang="zh-CN" altLang="en-US" sz="3200" dirty="0">
                <a:latin typeface="Times New Roman" panose="02020603050405020304" pitchFamily="18" charset="0"/>
                <a:ea typeface="楷体_GB2312" pitchFamily="49" charset="-122"/>
              </a:rPr>
              <a:t>。	</a:t>
            </a:r>
          </a:p>
        </p:txBody>
      </p:sp>
      <p:sp>
        <p:nvSpPr>
          <p:cNvPr id="16396" name="Line 35"/>
          <p:cNvSpPr/>
          <p:nvPr/>
        </p:nvSpPr>
        <p:spPr>
          <a:xfrm>
            <a:off x="3886200" y="3048000"/>
            <a:ext cx="0" cy="1752600"/>
          </a:xfrm>
          <a:prstGeom prst="line">
            <a:avLst/>
          </a:prstGeom>
          <a:ln w="19050" cap="flat" cmpd="sng">
            <a:solidFill>
              <a:srgbClr val="00CC00"/>
            </a:solidFill>
            <a:prstDash val="solid"/>
            <a:round/>
            <a:headEnd type="none" w="med" len="med"/>
            <a:tailEnd type="none" w="med" len="med"/>
          </a:ln>
        </p:spPr>
      </p:sp>
      <p:sp>
        <p:nvSpPr>
          <p:cNvPr id="16397" name="Line 36"/>
          <p:cNvSpPr/>
          <p:nvPr/>
        </p:nvSpPr>
        <p:spPr>
          <a:xfrm>
            <a:off x="5867400" y="2971800"/>
            <a:ext cx="0" cy="1752600"/>
          </a:xfrm>
          <a:prstGeom prst="line">
            <a:avLst/>
          </a:prstGeom>
          <a:ln w="19050" cap="flat" cmpd="sng">
            <a:solidFill>
              <a:srgbClr val="00CC00"/>
            </a:solidFill>
            <a:prstDash val="solid"/>
            <a:round/>
            <a:headEnd type="none" w="med" len="med"/>
            <a:tailEnd type="none" w="med" len="med"/>
          </a:ln>
        </p:spPr>
      </p:sp>
      <p:sp>
        <p:nvSpPr>
          <p:cNvPr id="16398" name="Line 37"/>
          <p:cNvSpPr/>
          <p:nvPr/>
        </p:nvSpPr>
        <p:spPr>
          <a:xfrm flipH="1">
            <a:off x="3886200" y="3048000"/>
            <a:ext cx="1981200" cy="0"/>
          </a:xfrm>
          <a:prstGeom prst="line">
            <a:avLst/>
          </a:prstGeom>
          <a:ln w="19050" cap="flat" cmpd="sng">
            <a:solidFill>
              <a:srgbClr val="00CC00"/>
            </a:solidFill>
            <a:prstDash val="solid"/>
            <a:round/>
            <a:headEnd type="none" w="med" len="med"/>
            <a:tailEnd type="none" w="med" len="med"/>
          </a:ln>
        </p:spPr>
      </p:sp>
      <p:sp>
        <p:nvSpPr>
          <p:cNvPr id="16399" name="Line 38"/>
          <p:cNvSpPr/>
          <p:nvPr/>
        </p:nvSpPr>
        <p:spPr>
          <a:xfrm flipH="1">
            <a:off x="3886200" y="4800600"/>
            <a:ext cx="1981200" cy="0"/>
          </a:xfrm>
          <a:prstGeom prst="line">
            <a:avLst/>
          </a:prstGeom>
          <a:ln w="19050" cap="flat" cmpd="sng">
            <a:solidFill>
              <a:srgbClr val="00CC00"/>
            </a:solidFill>
            <a:prstDash val="solid"/>
            <a:round/>
            <a:headEnd type="none" w="med" len="med"/>
            <a:tailEnd type="none" w="med" len="med"/>
          </a:ln>
        </p:spPr>
      </p:sp>
      <p:sp>
        <p:nvSpPr>
          <p:cNvPr id="16400" name="Line 39"/>
          <p:cNvSpPr/>
          <p:nvPr/>
        </p:nvSpPr>
        <p:spPr>
          <a:xfrm>
            <a:off x="3886200" y="3048000"/>
            <a:ext cx="914400" cy="2133600"/>
          </a:xfrm>
          <a:prstGeom prst="line">
            <a:avLst/>
          </a:prstGeom>
          <a:ln w="19050" cap="flat" cmpd="sng">
            <a:solidFill>
              <a:srgbClr val="00CC00"/>
            </a:solidFill>
            <a:prstDash val="solid"/>
            <a:round/>
            <a:headEnd type="none" w="med" len="med"/>
            <a:tailEnd type="none" w="med" len="med"/>
          </a:ln>
        </p:spPr>
      </p:sp>
      <p:sp>
        <p:nvSpPr>
          <p:cNvPr id="16401" name="Line 40"/>
          <p:cNvSpPr/>
          <p:nvPr/>
        </p:nvSpPr>
        <p:spPr>
          <a:xfrm flipH="1">
            <a:off x="4800600" y="3048000"/>
            <a:ext cx="1066800" cy="2133600"/>
          </a:xfrm>
          <a:prstGeom prst="line">
            <a:avLst/>
          </a:prstGeom>
          <a:ln w="19050" cap="flat" cmpd="sng">
            <a:solidFill>
              <a:srgbClr val="00CC00"/>
            </a:solidFill>
            <a:prstDash val="solid"/>
            <a:round/>
            <a:headEnd type="none" w="med" len="med"/>
            <a:tailEnd type="none" w="med" len="med"/>
          </a:ln>
        </p:spPr>
      </p:sp>
      <p:sp>
        <p:nvSpPr>
          <p:cNvPr id="16402" name="Line 41"/>
          <p:cNvSpPr/>
          <p:nvPr/>
        </p:nvSpPr>
        <p:spPr>
          <a:xfrm flipH="1">
            <a:off x="3886200" y="2667000"/>
            <a:ext cx="914400" cy="2133600"/>
          </a:xfrm>
          <a:prstGeom prst="line">
            <a:avLst/>
          </a:prstGeom>
          <a:ln w="19050" cap="flat" cmpd="sng">
            <a:solidFill>
              <a:srgbClr val="00CC00"/>
            </a:solidFill>
            <a:prstDash val="solid"/>
            <a:round/>
            <a:headEnd type="none" w="med" len="med"/>
            <a:tailEnd type="none" w="med" len="med"/>
          </a:ln>
        </p:spPr>
      </p:sp>
      <p:sp>
        <p:nvSpPr>
          <p:cNvPr id="16403" name="Line 42"/>
          <p:cNvSpPr/>
          <p:nvPr/>
        </p:nvSpPr>
        <p:spPr>
          <a:xfrm>
            <a:off x="4800600" y="2667000"/>
            <a:ext cx="1066800" cy="2133600"/>
          </a:xfrm>
          <a:prstGeom prst="line">
            <a:avLst/>
          </a:prstGeom>
          <a:ln w="19050" cap="flat" cmpd="sng">
            <a:solidFill>
              <a:srgbClr val="00CC00"/>
            </a:solidFill>
            <a:prstDash val="solid"/>
            <a:round/>
            <a:headEnd type="none" w="med" len="med"/>
            <a:tailEnd type="none" w="med" len="med"/>
          </a:ln>
        </p:spPr>
      </p:sp>
      <p:sp>
        <p:nvSpPr>
          <p:cNvPr id="16404" name="Line 43"/>
          <p:cNvSpPr/>
          <p:nvPr/>
        </p:nvSpPr>
        <p:spPr>
          <a:xfrm>
            <a:off x="3810000" y="3048000"/>
            <a:ext cx="1981200" cy="1752600"/>
          </a:xfrm>
          <a:prstGeom prst="line">
            <a:avLst/>
          </a:prstGeom>
          <a:ln w="19050" cap="flat" cmpd="sng">
            <a:solidFill>
              <a:srgbClr val="00CC00"/>
            </a:solidFill>
            <a:prstDash val="solid"/>
            <a:round/>
            <a:headEnd type="none" w="med" len="med"/>
            <a:tailEnd type="none" w="med" len="med"/>
          </a:ln>
        </p:spPr>
      </p:sp>
      <p:sp>
        <p:nvSpPr>
          <p:cNvPr id="16405" name="Line 44"/>
          <p:cNvSpPr/>
          <p:nvPr/>
        </p:nvSpPr>
        <p:spPr>
          <a:xfrm>
            <a:off x="3886200" y="3048000"/>
            <a:ext cx="2209800" cy="914400"/>
          </a:xfrm>
          <a:prstGeom prst="line">
            <a:avLst/>
          </a:prstGeom>
          <a:ln w="19050" cap="flat" cmpd="sng">
            <a:solidFill>
              <a:srgbClr val="00CC00"/>
            </a:solidFill>
            <a:prstDash val="solid"/>
            <a:round/>
            <a:headEnd type="none" w="med" len="med"/>
            <a:tailEnd type="none" w="med" len="med"/>
          </a:ln>
        </p:spPr>
      </p:sp>
      <p:sp>
        <p:nvSpPr>
          <p:cNvPr id="16406" name="Line 45"/>
          <p:cNvSpPr/>
          <p:nvPr/>
        </p:nvSpPr>
        <p:spPr>
          <a:xfrm flipH="1">
            <a:off x="3581400" y="3048000"/>
            <a:ext cx="2286000" cy="914400"/>
          </a:xfrm>
          <a:prstGeom prst="line">
            <a:avLst/>
          </a:prstGeom>
          <a:ln w="19050" cap="flat" cmpd="sng">
            <a:solidFill>
              <a:srgbClr val="00CC00"/>
            </a:solidFill>
            <a:prstDash val="solid"/>
            <a:round/>
            <a:headEnd type="none" w="med" len="med"/>
            <a:tailEnd type="none" w="med" len="med"/>
          </a:ln>
        </p:spPr>
      </p:sp>
      <p:sp>
        <p:nvSpPr>
          <p:cNvPr id="16407" name="Line 46"/>
          <p:cNvSpPr/>
          <p:nvPr/>
        </p:nvSpPr>
        <p:spPr>
          <a:xfrm flipH="1" flipV="1">
            <a:off x="3581400" y="3962400"/>
            <a:ext cx="2286000" cy="838200"/>
          </a:xfrm>
          <a:prstGeom prst="line">
            <a:avLst/>
          </a:prstGeom>
          <a:ln w="19050" cap="flat" cmpd="sng">
            <a:solidFill>
              <a:srgbClr val="00CC00"/>
            </a:solidFill>
            <a:prstDash val="solid"/>
            <a:round/>
            <a:headEnd type="none" w="med" len="med"/>
            <a:tailEnd type="none" w="med" len="med"/>
          </a:ln>
        </p:spPr>
      </p:sp>
      <p:sp>
        <p:nvSpPr>
          <p:cNvPr id="16408" name="Line 47"/>
          <p:cNvSpPr/>
          <p:nvPr/>
        </p:nvSpPr>
        <p:spPr>
          <a:xfrm flipH="1">
            <a:off x="3886200" y="3048000"/>
            <a:ext cx="1981200" cy="1752600"/>
          </a:xfrm>
          <a:prstGeom prst="line">
            <a:avLst/>
          </a:prstGeom>
          <a:ln w="19050" cap="flat" cmpd="sng">
            <a:solidFill>
              <a:srgbClr val="00CC00"/>
            </a:solidFill>
            <a:prstDash val="solid"/>
            <a:round/>
            <a:headEnd type="none" w="med" len="med"/>
            <a:tailEnd type="none" w="med" len="med"/>
          </a:ln>
        </p:spPr>
      </p:sp>
      <p:sp>
        <p:nvSpPr>
          <p:cNvPr id="16409" name="Line 48"/>
          <p:cNvSpPr/>
          <p:nvPr/>
        </p:nvSpPr>
        <p:spPr>
          <a:xfrm flipH="1">
            <a:off x="3886200" y="3962400"/>
            <a:ext cx="2209800" cy="838200"/>
          </a:xfrm>
          <a:prstGeom prst="line">
            <a:avLst/>
          </a:prstGeom>
          <a:ln w="19050" cap="flat" cmpd="sng">
            <a:solidFill>
              <a:srgbClr val="00CC00"/>
            </a:solidFill>
            <a:prstDash val="solid"/>
            <a:round/>
            <a:headEnd type="none" w="med" len="med"/>
            <a:tailEnd type="none" w="med" len="med"/>
          </a:ln>
        </p:spPr>
      </p:sp>
      <p:sp>
        <p:nvSpPr>
          <p:cNvPr id="16410" name="Oval 10"/>
          <p:cNvSpPr/>
          <p:nvPr/>
        </p:nvSpPr>
        <p:spPr>
          <a:xfrm>
            <a:off x="3429000" y="3886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411" name="Oval 12"/>
          <p:cNvSpPr/>
          <p:nvPr/>
        </p:nvSpPr>
        <p:spPr>
          <a:xfrm>
            <a:off x="4724400" y="5181600"/>
            <a:ext cx="152400" cy="152400"/>
          </a:xfrm>
          <a:prstGeom prst="ellipse">
            <a:avLst/>
          </a:prstGeom>
          <a:solidFill>
            <a:srgbClr val="FF3300"/>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412" name="Oval 31"/>
          <p:cNvSpPr/>
          <p:nvPr/>
        </p:nvSpPr>
        <p:spPr>
          <a:xfrm>
            <a:off x="3810000" y="2971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413" name="Oval 32"/>
          <p:cNvSpPr/>
          <p:nvPr/>
        </p:nvSpPr>
        <p:spPr>
          <a:xfrm>
            <a:off x="5791200" y="2971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414" name="Oval 33"/>
          <p:cNvSpPr/>
          <p:nvPr/>
        </p:nvSpPr>
        <p:spPr>
          <a:xfrm>
            <a:off x="3810000" y="4724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6415" name="Oval 34"/>
          <p:cNvSpPr/>
          <p:nvPr/>
        </p:nvSpPr>
        <p:spPr>
          <a:xfrm>
            <a:off x="5791200" y="4724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p:nvPr/>
        </p:nvSpPr>
        <p:spPr>
          <a:xfrm>
            <a:off x="152400" y="228600"/>
            <a:ext cx="8763000" cy="609600"/>
          </a:xfrm>
          <a:prstGeom prst="rect">
            <a:avLst/>
          </a:prstGeom>
          <a:noFill/>
          <a:ln w="9525">
            <a:noFill/>
          </a:ln>
        </p:spPr>
        <p:txBody>
          <a:bodyPr anchor="t"/>
          <a:lstStyle/>
          <a:p>
            <a:pPr marL="742950" lvl="1" indent="-285750" eaLnBrk="1" hangingPunct="1">
              <a:spcBef>
                <a:spcPct val="20000"/>
              </a:spcBef>
            </a:pPr>
            <a:r>
              <a:rPr lang="en-US" altLang="zh-CN" sz="3200" b="1" dirty="0">
                <a:solidFill>
                  <a:schemeClr val="accent1"/>
                </a:solidFill>
                <a:latin typeface="Times New Roman" panose="02020603050405020304" pitchFamily="18" charset="0"/>
                <a:ea typeface="楷体_GB2312" pitchFamily="49" charset="-122"/>
              </a:rPr>
              <a:t>2.2.5 </a:t>
            </a:r>
            <a:r>
              <a:rPr lang="zh-CN" altLang="en-US" sz="3200" b="1" dirty="0">
                <a:solidFill>
                  <a:schemeClr val="accent1"/>
                </a:solidFill>
                <a:latin typeface="Times New Roman" panose="02020603050405020304" pitchFamily="18" charset="0"/>
                <a:ea typeface="楷体_GB2312" pitchFamily="49" charset="-122"/>
              </a:rPr>
              <a:t>树形</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grpSp>
        <p:nvGrpSpPr>
          <p:cNvPr id="18434" name="Group 57"/>
          <p:cNvGrpSpPr/>
          <p:nvPr/>
        </p:nvGrpSpPr>
        <p:grpSpPr>
          <a:xfrm>
            <a:off x="2362200" y="914400"/>
            <a:ext cx="4953000" cy="1905000"/>
            <a:chOff x="1056" y="576"/>
            <a:chExt cx="3120" cy="1200"/>
          </a:xfrm>
        </p:grpSpPr>
        <p:sp>
          <p:nvSpPr>
            <p:cNvPr id="18435" name="Oval 3"/>
            <p:cNvSpPr/>
            <p:nvPr/>
          </p:nvSpPr>
          <p:spPr>
            <a:xfrm>
              <a:off x="2496" y="57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36" name="Oval 4"/>
            <p:cNvSpPr/>
            <p:nvPr/>
          </p:nvSpPr>
          <p:spPr>
            <a:xfrm>
              <a:off x="1296"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37" name="Oval 5"/>
            <p:cNvSpPr/>
            <p:nvPr/>
          </p:nvSpPr>
          <p:spPr>
            <a:xfrm>
              <a:off x="2016"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38" name="Oval 10"/>
            <p:cNvSpPr/>
            <p:nvPr/>
          </p:nvSpPr>
          <p:spPr>
            <a:xfrm>
              <a:off x="1632" y="91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39" name="Line 11"/>
            <p:cNvSpPr/>
            <p:nvPr/>
          </p:nvSpPr>
          <p:spPr>
            <a:xfrm flipH="1">
              <a:off x="1728" y="624"/>
              <a:ext cx="768" cy="336"/>
            </a:xfrm>
            <a:prstGeom prst="line">
              <a:avLst/>
            </a:prstGeom>
            <a:ln w="19050" cap="flat" cmpd="sng">
              <a:solidFill>
                <a:srgbClr val="00CC00"/>
              </a:solidFill>
              <a:prstDash val="solid"/>
              <a:round/>
              <a:headEnd type="none" w="med" len="med"/>
              <a:tailEnd type="none" w="med" len="med"/>
            </a:ln>
          </p:spPr>
        </p:sp>
        <p:sp>
          <p:nvSpPr>
            <p:cNvPr id="18440" name="Line 12"/>
            <p:cNvSpPr/>
            <p:nvPr/>
          </p:nvSpPr>
          <p:spPr>
            <a:xfrm flipH="1">
              <a:off x="1344" y="1008"/>
              <a:ext cx="336" cy="288"/>
            </a:xfrm>
            <a:prstGeom prst="line">
              <a:avLst/>
            </a:prstGeom>
            <a:ln w="19050" cap="flat" cmpd="sng">
              <a:solidFill>
                <a:srgbClr val="00CC00"/>
              </a:solidFill>
              <a:prstDash val="solid"/>
              <a:round/>
              <a:headEnd type="none" w="med" len="med"/>
              <a:tailEnd type="none" w="med" len="med"/>
            </a:ln>
          </p:spPr>
        </p:sp>
        <p:sp>
          <p:nvSpPr>
            <p:cNvPr id="18441" name="Line 13"/>
            <p:cNvSpPr/>
            <p:nvPr/>
          </p:nvSpPr>
          <p:spPr>
            <a:xfrm flipH="1" flipV="1">
              <a:off x="1680" y="1008"/>
              <a:ext cx="336" cy="288"/>
            </a:xfrm>
            <a:prstGeom prst="line">
              <a:avLst/>
            </a:prstGeom>
            <a:ln w="19050" cap="flat" cmpd="sng">
              <a:solidFill>
                <a:srgbClr val="00CC00"/>
              </a:solidFill>
              <a:prstDash val="solid"/>
              <a:round/>
              <a:headEnd type="none" w="med" len="med"/>
              <a:tailEnd type="none" w="med" len="med"/>
            </a:ln>
          </p:spPr>
        </p:sp>
        <p:sp>
          <p:nvSpPr>
            <p:cNvPr id="18442" name="Line 18"/>
            <p:cNvSpPr/>
            <p:nvPr/>
          </p:nvSpPr>
          <p:spPr>
            <a:xfrm>
              <a:off x="2592" y="624"/>
              <a:ext cx="864" cy="336"/>
            </a:xfrm>
            <a:prstGeom prst="line">
              <a:avLst/>
            </a:prstGeom>
            <a:ln w="19050" cap="flat" cmpd="sng">
              <a:solidFill>
                <a:srgbClr val="00CC00"/>
              </a:solidFill>
              <a:prstDash val="solid"/>
              <a:round/>
              <a:headEnd type="none" w="med" len="med"/>
              <a:tailEnd type="none" w="med" len="med"/>
            </a:ln>
          </p:spPr>
        </p:sp>
        <p:sp>
          <p:nvSpPr>
            <p:cNvPr id="18443" name="Oval 24"/>
            <p:cNvSpPr/>
            <p:nvPr/>
          </p:nvSpPr>
          <p:spPr>
            <a:xfrm>
              <a:off x="1056"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44" name="Oval 25"/>
            <p:cNvSpPr/>
            <p:nvPr/>
          </p:nvSpPr>
          <p:spPr>
            <a:xfrm>
              <a:off x="1584"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45" name="Line 26"/>
            <p:cNvSpPr/>
            <p:nvPr/>
          </p:nvSpPr>
          <p:spPr>
            <a:xfrm flipH="1">
              <a:off x="1104" y="1392"/>
              <a:ext cx="240" cy="288"/>
            </a:xfrm>
            <a:prstGeom prst="line">
              <a:avLst/>
            </a:prstGeom>
            <a:ln w="19050" cap="flat" cmpd="sng">
              <a:solidFill>
                <a:srgbClr val="00CC00"/>
              </a:solidFill>
              <a:prstDash val="solid"/>
              <a:round/>
              <a:headEnd type="none" w="med" len="med"/>
              <a:tailEnd type="none" w="med" len="med"/>
            </a:ln>
          </p:spPr>
        </p:sp>
        <p:sp>
          <p:nvSpPr>
            <p:cNvPr id="18446" name="Line 27"/>
            <p:cNvSpPr/>
            <p:nvPr/>
          </p:nvSpPr>
          <p:spPr>
            <a:xfrm flipH="1" flipV="1">
              <a:off x="1344" y="1392"/>
              <a:ext cx="240" cy="288"/>
            </a:xfrm>
            <a:prstGeom prst="line">
              <a:avLst/>
            </a:prstGeom>
            <a:ln w="19050" cap="flat" cmpd="sng">
              <a:solidFill>
                <a:srgbClr val="00CC00"/>
              </a:solidFill>
              <a:prstDash val="solid"/>
              <a:round/>
              <a:headEnd type="none" w="med" len="med"/>
              <a:tailEnd type="none" w="med" len="med"/>
            </a:ln>
          </p:spPr>
        </p:sp>
        <p:sp>
          <p:nvSpPr>
            <p:cNvPr id="18447" name="Oval 40"/>
            <p:cNvSpPr/>
            <p:nvPr/>
          </p:nvSpPr>
          <p:spPr>
            <a:xfrm>
              <a:off x="1776"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48" name="Oval 41"/>
            <p:cNvSpPr/>
            <p:nvPr/>
          </p:nvSpPr>
          <p:spPr>
            <a:xfrm>
              <a:off x="2304"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49" name="Line 42"/>
            <p:cNvSpPr/>
            <p:nvPr/>
          </p:nvSpPr>
          <p:spPr>
            <a:xfrm flipH="1">
              <a:off x="1824" y="1392"/>
              <a:ext cx="240" cy="288"/>
            </a:xfrm>
            <a:prstGeom prst="line">
              <a:avLst/>
            </a:prstGeom>
            <a:ln w="19050" cap="flat" cmpd="sng">
              <a:solidFill>
                <a:srgbClr val="00CC00"/>
              </a:solidFill>
              <a:prstDash val="solid"/>
              <a:round/>
              <a:headEnd type="none" w="med" len="med"/>
              <a:tailEnd type="none" w="med" len="med"/>
            </a:ln>
          </p:spPr>
        </p:sp>
        <p:sp>
          <p:nvSpPr>
            <p:cNvPr id="18450" name="Line 43"/>
            <p:cNvSpPr/>
            <p:nvPr/>
          </p:nvSpPr>
          <p:spPr>
            <a:xfrm flipH="1" flipV="1">
              <a:off x="2064" y="1392"/>
              <a:ext cx="240" cy="288"/>
            </a:xfrm>
            <a:prstGeom prst="line">
              <a:avLst/>
            </a:prstGeom>
            <a:ln w="19050" cap="flat" cmpd="sng">
              <a:solidFill>
                <a:srgbClr val="00CC00"/>
              </a:solidFill>
              <a:prstDash val="solid"/>
              <a:round/>
              <a:headEnd type="none" w="med" len="med"/>
              <a:tailEnd type="none" w="med" len="med"/>
            </a:ln>
          </p:spPr>
        </p:sp>
        <p:sp>
          <p:nvSpPr>
            <p:cNvPr id="18451" name="Oval 44"/>
            <p:cNvSpPr/>
            <p:nvPr/>
          </p:nvSpPr>
          <p:spPr>
            <a:xfrm>
              <a:off x="3072"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52" name="Oval 45"/>
            <p:cNvSpPr/>
            <p:nvPr/>
          </p:nvSpPr>
          <p:spPr>
            <a:xfrm>
              <a:off x="3792"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53" name="Oval 46"/>
            <p:cNvSpPr/>
            <p:nvPr/>
          </p:nvSpPr>
          <p:spPr>
            <a:xfrm>
              <a:off x="3408" y="91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54" name="Line 47"/>
            <p:cNvSpPr/>
            <p:nvPr/>
          </p:nvSpPr>
          <p:spPr>
            <a:xfrm flipH="1">
              <a:off x="3120" y="1008"/>
              <a:ext cx="336" cy="288"/>
            </a:xfrm>
            <a:prstGeom prst="line">
              <a:avLst/>
            </a:prstGeom>
            <a:ln w="19050" cap="flat" cmpd="sng">
              <a:solidFill>
                <a:srgbClr val="00CC00"/>
              </a:solidFill>
              <a:prstDash val="solid"/>
              <a:round/>
              <a:headEnd type="none" w="med" len="med"/>
              <a:tailEnd type="none" w="med" len="med"/>
            </a:ln>
          </p:spPr>
        </p:sp>
        <p:sp>
          <p:nvSpPr>
            <p:cNvPr id="18455" name="Line 48"/>
            <p:cNvSpPr/>
            <p:nvPr/>
          </p:nvSpPr>
          <p:spPr>
            <a:xfrm flipH="1" flipV="1">
              <a:off x="3456" y="1008"/>
              <a:ext cx="336" cy="288"/>
            </a:xfrm>
            <a:prstGeom prst="line">
              <a:avLst/>
            </a:prstGeom>
            <a:ln w="19050" cap="flat" cmpd="sng">
              <a:solidFill>
                <a:srgbClr val="00CC00"/>
              </a:solidFill>
              <a:prstDash val="solid"/>
              <a:round/>
              <a:headEnd type="none" w="med" len="med"/>
              <a:tailEnd type="none" w="med" len="med"/>
            </a:ln>
          </p:spPr>
        </p:sp>
        <p:sp>
          <p:nvSpPr>
            <p:cNvPr id="18456" name="Oval 49"/>
            <p:cNvSpPr/>
            <p:nvPr/>
          </p:nvSpPr>
          <p:spPr>
            <a:xfrm>
              <a:off x="2832"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57" name="Oval 50"/>
            <p:cNvSpPr/>
            <p:nvPr/>
          </p:nvSpPr>
          <p:spPr>
            <a:xfrm>
              <a:off x="3360"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58" name="Line 51"/>
            <p:cNvSpPr/>
            <p:nvPr/>
          </p:nvSpPr>
          <p:spPr>
            <a:xfrm flipH="1">
              <a:off x="2880" y="1392"/>
              <a:ext cx="240" cy="288"/>
            </a:xfrm>
            <a:prstGeom prst="line">
              <a:avLst/>
            </a:prstGeom>
            <a:ln w="19050" cap="flat" cmpd="sng">
              <a:solidFill>
                <a:srgbClr val="00CC00"/>
              </a:solidFill>
              <a:prstDash val="solid"/>
              <a:round/>
              <a:headEnd type="none" w="med" len="med"/>
              <a:tailEnd type="none" w="med" len="med"/>
            </a:ln>
          </p:spPr>
        </p:sp>
        <p:sp>
          <p:nvSpPr>
            <p:cNvPr id="18459" name="Line 52"/>
            <p:cNvSpPr/>
            <p:nvPr/>
          </p:nvSpPr>
          <p:spPr>
            <a:xfrm flipH="1" flipV="1">
              <a:off x="3120" y="1392"/>
              <a:ext cx="240" cy="288"/>
            </a:xfrm>
            <a:prstGeom prst="line">
              <a:avLst/>
            </a:prstGeom>
            <a:ln w="19050" cap="flat" cmpd="sng">
              <a:solidFill>
                <a:srgbClr val="00CC00"/>
              </a:solidFill>
              <a:prstDash val="solid"/>
              <a:round/>
              <a:headEnd type="none" w="med" len="med"/>
              <a:tailEnd type="none" w="med" len="med"/>
            </a:ln>
          </p:spPr>
        </p:sp>
        <p:sp>
          <p:nvSpPr>
            <p:cNvPr id="18460" name="Oval 53"/>
            <p:cNvSpPr/>
            <p:nvPr/>
          </p:nvSpPr>
          <p:spPr>
            <a:xfrm>
              <a:off x="3552"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61" name="Oval 54"/>
            <p:cNvSpPr/>
            <p:nvPr/>
          </p:nvSpPr>
          <p:spPr>
            <a:xfrm>
              <a:off x="4080"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8462" name="Line 55"/>
            <p:cNvSpPr/>
            <p:nvPr/>
          </p:nvSpPr>
          <p:spPr>
            <a:xfrm flipH="1">
              <a:off x="3600" y="1392"/>
              <a:ext cx="240" cy="288"/>
            </a:xfrm>
            <a:prstGeom prst="line">
              <a:avLst/>
            </a:prstGeom>
            <a:ln w="19050" cap="flat" cmpd="sng">
              <a:solidFill>
                <a:srgbClr val="00CC00"/>
              </a:solidFill>
              <a:prstDash val="solid"/>
              <a:round/>
              <a:headEnd type="none" w="med" len="med"/>
              <a:tailEnd type="none" w="med" len="med"/>
            </a:ln>
          </p:spPr>
        </p:sp>
        <p:sp>
          <p:nvSpPr>
            <p:cNvPr id="18463" name="Line 56"/>
            <p:cNvSpPr/>
            <p:nvPr/>
          </p:nvSpPr>
          <p:spPr>
            <a:xfrm flipH="1" flipV="1">
              <a:off x="3840" y="1392"/>
              <a:ext cx="240" cy="288"/>
            </a:xfrm>
            <a:prstGeom prst="line">
              <a:avLst/>
            </a:prstGeom>
            <a:ln w="19050" cap="flat" cmpd="sng">
              <a:solidFill>
                <a:srgbClr val="00CC00"/>
              </a:solidFill>
              <a:prstDash val="solid"/>
              <a:round/>
              <a:headEnd type="none" w="med" len="med"/>
              <a:tailEnd type="none" w="med" len="med"/>
            </a:ln>
          </p:spPr>
        </p:sp>
      </p:grpSp>
      <p:sp>
        <p:nvSpPr>
          <p:cNvPr id="18464" name="Text Box 58"/>
          <p:cNvSpPr txBox="1"/>
          <p:nvPr/>
        </p:nvSpPr>
        <p:spPr>
          <a:xfrm>
            <a:off x="1253490" y="1214120"/>
            <a:ext cx="490220" cy="1604645"/>
          </a:xfrm>
          <a:prstGeom prst="rect">
            <a:avLst/>
          </a:prstGeom>
          <a:noFill/>
          <a:ln w="9525">
            <a:noFill/>
          </a:ln>
        </p:spPr>
        <p:txBody>
          <a:bodyPr vert="eaVert" wrap="square" anchor="t">
            <a:spAutoFit/>
          </a:bodyPr>
          <a:lstStyle/>
          <a:p>
            <a:pPr>
              <a:spcBef>
                <a:spcPct val="50000"/>
              </a:spcBef>
            </a:pPr>
            <a:r>
              <a:rPr lang="en-US" altLang="zh-CN" sz="2000" dirty="0">
                <a:solidFill>
                  <a:srgbClr val="FF0000"/>
                </a:solidFill>
                <a:latin typeface="Times New Roman" panose="02020603050405020304" pitchFamily="18" charset="0"/>
                <a:ea typeface="宋体" panose="02010600030101010101" pitchFamily="2" charset="-122"/>
              </a:rPr>
              <a:t>4</a:t>
            </a:r>
            <a:r>
              <a:rPr lang="zh-CN" altLang="en-US" sz="2000" dirty="0">
                <a:solidFill>
                  <a:srgbClr val="FF0000"/>
                </a:solidFill>
                <a:latin typeface="Times New Roman" panose="02020603050405020304" pitchFamily="18" charset="0"/>
                <a:ea typeface="宋体" panose="02010600030101010101" pitchFamily="2" charset="-122"/>
              </a:rPr>
              <a:t>层的二叉树</a:t>
            </a:r>
          </a:p>
        </p:txBody>
      </p:sp>
      <p:sp>
        <p:nvSpPr>
          <p:cNvPr id="18465" name="Rectangle 59"/>
          <p:cNvSpPr/>
          <p:nvPr/>
        </p:nvSpPr>
        <p:spPr>
          <a:xfrm>
            <a:off x="228600" y="3124200"/>
            <a:ext cx="8915400" cy="30480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一棵</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层完全二叉树应有</a:t>
            </a:r>
            <a:r>
              <a:rPr lang="en-US" altLang="zh-CN" sz="3200" dirty="0">
                <a:solidFill>
                  <a:srgbClr val="00B050"/>
                </a:solidFill>
                <a:latin typeface="Times New Roman" panose="02020603050405020304" pitchFamily="18" charset="0"/>
                <a:ea typeface="楷体_GB2312" pitchFamily="49" charset="-122"/>
              </a:rPr>
              <a:t>N = 2</a:t>
            </a:r>
            <a:r>
              <a:rPr lang="en-US" altLang="zh-CN" sz="3200" baseline="30000" dirty="0">
                <a:solidFill>
                  <a:srgbClr val="00B050"/>
                </a:solidFill>
                <a:latin typeface="Times New Roman" panose="02020603050405020304" pitchFamily="18" charset="0"/>
                <a:ea typeface="楷体_GB2312" pitchFamily="49" charset="-122"/>
              </a:rPr>
              <a:t>K</a:t>
            </a:r>
            <a:r>
              <a:rPr lang="en-US" altLang="zh-CN" sz="3200" dirty="0">
                <a:solidFill>
                  <a:srgbClr val="00B050"/>
                </a:solidFill>
                <a:latin typeface="Times New Roman" panose="02020603050405020304" pitchFamily="18" charset="0"/>
                <a:ea typeface="楷体_GB2312" pitchFamily="49" charset="-122"/>
              </a:rPr>
              <a:t> - 1</a:t>
            </a:r>
            <a:r>
              <a:rPr lang="zh-CN" altLang="en-US" sz="3200" dirty="0">
                <a:latin typeface="Times New Roman" panose="02020603050405020304" pitchFamily="18" charset="0"/>
                <a:ea typeface="楷体_GB2312" pitchFamily="49" charset="-122"/>
              </a:rPr>
              <a:t>个结点，大多数结点的结点度为</a:t>
            </a:r>
            <a:r>
              <a:rPr lang="en-US" altLang="zh-CN" sz="3200" dirty="0">
                <a:solidFill>
                  <a:srgbClr val="33CCFF"/>
                </a:solidFill>
                <a:latin typeface="Times New Roman" panose="02020603050405020304" pitchFamily="18" charset="0"/>
                <a:ea typeface="楷体_GB2312" pitchFamily="49" charset="-122"/>
              </a:rPr>
              <a:t>3</a:t>
            </a:r>
            <a:r>
              <a:rPr lang="zh-CN" altLang="en-US" sz="3200" dirty="0">
                <a:latin typeface="Times New Roman" panose="02020603050405020304" pitchFamily="18" charset="0"/>
                <a:ea typeface="楷体_GB2312" pitchFamily="49" charset="-122"/>
              </a:rPr>
              <a:t>，直径为</a:t>
            </a:r>
            <a:r>
              <a:rPr lang="en-US" altLang="zh-CN" sz="3200" dirty="0">
                <a:solidFill>
                  <a:srgbClr val="00CC00"/>
                </a:solidFill>
                <a:latin typeface="Times New Roman" panose="02020603050405020304" pitchFamily="18" charset="0"/>
                <a:ea typeface="楷体_GB2312" pitchFamily="49" charset="-122"/>
              </a:rPr>
              <a:t>2(K - 1)</a:t>
            </a:r>
            <a:r>
              <a:rPr lang="zh-CN" altLang="en-US" sz="3200" dirty="0">
                <a:latin typeface="Times New Roman" panose="02020603050405020304" pitchFamily="18" charset="0"/>
                <a:ea typeface="楷体_GB2312" pitchFamily="49" charset="-122"/>
              </a:rPr>
              <a:t>（即右边任意一个叶子结点到左边任意一个叶子结点）。不对称，等分度为</a:t>
            </a:r>
            <a:r>
              <a:rPr lang="en-US" altLang="zh-CN" sz="3200" dirty="0">
                <a:solidFill>
                  <a:srgbClr val="33CCFF"/>
                </a:solidFill>
                <a:latin typeface="Times New Roman" panose="02020603050405020304" pitchFamily="18" charset="0"/>
                <a:ea typeface="楷体_GB2312" pitchFamily="49" charset="-122"/>
              </a:rPr>
              <a:t>1</a:t>
            </a:r>
            <a:r>
              <a:rPr lang="zh-CN" altLang="en-US" sz="3200" dirty="0">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由于结点度为常数，所以树是一种可扩展的系统结构。</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40"/>
          <p:cNvSpPr/>
          <p:nvPr/>
        </p:nvSpPr>
        <p:spPr>
          <a:xfrm>
            <a:off x="2209800" y="2362200"/>
            <a:ext cx="4800600" cy="152400"/>
          </a:xfrm>
          <a:prstGeom prst="flowChartTerminator">
            <a:avLst/>
          </a:prstGeom>
          <a:noFill/>
          <a:ln w="19050" cap="flat" cmpd="sng">
            <a:solidFill>
              <a:schemeClr val="accent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58" name="AutoShape 39"/>
          <p:cNvSpPr/>
          <p:nvPr/>
        </p:nvSpPr>
        <p:spPr>
          <a:xfrm>
            <a:off x="2590800" y="1752600"/>
            <a:ext cx="3962400" cy="152400"/>
          </a:xfrm>
          <a:prstGeom prst="flowChartTerminator">
            <a:avLst/>
          </a:prstGeom>
          <a:noFill/>
          <a:ln w="19050" cap="flat" cmpd="sng">
            <a:solidFill>
              <a:schemeClr val="accent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59" name="Rectangle 2"/>
          <p:cNvSpPr/>
          <p:nvPr/>
        </p:nvSpPr>
        <p:spPr>
          <a:xfrm>
            <a:off x="-102235" y="152400"/>
            <a:ext cx="8763000" cy="6096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树形的扩展：</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sp>
        <p:nvSpPr>
          <p:cNvPr id="19460" name="Oval 4"/>
          <p:cNvSpPr/>
          <p:nvPr/>
        </p:nvSpPr>
        <p:spPr>
          <a:xfrm>
            <a:off x="4419600" y="685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61" name="Oval 5"/>
          <p:cNvSpPr/>
          <p:nvPr/>
        </p:nvSpPr>
        <p:spPr>
          <a:xfrm>
            <a:off x="2514600" y="1828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62" name="Oval 6"/>
          <p:cNvSpPr/>
          <p:nvPr/>
        </p:nvSpPr>
        <p:spPr>
          <a:xfrm>
            <a:off x="3657600" y="1828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63" name="Oval 7"/>
          <p:cNvSpPr/>
          <p:nvPr/>
        </p:nvSpPr>
        <p:spPr>
          <a:xfrm>
            <a:off x="3048000" y="1219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64" name="Line 8"/>
          <p:cNvSpPr/>
          <p:nvPr/>
        </p:nvSpPr>
        <p:spPr>
          <a:xfrm flipH="1">
            <a:off x="3200400" y="762000"/>
            <a:ext cx="1219200" cy="533400"/>
          </a:xfrm>
          <a:prstGeom prst="line">
            <a:avLst/>
          </a:prstGeom>
          <a:ln w="19050" cap="flat" cmpd="sng">
            <a:solidFill>
              <a:srgbClr val="00CC00"/>
            </a:solidFill>
            <a:prstDash val="solid"/>
            <a:round/>
            <a:headEnd type="none" w="med" len="med"/>
            <a:tailEnd type="none" w="med" len="med"/>
          </a:ln>
        </p:spPr>
      </p:sp>
      <p:sp>
        <p:nvSpPr>
          <p:cNvPr id="19465" name="Line 9"/>
          <p:cNvSpPr/>
          <p:nvPr/>
        </p:nvSpPr>
        <p:spPr>
          <a:xfrm flipH="1">
            <a:off x="2590800" y="1371600"/>
            <a:ext cx="533400" cy="457200"/>
          </a:xfrm>
          <a:prstGeom prst="line">
            <a:avLst/>
          </a:prstGeom>
          <a:ln w="19050" cap="flat" cmpd="sng">
            <a:solidFill>
              <a:srgbClr val="00CC00"/>
            </a:solidFill>
            <a:prstDash val="solid"/>
            <a:round/>
            <a:headEnd type="none" w="med" len="med"/>
            <a:tailEnd type="none" w="med" len="med"/>
          </a:ln>
        </p:spPr>
      </p:sp>
      <p:sp>
        <p:nvSpPr>
          <p:cNvPr id="19466" name="Line 10"/>
          <p:cNvSpPr/>
          <p:nvPr/>
        </p:nvSpPr>
        <p:spPr>
          <a:xfrm flipH="1" flipV="1">
            <a:off x="3124200" y="1371600"/>
            <a:ext cx="533400" cy="457200"/>
          </a:xfrm>
          <a:prstGeom prst="line">
            <a:avLst/>
          </a:prstGeom>
          <a:ln w="19050" cap="flat" cmpd="sng">
            <a:solidFill>
              <a:srgbClr val="00CC00"/>
            </a:solidFill>
            <a:prstDash val="solid"/>
            <a:round/>
            <a:headEnd type="none" w="med" len="med"/>
            <a:tailEnd type="none" w="med" len="med"/>
          </a:ln>
        </p:spPr>
      </p:sp>
      <p:sp>
        <p:nvSpPr>
          <p:cNvPr id="19467" name="Line 11"/>
          <p:cNvSpPr/>
          <p:nvPr/>
        </p:nvSpPr>
        <p:spPr>
          <a:xfrm>
            <a:off x="4572000" y="762000"/>
            <a:ext cx="1371600" cy="533400"/>
          </a:xfrm>
          <a:prstGeom prst="line">
            <a:avLst/>
          </a:prstGeom>
          <a:ln w="19050" cap="flat" cmpd="sng">
            <a:solidFill>
              <a:srgbClr val="00CC00"/>
            </a:solidFill>
            <a:prstDash val="solid"/>
            <a:round/>
            <a:headEnd type="none" w="med" len="med"/>
            <a:tailEnd type="none" w="med" len="med"/>
          </a:ln>
        </p:spPr>
      </p:sp>
      <p:sp>
        <p:nvSpPr>
          <p:cNvPr id="19468" name="Oval 12"/>
          <p:cNvSpPr/>
          <p:nvPr/>
        </p:nvSpPr>
        <p:spPr>
          <a:xfrm>
            <a:off x="21336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69" name="Oval 13"/>
          <p:cNvSpPr/>
          <p:nvPr/>
        </p:nvSpPr>
        <p:spPr>
          <a:xfrm>
            <a:off x="29718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0" name="Line 14"/>
          <p:cNvSpPr/>
          <p:nvPr/>
        </p:nvSpPr>
        <p:spPr>
          <a:xfrm flipH="1">
            <a:off x="2209800" y="1981200"/>
            <a:ext cx="381000" cy="457200"/>
          </a:xfrm>
          <a:prstGeom prst="line">
            <a:avLst/>
          </a:prstGeom>
          <a:ln w="19050" cap="flat" cmpd="sng">
            <a:solidFill>
              <a:srgbClr val="00CC00"/>
            </a:solidFill>
            <a:prstDash val="solid"/>
            <a:round/>
            <a:headEnd type="none" w="med" len="med"/>
            <a:tailEnd type="none" w="med" len="med"/>
          </a:ln>
        </p:spPr>
      </p:sp>
      <p:sp>
        <p:nvSpPr>
          <p:cNvPr id="19471" name="Line 15"/>
          <p:cNvSpPr/>
          <p:nvPr/>
        </p:nvSpPr>
        <p:spPr>
          <a:xfrm flipH="1" flipV="1">
            <a:off x="2590800" y="1981200"/>
            <a:ext cx="381000" cy="457200"/>
          </a:xfrm>
          <a:prstGeom prst="line">
            <a:avLst/>
          </a:prstGeom>
          <a:ln w="19050" cap="flat" cmpd="sng">
            <a:solidFill>
              <a:srgbClr val="00CC00"/>
            </a:solidFill>
            <a:prstDash val="solid"/>
            <a:round/>
            <a:headEnd type="none" w="med" len="med"/>
            <a:tailEnd type="none" w="med" len="med"/>
          </a:ln>
        </p:spPr>
      </p:sp>
      <p:sp>
        <p:nvSpPr>
          <p:cNvPr id="19472" name="Oval 16"/>
          <p:cNvSpPr/>
          <p:nvPr/>
        </p:nvSpPr>
        <p:spPr>
          <a:xfrm>
            <a:off x="32766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3" name="Oval 17"/>
          <p:cNvSpPr/>
          <p:nvPr/>
        </p:nvSpPr>
        <p:spPr>
          <a:xfrm>
            <a:off x="41148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4" name="Line 18"/>
          <p:cNvSpPr/>
          <p:nvPr/>
        </p:nvSpPr>
        <p:spPr>
          <a:xfrm flipH="1">
            <a:off x="3352800" y="1981200"/>
            <a:ext cx="381000" cy="457200"/>
          </a:xfrm>
          <a:prstGeom prst="line">
            <a:avLst/>
          </a:prstGeom>
          <a:ln w="19050" cap="flat" cmpd="sng">
            <a:solidFill>
              <a:srgbClr val="00CC00"/>
            </a:solidFill>
            <a:prstDash val="solid"/>
            <a:round/>
            <a:headEnd type="none" w="med" len="med"/>
            <a:tailEnd type="none" w="med" len="med"/>
          </a:ln>
        </p:spPr>
      </p:sp>
      <p:sp>
        <p:nvSpPr>
          <p:cNvPr id="19475" name="Line 19"/>
          <p:cNvSpPr/>
          <p:nvPr/>
        </p:nvSpPr>
        <p:spPr>
          <a:xfrm flipH="1" flipV="1">
            <a:off x="3733800" y="1981200"/>
            <a:ext cx="381000" cy="457200"/>
          </a:xfrm>
          <a:prstGeom prst="line">
            <a:avLst/>
          </a:prstGeom>
          <a:ln w="19050" cap="flat" cmpd="sng">
            <a:solidFill>
              <a:srgbClr val="00CC00"/>
            </a:solidFill>
            <a:prstDash val="solid"/>
            <a:round/>
            <a:headEnd type="none" w="med" len="med"/>
            <a:tailEnd type="none" w="med" len="med"/>
          </a:ln>
        </p:spPr>
      </p:sp>
      <p:sp>
        <p:nvSpPr>
          <p:cNvPr id="19476" name="Oval 20"/>
          <p:cNvSpPr/>
          <p:nvPr/>
        </p:nvSpPr>
        <p:spPr>
          <a:xfrm>
            <a:off x="5334000" y="1828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7" name="Oval 21"/>
          <p:cNvSpPr/>
          <p:nvPr/>
        </p:nvSpPr>
        <p:spPr>
          <a:xfrm>
            <a:off x="6477000" y="1828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8" name="Oval 22"/>
          <p:cNvSpPr/>
          <p:nvPr/>
        </p:nvSpPr>
        <p:spPr>
          <a:xfrm>
            <a:off x="5867400" y="1219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79" name="Line 23"/>
          <p:cNvSpPr/>
          <p:nvPr/>
        </p:nvSpPr>
        <p:spPr>
          <a:xfrm flipH="1">
            <a:off x="5410200" y="1371600"/>
            <a:ext cx="533400" cy="457200"/>
          </a:xfrm>
          <a:prstGeom prst="line">
            <a:avLst/>
          </a:prstGeom>
          <a:ln w="19050" cap="flat" cmpd="sng">
            <a:solidFill>
              <a:srgbClr val="00CC00"/>
            </a:solidFill>
            <a:prstDash val="solid"/>
            <a:round/>
            <a:headEnd type="none" w="med" len="med"/>
            <a:tailEnd type="none" w="med" len="med"/>
          </a:ln>
        </p:spPr>
      </p:sp>
      <p:sp>
        <p:nvSpPr>
          <p:cNvPr id="19480" name="Line 24"/>
          <p:cNvSpPr/>
          <p:nvPr/>
        </p:nvSpPr>
        <p:spPr>
          <a:xfrm flipH="1" flipV="1">
            <a:off x="5943600" y="1371600"/>
            <a:ext cx="533400" cy="457200"/>
          </a:xfrm>
          <a:prstGeom prst="line">
            <a:avLst/>
          </a:prstGeom>
          <a:ln w="19050" cap="flat" cmpd="sng">
            <a:solidFill>
              <a:srgbClr val="00CC00"/>
            </a:solidFill>
            <a:prstDash val="solid"/>
            <a:round/>
            <a:headEnd type="none" w="med" len="med"/>
            <a:tailEnd type="none" w="med" len="med"/>
          </a:ln>
        </p:spPr>
      </p:sp>
      <p:sp>
        <p:nvSpPr>
          <p:cNvPr id="19481" name="Oval 25"/>
          <p:cNvSpPr/>
          <p:nvPr/>
        </p:nvSpPr>
        <p:spPr>
          <a:xfrm>
            <a:off x="49530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82" name="Oval 26"/>
          <p:cNvSpPr/>
          <p:nvPr/>
        </p:nvSpPr>
        <p:spPr>
          <a:xfrm>
            <a:off x="57912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83" name="Line 27"/>
          <p:cNvSpPr/>
          <p:nvPr/>
        </p:nvSpPr>
        <p:spPr>
          <a:xfrm flipH="1">
            <a:off x="5029200" y="1981200"/>
            <a:ext cx="381000" cy="457200"/>
          </a:xfrm>
          <a:prstGeom prst="line">
            <a:avLst/>
          </a:prstGeom>
          <a:ln w="19050" cap="flat" cmpd="sng">
            <a:solidFill>
              <a:srgbClr val="00CC00"/>
            </a:solidFill>
            <a:prstDash val="solid"/>
            <a:round/>
            <a:headEnd type="none" w="med" len="med"/>
            <a:tailEnd type="none" w="med" len="med"/>
          </a:ln>
        </p:spPr>
      </p:sp>
      <p:sp>
        <p:nvSpPr>
          <p:cNvPr id="19484" name="Line 28"/>
          <p:cNvSpPr/>
          <p:nvPr/>
        </p:nvSpPr>
        <p:spPr>
          <a:xfrm flipH="1" flipV="1">
            <a:off x="5410200" y="1981200"/>
            <a:ext cx="381000" cy="457200"/>
          </a:xfrm>
          <a:prstGeom prst="line">
            <a:avLst/>
          </a:prstGeom>
          <a:ln w="19050" cap="flat" cmpd="sng">
            <a:solidFill>
              <a:srgbClr val="00CC00"/>
            </a:solidFill>
            <a:prstDash val="solid"/>
            <a:round/>
            <a:headEnd type="none" w="med" len="med"/>
            <a:tailEnd type="none" w="med" len="med"/>
          </a:ln>
        </p:spPr>
      </p:sp>
      <p:sp>
        <p:nvSpPr>
          <p:cNvPr id="19485" name="Oval 29"/>
          <p:cNvSpPr/>
          <p:nvPr/>
        </p:nvSpPr>
        <p:spPr>
          <a:xfrm>
            <a:off x="60960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86" name="Oval 30"/>
          <p:cNvSpPr/>
          <p:nvPr/>
        </p:nvSpPr>
        <p:spPr>
          <a:xfrm>
            <a:off x="69342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19487" name="Line 31"/>
          <p:cNvSpPr/>
          <p:nvPr/>
        </p:nvSpPr>
        <p:spPr>
          <a:xfrm flipH="1">
            <a:off x="6172200" y="1981200"/>
            <a:ext cx="381000" cy="457200"/>
          </a:xfrm>
          <a:prstGeom prst="line">
            <a:avLst/>
          </a:prstGeom>
          <a:ln w="19050" cap="flat" cmpd="sng">
            <a:solidFill>
              <a:srgbClr val="00CC00"/>
            </a:solidFill>
            <a:prstDash val="solid"/>
            <a:round/>
            <a:headEnd type="none" w="med" len="med"/>
            <a:tailEnd type="none" w="med" len="med"/>
          </a:ln>
        </p:spPr>
      </p:sp>
      <p:sp>
        <p:nvSpPr>
          <p:cNvPr id="19488" name="Line 32"/>
          <p:cNvSpPr/>
          <p:nvPr/>
        </p:nvSpPr>
        <p:spPr>
          <a:xfrm flipH="1" flipV="1">
            <a:off x="6553200" y="1981200"/>
            <a:ext cx="381000" cy="457200"/>
          </a:xfrm>
          <a:prstGeom prst="line">
            <a:avLst/>
          </a:prstGeom>
          <a:ln w="19050" cap="flat" cmpd="sng">
            <a:solidFill>
              <a:srgbClr val="00CC00"/>
            </a:solidFill>
            <a:prstDash val="solid"/>
            <a:round/>
            <a:headEnd type="none" w="med" len="med"/>
            <a:tailEnd type="none" w="med" len="med"/>
          </a:ln>
        </p:spPr>
      </p:sp>
      <p:sp>
        <p:nvSpPr>
          <p:cNvPr id="19489" name="Text Box 33"/>
          <p:cNvSpPr txBox="1"/>
          <p:nvPr/>
        </p:nvSpPr>
        <p:spPr>
          <a:xfrm>
            <a:off x="1050925" y="914400"/>
            <a:ext cx="549275" cy="1066800"/>
          </a:xfrm>
          <a:prstGeom prst="rect">
            <a:avLst/>
          </a:prstGeom>
          <a:noFill/>
          <a:ln w="9525">
            <a:noFill/>
          </a:ln>
        </p:spPr>
        <p:txBody>
          <a:bodyPr vert="eaVert" anchor="t">
            <a:spAutoFit/>
          </a:bodyPr>
          <a:lstStyle/>
          <a:p>
            <a:pPr>
              <a:spcBef>
                <a:spcPct val="50000"/>
              </a:spcBef>
            </a:pPr>
            <a:r>
              <a:rPr lang="zh-CN" altLang="en-US" dirty="0">
                <a:solidFill>
                  <a:schemeClr val="folHlink"/>
                </a:solidFill>
                <a:latin typeface="Times New Roman" panose="02020603050405020304" pitchFamily="18" charset="0"/>
                <a:ea typeface="宋体" panose="02010600030101010101" pitchFamily="2" charset="-122"/>
              </a:rPr>
              <a:t>带环树</a:t>
            </a:r>
          </a:p>
        </p:txBody>
      </p:sp>
      <p:sp>
        <p:nvSpPr>
          <p:cNvPr id="19490" name="Line 35"/>
          <p:cNvSpPr/>
          <p:nvPr/>
        </p:nvSpPr>
        <p:spPr>
          <a:xfrm flipH="1">
            <a:off x="3200400" y="1295400"/>
            <a:ext cx="2667000" cy="0"/>
          </a:xfrm>
          <a:prstGeom prst="line">
            <a:avLst/>
          </a:prstGeom>
          <a:ln w="19050" cap="flat" cmpd="sng">
            <a:solidFill>
              <a:schemeClr val="accent1"/>
            </a:solidFill>
            <a:prstDash val="solid"/>
            <a:round/>
            <a:headEnd type="none" w="med" len="med"/>
            <a:tailEnd type="none" w="med" len="med"/>
          </a:ln>
        </p:spPr>
      </p:sp>
      <p:sp>
        <p:nvSpPr>
          <p:cNvPr id="19544" name="Rectangle 94"/>
          <p:cNvSpPr/>
          <p:nvPr/>
        </p:nvSpPr>
        <p:spPr>
          <a:xfrm>
            <a:off x="0" y="6096000"/>
            <a:ext cx="8763000" cy="6096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这两种结构都可以缓解根结点的瓶颈问题。</a:t>
            </a:r>
          </a:p>
        </p:txBody>
      </p:sp>
      <p:grpSp>
        <p:nvGrpSpPr>
          <p:cNvPr id="3" name="Group 93"/>
          <p:cNvGrpSpPr/>
          <p:nvPr/>
        </p:nvGrpSpPr>
        <p:grpSpPr>
          <a:xfrm>
            <a:off x="685800" y="3048000"/>
            <a:ext cx="6934200" cy="2438400"/>
            <a:chOff x="576" y="2064"/>
            <a:chExt cx="4368" cy="1536"/>
          </a:xfrm>
        </p:grpSpPr>
        <p:sp>
          <p:nvSpPr>
            <p:cNvPr id="4" name="Rectangle 41" descr="25%"/>
            <p:cNvSpPr/>
            <p:nvPr/>
          </p:nvSpPr>
          <p:spPr>
            <a:xfrm>
              <a:off x="2640" y="2064"/>
              <a:ext cx="768" cy="288"/>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 name="Rectangle 42" descr="25%"/>
            <p:cNvSpPr/>
            <p:nvPr/>
          </p:nvSpPr>
          <p:spPr>
            <a:xfrm>
              <a:off x="1680" y="2592"/>
              <a:ext cx="528" cy="240"/>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 name="Rectangle 43" descr="25%"/>
            <p:cNvSpPr/>
            <p:nvPr/>
          </p:nvSpPr>
          <p:spPr>
            <a:xfrm>
              <a:off x="1200" y="3024"/>
              <a:ext cx="336" cy="192"/>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7" name="Line 44"/>
            <p:cNvSpPr/>
            <p:nvPr/>
          </p:nvSpPr>
          <p:spPr>
            <a:xfrm>
              <a:off x="1776" y="2112"/>
              <a:ext cx="864" cy="0"/>
            </a:xfrm>
            <a:prstGeom prst="line">
              <a:avLst/>
            </a:prstGeom>
            <a:ln w="19050" cap="flat" cmpd="sng">
              <a:solidFill>
                <a:srgbClr val="00CC00"/>
              </a:solidFill>
              <a:prstDash val="solid"/>
              <a:headEnd type="none" w="med" len="med"/>
              <a:tailEnd type="none" w="med" len="med"/>
            </a:ln>
          </p:spPr>
        </p:sp>
        <p:sp>
          <p:nvSpPr>
            <p:cNvPr id="8" name="Line 45"/>
            <p:cNvSpPr/>
            <p:nvPr/>
          </p:nvSpPr>
          <p:spPr>
            <a:xfrm>
              <a:off x="1920" y="2208"/>
              <a:ext cx="720" cy="0"/>
            </a:xfrm>
            <a:prstGeom prst="line">
              <a:avLst/>
            </a:prstGeom>
            <a:ln w="19050" cap="flat" cmpd="sng">
              <a:solidFill>
                <a:srgbClr val="00CC00"/>
              </a:solidFill>
              <a:prstDash val="solid"/>
              <a:headEnd type="none" w="med" len="med"/>
              <a:tailEnd type="none" w="med" len="med"/>
            </a:ln>
          </p:spPr>
        </p:sp>
        <p:sp>
          <p:nvSpPr>
            <p:cNvPr id="9" name="Line 46"/>
            <p:cNvSpPr/>
            <p:nvPr/>
          </p:nvSpPr>
          <p:spPr>
            <a:xfrm>
              <a:off x="2064" y="2304"/>
              <a:ext cx="576" cy="0"/>
            </a:xfrm>
            <a:prstGeom prst="line">
              <a:avLst/>
            </a:prstGeom>
            <a:ln w="19050" cap="flat" cmpd="sng">
              <a:solidFill>
                <a:srgbClr val="00CC00"/>
              </a:solidFill>
              <a:prstDash val="solid"/>
              <a:headEnd type="none" w="med" len="med"/>
              <a:tailEnd type="none" w="med" len="med"/>
            </a:ln>
          </p:spPr>
        </p:sp>
        <p:sp>
          <p:nvSpPr>
            <p:cNvPr id="10" name="Line 47"/>
            <p:cNvSpPr/>
            <p:nvPr/>
          </p:nvSpPr>
          <p:spPr>
            <a:xfrm>
              <a:off x="2064" y="2304"/>
              <a:ext cx="0" cy="288"/>
            </a:xfrm>
            <a:prstGeom prst="line">
              <a:avLst/>
            </a:prstGeom>
            <a:ln w="19050" cap="flat" cmpd="sng">
              <a:solidFill>
                <a:srgbClr val="00CC00"/>
              </a:solidFill>
              <a:prstDash val="solid"/>
              <a:headEnd type="none" w="med" len="med"/>
              <a:tailEnd type="none" w="med" len="med"/>
            </a:ln>
          </p:spPr>
        </p:sp>
        <p:sp>
          <p:nvSpPr>
            <p:cNvPr id="11" name="Line 48"/>
            <p:cNvSpPr/>
            <p:nvPr/>
          </p:nvSpPr>
          <p:spPr>
            <a:xfrm>
              <a:off x="1920" y="2208"/>
              <a:ext cx="0" cy="384"/>
            </a:xfrm>
            <a:prstGeom prst="line">
              <a:avLst/>
            </a:prstGeom>
            <a:ln w="19050" cap="flat" cmpd="sng">
              <a:solidFill>
                <a:srgbClr val="00CC00"/>
              </a:solidFill>
              <a:prstDash val="solid"/>
              <a:headEnd type="none" w="med" len="med"/>
              <a:tailEnd type="none" w="med" len="med"/>
            </a:ln>
          </p:spPr>
        </p:sp>
        <p:sp>
          <p:nvSpPr>
            <p:cNvPr id="12" name="Line 49"/>
            <p:cNvSpPr/>
            <p:nvPr/>
          </p:nvSpPr>
          <p:spPr>
            <a:xfrm>
              <a:off x="1776" y="2112"/>
              <a:ext cx="0" cy="480"/>
            </a:xfrm>
            <a:prstGeom prst="line">
              <a:avLst/>
            </a:prstGeom>
            <a:ln w="19050" cap="flat" cmpd="sng">
              <a:solidFill>
                <a:srgbClr val="00CC00"/>
              </a:solidFill>
              <a:prstDash val="solid"/>
              <a:headEnd type="none" w="med" len="med"/>
              <a:tailEnd type="none" w="med" len="med"/>
            </a:ln>
          </p:spPr>
        </p:sp>
        <p:sp>
          <p:nvSpPr>
            <p:cNvPr id="13" name="Line 50"/>
            <p:cNvSpPr/>
            <p:nvPr/>
          </p:nvSpPr>
          <p:spPr>
            <a:xfrm>
              <a:off x="1296" y="2640"/>
              <a:ext cx="384" cy="0"/>
            </a:xfrm>
            <a:prstGeom prst="line">
              <a:avLst/>
            </a:prstGeom>
            <a:ln w="19050" cap="flat" cmpd="sng">
              <a:solidFill>
                <a:srgbClr val="00CC00"/>
              </a:solidFill>
              <a:prstDash val="solid"/>
              <a:headEnd type="none" w="med" len="med"/>
              <a:tailEnd type="none" w="med" len="med"/>
            </a:ln>
          </p:spPr>
        </p:sp>
        <p:sp>
          <p:nvSpPr>
            <p:cNvPr id="14" name="Line 51"/>
            <p:cNvSpPr/>
            <p:nvPr/>
          </p:nvSpPr>
          <p:spPr>
            <a:xfrm>
              <a:off x="1440" y="2736"/>
              <a:ext cx="240" cy="0"/>
            </a:xfrm>
            <a:prstGeom prst="line">
              <a:avLst/>
            </a:prstGeom>
            <a:ln w="19050" cap="flat" cmpd="sng">
              <a:solidFill>
                <a:srgbClr val="00CC00"/>
              </a:solidFill>
              <a:prstDash val="solid"/>
              <a:headEnd type="none" w="med" len="med"/>
              <a:tailEnd type="none" w="med" len="med"/>
            </a:ln>
          </p:spPr>
        </p:sp>
        <p:sp>
          <p:nvSpPr>
            <p:cNvPr id="15" name="Line 52"/>
            <p:cNvSpPr/>
            <p:nvPr/>
          </p:nvSpPr>
          <p:spPr>
            <a:xfrm>
              <a:off x="1440" y="2736"/>
              <a:ext cx="0" cy="288"/>
            </a:xfrm>
            <a:prstGeom prst="line">
              <a:avLst/>
            </a:prstGeom>
            <a:ln w="19050" cap="flat" cmpd="sng">
              <a:solidFill>
                <a:srgbClr val="00CC00"/>
              </a:solidFill>
              <a:prstDash val="solid"/>
              <a:headEnd type="none" w="med" len="med"/>
              <a:tailEnd type="none" w="med" len="med"/>
            </a:ln>
          </p:spPr>
        </p:sp>
        <p:sp>
          <p:nvSpPr>
            <p:cNvPr id="16" name="Line 53"/>
            <p:cNvSpPr/>
            <p:nvPr/>
          </p:nvSpPr>
          <p:spPr>
            <a:xfrm>
              <a:off x="1296" y="2640"/>
              <a:ext cx="0" cy="384"/>
            </a:xfrm>
            <a:prstGeom prst="line">
              <a:avLst/>
            </a:prstGeom>
            <a:ln w="19050" cap="flat" cmpd="sng">
              <a:solidFill>
                <a:srgbClr val="00CC00"/>
              </a:solidFill>
              <a:prstDash val="solid"/>
              <a:headEnd type="none" w="med" len="med"/>
              <a:tailEnd type="none" w="med" len="med"/>
            </a:ln>
          </p:spPr>
        </p:sp>
        <p:sp>
          <p:nvSpPr>
            <p:cNvPr id="17" name="Line 54"/>
            <p:cNvSpPr/>
            <p:nvPr/>
          </p:nvSpPr>
          <p:spPr>
            <a:xfrm>
              <a:off x="2208" y="2640"/>
              <a:ext cx="384" cy="0"/>
            </a:xfrm>
            <a:prstGeom prst="line">
              <a:avLst/>
            </a:prstGeom>
            <a:ln w="19050" cap="flat" cmpd="sng">
              <a:solidFill>
                <a:srgbClr val="00CC00"/>
              </a:solidFill>
              <a:prstDash val="solid"/>
              <a:headEnd type="none" w="med" len="med"/>
              <a:tailEnd type="none" w="med" len="med"/>
            </a:ln>
          </p:spPr>
        </p:sp>
        <p:sp>
          <p:nvSpPr>
            <p:cNvPr id="18" name="Line 55"/>
            <p:cNvSpPr/>
            <p:nvPr/>
          </p:nvSpPr>
          <p:spPr>
            <a:xfrm>
              <a:off x="2208" y="2736"/>
              <a:ext cx="240" cy="0"/>
            </a:xfrm>
            <a:prstGeom prst="line">
              <a:avLst/>
            </a:prstGeom>
            <a:ln w="19050" cap="flat" cmpd="sng">
              <a:solidFill>
                <a:srgbClr val="00CC00"/>
              </a:solidFill>
              <a:prstDash val="solid"/>
              <a:headEnd type="none" w="med" len="med"/>
              <a:tailEnd type="none" w="med" len="med"/>
            </a:ln>
          </p:spPr>
        </p:sp>
        <p:sp>
          <p:nvSpPr>
            <p:cNvPr id="19" name="Rectangle 56" descr="25%"/>
            <p:cNvSpPr/>
            <p:nvPr/>
          </p:nvSpPr>
          <p:spPr>
            <a:xfrm>
              <a:off x="2352" y="3024"/>
              <a:ext cx="336" cy="192"/>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20" name="Line 57"/>
            <p:cNvSpPr/>
            <p:nvPr/>
          </p:nvSpPr>
          <p:spPr>
            <a:xfrm>
              <a:off x="2448" y="2736"/>
              <a:ext cx="0" cy="288"/>
            </a:xfrm>
            <a:prstGeom prst="line">
              <a:avLst/>
            </a:prstGeom>
            <a:ln w="19050" cap="flat" cmpd="sng">
              <a:solidFill>
                <a:srgbClr val="00CC00"/>
              </a:solidFill>
              <a:prstDash val="solid"/>
              <a:headEnd type="none" w="med" len="med"/>
              <a:tailEnd type="none" w="med" len="med"/>
            </a:ln>
          </p:spPr>
        </p:sp>
        <p:sp>
          <p:nvSpPr>
            <p:cNvPr id="21" name="Line 58"/>
            <p:cNvSpPr/>
            <p:nvPr/>
          </p:nvSpPr>
          <p:spPr>
            <a:xfrm>
              <a:off x="2592" y="2640"/>
              <a:ext cx="0" cy="384"/>
            </a:xfrm>
            <a:prstGeom prst="line">
              <a:avLst/>
            </a:prstGeom>
            <a:ln w="19050" cap="flat" cmpd="sng">
              <a:solidFill>
                <a:srgbClr val="00CC00"/>
              </a:solidFill>
              <a:prstDash val="solid"/>
              <a:headEnd type="none" w="med" len="med"/>
              <a:tailEnd type="none" w="med" len="med"/>
            </a:ln>
          </p:spPr>
        </p:sp>
        <p:sp>
          <p:nvSpPr>
            <p:cNvPr id="22" name="Rectangle 59" descr="25%"/>
            <p:cNvSpPr/>
            <p:nvPr/>
          </p:nvSpPr>
          <p:spPr>
            <a:xfrm>
              <a:off x="3840" y="2592"/>
              <a:ext cx="528" cy="240"/>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23" name="Rectangle 60" descr="25%"/>
            <p:cNvSpPr/>
            <p:nvPr/>
          </p:nvSpPr>
          <p:spPr>
            <a:xfrm>
              <a:off x="3360" y="3024"/>
              <a:ext cx="336" cy="192"/>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24" name="Line 61"/>
            <p:cNvSpPr/>
            <p:nvPr/>
          </p:nvSpPr>
          <p:spPr>
            <a:xfrm>
              <a:off x="3408" y="2112"/>
              <a:ext cx="864" cy="0"/>
            </a:xfrm>
            <a:prstGeom prst="line">
              <a:avLst/>
            </a:prstGeom>
            <a:ln w="19050" cap="flat" cmpd="sng">
              <a:solidFill>
                <a:srgbClr val="00CC00"/>
              </a:solidFill>
              <a:prstDash val="solid"/>
              <a:headEnd type="none" w="med" len="med"/>
              <a:tailEnd type="none" w="med" len="med"/>
            </a:ln>
          </p:spPr>
        </p:sp>
        <p:sp>
          <p:nvSpPr>
            <p:cNvPr id="25" name="Line 62"/>
            <p:cNvSpPr/>
            <p:nvPr/>
          </p:nvSpPr>
          <p:spPr>
            <a:xfrm>
              <a:off x="3408" y="2208"/>
              <a:ext cx="720" cy="0"/>
            </a:xfrm>
            <a:prstGeom prst="line">
              <a:avLst/>
            </a:prstGeom>
            <a:ln w="19050" cap="flat" cmpd="sng">
              <a:solidFill>
                <a:srgbClr val="00CC00"/>
              </a:solidFill>
              <a:prstDash val="solid"/>
              <a:headEnd type="none" w="med" len="med"/>
              <a:tailEnd type="none" w="med" len="med"/>
            </a:ln>
          </p:spPr>
        </p:sp>
        <p:sp>
          <p:nvSpPr>
            <p:cNvPr id="26" name="Line 63"/>
            <p:cNvSpPr/>
            <p:nvPr/>
          </p:nvSpPr>
          <p:spPr>
            <a:xfrm>
              <a:off x="3408" y="2304"/>
              <a:ext cx="576" cy="0"/>
            </a:xfrm>
            <a:prstGeom prst="line">
              <a:avLst/>
            </a:prstGeom>
            <a:ln w="19050" cap="flat" cmpd="sng">
              <a:solidFill>
                <a:srgbClr val="00CC00"/>
              </a:solidFill>
              <a:prstDash val="solid"/>
              <a:headEnd type="none" w="med" len="med"/>
              <a:tailEnd type="none" w="med" len="med"/>
            </a:ln>
          </p:spPr>
        </p:sp>
        <p:sp>
          <p:nvSpPr>
            <p:cNvPr id="27" name="Line 64"/>
            <p:cNvSpPr/>
            <p:nvPr/>
          </p:nvSpPr>
          <p:spPr>
            <a:xfrm>
              <a:off x="3984" y="2304"/>
              <a:ext cx="0" cy="288"/>
            </a:xfrm>
            <a:prstGeom prst="line">
              <a:avLst/>
            </a:prstGeom>
            <a:ln w="19050" cap="flat" cmpd="sng">
              <a:solidFill>
                <a:srgbClr val="00CC00"/>
              </a:solidFill>
              <a:prstDash val="solid"/>
              <a:headEnd type="none" w="med" len="med"/>
              <a:tailEnd type="none" w="med" len="med"/>
            </a:ln>
          </p:spPr>
        </p:sp>
        <p:sp>
          <p:nvSpPr>
            <p:cNvPr id="28" name="Line 65"/>
            <p:cNvSpPr/>
            <p:nvPr/>
          </p:nvSpPr>
          <p:spPr>
            <a:xfrm>
              <a:off x="4128" y="2208"/>
              <a:ext cx="0" cy="384"/>
            </a:xfrm>
            <a:prstGeom prst="line">
              <a:avLst/>
            </a:prstGeom>
            <a:ln w="19050" cap="flat" cmpd="sng">
              <a:solidFill>
                <a:srgbClr val="00CC00"/>
              </a:solidFill>
              <a:prstDash val="solid"/>
              <a:headEnd type="none" w="med" len="med"/>
              <a:tailEnd type="none" w="med" len="med"/>
            </a:ln>
          </p:spPr>
        </p:sp>
        <p:sp>
          <p:nvSpPr>
            <p:cNvPr id="29" name="Line 66"/>
            <p:cNvSpPr/>
            <p:nvPr/>
          </p:nvSpPr>
          <p:spPr>
            <a:xfrm>
              <a:off x="4272" y="2112"/>
              <a:ext cx="0" cy="480"/>
            </a:xfrm>
            <a:prstGeom prst="line">
              <a:avLst/>
            </a:prstGeom>
            <a:ln w="19050" cap="flat" cmpd="sng">
              <a:solidFill>
                <a:srgbClr val="00CC00"/>
              </a:solidFill>
              <a:prstDash val="solid"/>
              <a:headEnd type="none" w="med" len="med"/>
              <a:tailEnd type="none" w="med" len="med"/>
            </a:ln>
          </p:spPr>
        </p:sp>
        <p:sp>
          <p:nvSpPr>
            <p:cNvPr id="30" name="Line 67"/>
            <p:cNvSpPr/>
            <p:nvPr/>
          </p:nvSpPr>
          <p:spPr>
            <a:xfrm>
              <a:off x="3456" y="2640"/>
              <a:ext cx="384" cy="0"/>
            </a:xfrm>
            <a:prstGeom prst="line">
              <a:avLst/>
            </a:prstGeom>
            <a:ln w="19050" cap="flat" cmpd="sng">
              <a:solidFill>
                <a:srgbClr val="00CC00"/>
              </a:solidFill>
              <a:prstDash val="solid"/>
              <a:headEnd type="none" w="med" len="med"/>
              <a:tailEnd type="none" w="med" len="med"/>
            </a:ln>
          </p:spPr>
        </p:sp>
        <p:sp>
          <p:nvSpPr>
            <p:cNvPr id="31" name="Line 68"/>
            <p:cNvSpPr/>
            <p:nvPr/>
          </p:nvSpPr>
          <p:spPr>
            <a:xfrm>
              <a:off x="3600" y="2736"/>
              <a:ext cx="240" cy="0"/>
            </a:xfrm>
            <a:prstGeom prst="line">
              <a:avLst/>
            </a:prstGeom>
            <a:ln w="19050" cap="flat" cmpd="sng">
              <a:solidFill>
                <a:srgbClr val="00CC00"/>
              </a:solidFill>
              <a:prstDash val="solid"/>
              <a:headEnd type="none" w="med" len="med"/>
              <a:tailEnd type="none" w="med" len="med"/>
            </a:ln>
          </p:spPr>
        </p:sp>
        <p:sp>
          <p:nvSpPr>
            <p:cNvPr id="32" name="Line 69"/>
            <p:cNvSpPr/>
            <p:nvPr/>
          </p:nvSpPr>
          <p:spPr>
            <a:xfrm>
              <a:off x="3600" y="2736"/>
              <a:ext cx="0" cy="288"/>
            </a:xfrm>
            <a:prstGeom prst="line">
              <a:avLst/>
            </a:prstGeom>
            <a:ln w="19050" cap="flat" cmpd="sng">
              <a:solidFill>
                <a:srgbClr val="00CC00"/>
              </a:solidFill>
              <a:prstDash val="solid"/>
              <a:headEnd type="none" w="med" len="med"/>
              <a:tailEnd type="none" w="med" len="med"/>
            </a:ln>
          </p:spPr>
        </p:sp>
        <p:sp>
          <p:nvSpPr>
            <p:cNvPr id="33" name="Line 70"/>
            <p:cNvSpPr/>
            <p:nvPr/>
          </p:nvSpPr>
          <p:spPr>
            <a:xfrm>
              <a:off x="3456" y="2640"/>
              <a:ext cx="0" cy="384"/>
            </a:xfrm>
            <a:prstGeom prst="line">
              <a:avLst/>
            </a:prstGeom>
            <a:ln w="19050" cap="flat" cmpd="sng">
              <a:solidFill>
                <a:srgbClr val="00CC00"/>
              </a:solidFill>
              <a:prstDash val="solid"/>
              <a:headEnd type="none" w="med" len="med"/>
              <a:tailEnd type="none" w="med" len="med"/>
            </a:ln>
          </p:spPr>
        </p:sp>
        <p:sp>
          <p:nvSpPr>
            <p:cNvPr id="34" name="Line 71"/>
            <p:cNvSpPr/>
            <p:nvPr/>
          </p:nvSpPr>
          <p:spPr>
            <a:xfrm>
              <a:off x="4368" y="2640"/>
              <a:ext cx="384" cy="0"/>
            </a:xfrm>
            <a:prstGeom prst="line">
              <a:avLst/>
            </a:prstGeom>
            <a:ln w="19050" cap="flat" cmpd="sng">
              <a:solidFill>
                <a:srgbClr val="00CC00"/>
              </a:solidFill>
              <a:prstDash val="solid"/>
              <a:headEnd type="none" w="med" len="med"/>
              <a:tailEnd type="none" w="med" len="med"/>
            </a:ln>
          </p:spPr>
        </p:sp>
        <p:sp>
          <p:nvSpPr>
            <p:cNvPr id="35" name="Line 72"/>
            <p:cNvSpPr/>
            <p:nvPr/>
          </p:nvSpPr>
          <p:spPr>
            <a:xfrm>
              <a:off x="4368" y="2736"/>
              <a:ext cx="240" cy="0"/>
            </a:xfrm>
            <a:prstGeom prst="line">
              <a:avLst/>
            </a:prstGeom>
            <a:ln w="19050" cap="flat" cmpd="sng">
              <a:solidFill>
                <a:srgbClr val="00CC00"/>
              </a:solidFill>
              <a:prstDash val="solid"/>
              <a:headEnd type="none" w="med" len="med"/>
              <a:tailEnd type="none" w="med" len="med"/>
            </a:ln>
          </p:spPr>
        </p:sp>
        <p:sp>
          <p:nvSpPr>
            <p:cNvPr id="36" name="Rectangle 73" descr="25%"/>
            <p:cNvSpPr/>
            <p:nvPr/>
          </p:nvSpPr>
          <p:spPr>
            <a:xfrm>
              <a:off x="4512" y="3024"/>
              <a:ext cx="336" cy="192"/>
            </a:xfrm>
            <a:prstGeom prst="rect">
              <a:avLst/>
            </a:prstGeom>
            <a:pattFill prst="pct25">
              <a:fgClr>
                <a:srgbClr val="CCFF99"/>
              </a:fgClr>
              <a:bgClr>
                <a:srgbClr val="FFCC66"/>
              </a:bgClr>
            </a:pattFill>
            <a:ln w="9525" cap="flat" cmpd="sng">
              <a:solidFill>
                <a:srgbClr val="CCFF99"/>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37" name="Line 74"/>
            <p:cNvSpPr/>
            <p:nvPr/>
          </p:nvSpPr>
          <p:spPr>
            <a:xfrm>
              <a:off x="4608" y="2736"/>
              <a:ext cx="0" cy="288"/>
            </a:xfrm>
            <a:prstGeom prst="line">
              <a:avLst/>
            </a:prstGeom>
            <a:ln w="19050" cap="flat" cmpd="sng">
              <a:solidFill>
                <a:srgbClr val="00CC00"/>
              </a:solidFill>
              <a:prstDash val="solid"/>
              <a:headEnd type="none" w="med" len="med"/>
              <a:tailEnd type="none" w="med" len="med"/>
            </a:ln>
          </p:spPr>
        </p:sp>
        <p:sp>
          <p:nvSpPr>
            <p:cNvPr id="38" name="Line 75"/>
            <p:cNvSpPr/>
            <p:nvPr/>
          </p:nvSpPr>
          <p:spPr>
            <a:xfrm>
              <a:off x="4752" y="2640"/>
              <a:ext cx="0" cy="384"/>
            </a:xfrm>
            <a:prstGeom prst="line">
              <a:avLst/>
            </a:prstGeom>
            <a:ln w="19050" cap="flat" cmpd="sng">
              <a:solidFill>
                <a:srgbClr val="00CC00"/>
              </a:solidFill>
              <a:prstDash val="solid"/>
              <a:headEnd type="none" w="med" len="med"/>
              <a:tailEnd type="none" w="med" len="med"/>
            </a:ln>
          </p:spPr>
        </p:sp>
        <p:sp>
          <p:nvSpPr>
            <p:cNvPr id="39" name="Line 76"/>
            <p:cNvSpPr/>
            <p:nvPr/>
          </p:nvSpPr>
          <p:spPr>
            <a:xfrm flipH="1">
              <a:off x="1152" y="3216"/>
              <a:ext cx="192" cy="288"/>
            </a:xfrm>
            <a:prstGeom prst="line">
              <a:avLst/>
            </a:prstGeom>
            <a:ln w="19050" cap="flat" cmpd="sng">
              <a:solidFill>
                <a:srgbClr val="00CC00"/>
              </a:solidFill>
              <a:prstDash val="solid"/>
              <a:headEnd type="none" w="med" len="med"/>
              <a:tailEnd type="none" w="med" len="med"/>
            </a:ln>
          </p:spPr>
        </p:sp>
        <p:sp>
          <p:nvSpPr>
            <p:cNvPr id="40" name="Line 77"/>
            <p:cNvSpPr/>
            <p:nvPr/>
          </p:nvSpPr>
          <p:spPr>
            <a:xfrm>
              <a:off x="1344" y="3216"/>
              <a:ext cx="192" cy="288"/>
            </a:xfrm>
            <a:prstGeom prst="line">
              <a:avLst/>
            </a:prstGeom>
            <a:ln w="19050" cap="flat" cmpd="sng">
              <a:solidFill>
                <a:srgbClr val="00CC00"/>
              </a:solidFill>
              <a:prstDash val="solid"/>
              <a:headEnd type="none" w="med" len="med"/>
              <a:tailEnd type="none" w="med" len="med"/>
            </a:ln>
          </p:spPr>
        </p:sp>
        <p:sp>
          <p:nvSpPr>
            <p:cNvPr id="41" name="Oval 78"/>
            <p:cNvSpPr/>
            <p:nvPr/>
          </p:nvSpPr>
          <p:spPr>
            <a:xfrm>
              <a:off x="1104"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42" name="Oval 79"/>
            <p:cNvSpPr/>
            <p:nvPr/>
          </p:nvSpPr>
          <p:spPr>
            <a:xfrm>
              <a:off x="1488"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43" name="Line 80"/>
            <p:cNvSpPr/>
            <p:nvPr/>
          </p:nvSpPr>
          <p:spPr>
            <a:xfrm flipH="1">
              <a:off x="2352" y="3216"/>
              <a:ext cx="192" cy="288"/>
            </a:xfrm>
            <a:prstGeom prst="line">
              <a:avLst/>
            </a:prstGeom>
            <a:ln w="19050" cap="flat" cmpd="sng">
              <a:solidFill>
                <a:srgbClr val="00CC00"/>
              </a:solidFill>
              <a:prstDash val="solid"/>
              <a:headEnd type="none" w="med" len="med"/>
              <a:tailEnd type="none" w="med" len="med"/>
            </a:ln>
          </p:spPr>
        </p:sp>
        <p:sp>
          <p:nvSpPr>
            <p:cNvPr id="44" name="Line 81"/>
            <p:cNvSpPr/>
            <p:nvPr/>
          </p:nvSpPr>
          <p:spPr>
            <a:xfrm>
              <a:off x="2544" y="3216"/>
              <a:ext cx="192" cy="288"/>
            </a:xfrm>
            <a:prstGeom prst="line">
              <a:avLst/>
            </a:prstGeom>
            <a:ln w="19050" cap="flat" cmpd="sng">
              <a:solidFill>
                <a:srgbClr val="00CC00"/>
              </a:solidFill>
              <a:prstDash val="solid"/>
              <a:headEnd type="none" w="med" len="med"/>
              <a:tailEnd type="none" w="med" len="med"/>
            </a:ln>
          </p:spPr>
        </p:sp>
        <p:sp>
          <p:nvSpPr>
            <p:cNvPr id="45" name="Oval 82"/>
            <p:cNvSpPr/>
            <p:nvPr/>
          </p:nvSpPr>
          <p:spPr>
            <a:xfrm>
              <a:off x="2304"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46" name="Oval 83"/>
            <p:cNvSpPr/>
            <p:nvPr/>
          </p:nvSpPr>
          <p:spPr>
            <a:xfrm>
              <a:off x="2688"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47" name="Line 84"/>
            <p:cNvSpPr/>
            <p:nvPr/>
          </p:nvSpPr>
          <p:spPr>
            <a:xfrm flipH="1">
              <a:off x="3360" y="3216"/>
              <a:ext cx="192" cy="288"/>
            </a:xfrm>
            <a:prstGeom prst="line">
              <a:avLst/>
            </a:prstGeom>
            <a:ln w="19050" cap="flat" cmpd="sng">
              <a:solidFill>
                <a:srgbClr val="00CC00"/>
              </a:solidFill>
              <a:prstDash val="solid"/>
              <a:headEnd type="none" w="med" len="med"/>
              <a:tailEnd type="none" w="med" len="med"/>
            </a:ln>
          </p:spPr>
        </p:sp>
        <p:sp>
          <p:nvSpPr>
            <p:cNvPr id="48" name="Line 85"/>
            <p:cNvSpPr/>
            <p:nvPr/>
          </p:nvSpPr>
          <p:spPr>
            <a:xfrm>
              <a:off x="3552" y="3216"/>
              <a:ext cx="192" cy="288"/>
            </a:xfrm>
            <a:prstGeom prst="line">
              <a:avLst/>
            </a:prstGeom>
            <a:ln w="19050" cap="flat" cmpd="sng">
              <a:solidFill>
                <a:srgbClr val="00CC00"/>
              </a:solidFill>
              <a:prstDash val="solid"/>
              <a:headEnd type="none" w="med" len="med"/>
              <a:tailEnd type="none" w="med" len="med"/>
            </a:ln>
          </p:spPr>
        </p:sp>
        <p:sp>
          <p:nvSpPr>
            <p:cNvPr id="49" name="Oval 86"/>
            <p:cNvSpPr/>
            <p:nvPr/>
          </p:nvSpPr>
          <p:spPr>
            <a:xfrm>
              <a:off x="3312"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0" name="Oval 87"/>
            <p:cNvSpPr/>
            <p:nvPr/>
          </p:nvSpPr>
          <p:spPr>
            <a:xfrm>
              <a:off x="3696"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1" name="Line 88"/>
            <p:cNvSpPr/>
            <p:nvPr/>
          </p:nvSpPr>
          <p:spPr>
            <a:xfrm flipH="1">
              <a:off x="4512" y="3216"/>
              <a:ext cx="192" cy="288"/>
            </a:xfrm>
            <a:prstGeom prst="line">
              <a:avLst/>
            </a:prstGeom>
            <a:ln w="19050" cap="flat" cmpd="sng">
              <a:solidFill>
                <a:srgbClr val="00CC00"/>
              </a:solidFill>
              <a:prstDash val="solid"/>
              <a:headEnd type="none" w="med" len="med"/>
              <a:tailEnd type="none" w="med" len="med"/>
            </a:ln>
          </p:spPr>
        </p:sp>
        <p:sp>
          <p:nvSpPr>
            <p:cNvPr id="52" name="Line 89"/>
            <p:cNvSpPr/>
            <p:nvPr/>
          </p:nvSpPr>
          <p:spPr>
            <a:xfrm>
              <a:off x="4704" y="3216"/>
              <a:ext cx="192" cy="288"/>
            </a:xfrm>
            <a:prstGeom prst="line">
              <a:avLst/>
            </a:prstGeom>
            <a:ln w="19050" cap="flat" cmpd="sng">
              <a:solidFill>
                <a:srgbClr val="00CC00"/>
              </a:solidFill>
              <a:prstDash val="solid"/>
              <a:headEnd type="none" w="med" len="med"/>
              <a:tailEnd type="none" w="med" len="med"/>
            </a:ln>
          </p:spPr>
        </p:sp>
        <p:sp>
          <p:nvSpPr>
            <p:cNvPr id="53" name="Oval 90"/>
            <p:cNvSpPr/>
            <p:nvPr/>
          </p:nvSpPr>
          <p:spPr>
            <a:xfrm>
              <a:off x="4464"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4" name="Oval 91"/>
            <p:cNvSpPr/>
            <p:nvPr/>
          </p:nvSpPr>
          <p:spPr>
            <a:xfrm>
              <a:off x="4848" y="3504"/>
              <a:ext cx="96" cy="96"/>
            </a:xfrm>
            <a:prstGeom prst="ellipse">
              <a:avLst/>
            </a:prstGeom>
            <a:solidFill>
              <a:srgbClr val="FF9900"/>
            </a:solidFill>
            <a:ln w="9525" cap="flat" cmpd="sng">
              <a:solidFill>
                <a:srgbClr val="000000"/>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5" name="Text Box 92"/>
            <p:cNvSpPr txBox="1"/>
            <p:nvPr/>
          </p:nvSpPr>
          <p:spPr>
            <a:xfrm>
              <a:off x="576" y="2256"/>
              <a:ext cx="346" cy="912"/>
            </a:xfrm>
            <a:prstGeom prst="rect">
              <a:avLst/>
            </a:prstGeom>
            <a:noFill/>
            <a:ln w="9525">
              <a:noFill/>
            </a:ln>
          </p:spPr>
          <p:txBody>
            <a:bodyPr vert="eaVert">
              <a:spAutoFit/>
            </a:bodyPr>
            <a:lstStyle/>
            <a:p>
              <a:pPr eaLnBrk="1" hangingPunct="1">
                <a:spcBef>
                  <a:spcPct val="50000"/>
                </a:spcBef>
              </a:pPr>
              <a:r>
                <a:rPr lang="zh-CN" altLang="en-US" dirty="0">
                  <a:solidFill>
                    <a:srgbClr val="FF0000"/>
                  </a:solidFill>
                  <a:latin typeface="Times New Roman" panose="02020603050405020304" pitchFamily="18" charset="0"/>
                </a:rPr>
                <a:t>二叉胖树</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p:nvPr/>
        </p:nvSpPr>
        <p:spPr>
          <a:xfrm>
            <a:off x="76200" y="1524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2.2.6 </a:t>
            </a:r>
            <a:r>
              <a:rPr lang="zh-CN" altLang="en-US" sz="3200" dirty="0">
                <a:solidFill>
                  <a:schemeClr val="accent1"/>
                </a:solidFill>
                <a:latin typeface="Times New Roman" panose="02020603050405020304" pitchFamily="18" charset="0"/>
                <a:ea typeface="楷体_GB2312" pitchFamily="49" charset="-122"/>
              </a:rPr>
              <a:t>星形</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grpSp>
        <p:nvGrpSpPr>
          <p:cNvPr id="20482" name="Group 18"/>
          <p:cNvGrpSpPr/>
          <p:nvPr/>
        </p:nvGrpSpPr>
        <p:grpSpPr>
          <a:xfrm>
            <a:off x="1219200" y="914400"/>
            <a:ext cx="2362200" cy="2362200"/>
            <a:chOff x="1968" y="528"/>
            <a:chExt cx="1488" cy="1488"/>
          </a:xfrm>
        </p:grpSpPr>
        <p:sp>
          <p:nvSpPr>
            <p:cNvPr id="20483" name="Line 15"/>
            <p:cNvSpPr/>
            <p:nvPr/>
          </p:nvSpPr>
          <p:spPr>
            <a:xfrm>
              <a:off x="2688" y="624"/>
              <a:ext cx="0" cy="1296"/>
            </a:xfrm>
            <a:prstGeom prst="line">
              <a:avLst/>
            </a:prstGeom>
            <a:ln w="19050" cap="flat" cmpd="sng">
              <a:solidFill>
                <a:srgbClr val="00CC00"/>
              </a:solidFill>
              <a:prstDash val="solid"/>
              <a:round/>
              <a:headEnd type="none" w="med" len="med"/>
              <a:tailEnd type="none" w="med" len="med"/>
            </a:ln>
          </p:spPr>
        </p:sp>
        <p:sp>
          <p:nvSpPr>
            <p:cNvPr id="20484" name="Line 16"/>
            <p:cNvSpPr/>
            <p:nvPr/>
          </p:nvSpPr>
          <p:spPr>
            <a:xfrm>
              <a:off x="2064" y="1296"/>
              <a:ext cx="1296" cy="0"/>
            </a:xfrm>
            <a:prstGeom prst="line">
              <a:avLst/>
            </a:prstGeom>
            <a:ln w="19050" cap="flat" cmpd="sng">
              <a:solidFill>
                <a:srgbClr val="00CC00"/>
              </a:solidFill>
              <a:prstDash val="solid"/>
              <a:round/>
              <a:headEnd type="none" w="med" len="med"/>
              <a:tailEnd type="none" w="med" len="med"/>
            </a:ln>
          </p:spPr>
        </p:sp>
        <p:sp>
          <p:nvSpPr>
            <p:cNvPr id="20485" name="Line 17"/>
            <p:cNvSpPr/>
            <p:nvPr/>
          </p:nvSpPr>
          <p:spPr>
            <a:xfrm flipV="1">
              <a:off x="2256" y="816"/>
              <a:ext cx="912" cy="912"/>
            </a:xfrm>
            <a:prstGeom prst="line">
              <a:avLst/>
            </a:prstGeom>
            <a:ln w="19050" cap="flat" cmpd="sng">
              <a:solidFill>
                <a:srgbClr val="00CC00"/>
              </a:solidFill>
              <a:prstDash val="solid"/>
              <a:round/>
              <a:headEnd type="none" w="med" len="med"/>
              <a:tailEnd type="none" w="med" len="med"/>
            </a:ln>
          </p:spPr>
        </p:sp>
        <p:sp>
          <p:nvSpPr>
            <p:cNvPr id="20486" name="Line 14"/>
            <p:cNvSpPr/>
            <p:nvPr/>
          </p:nvSpPr>
          <p:spPr>
            <a:xfrm>
              <a:off x="2256" y="864"/>
              <a:ext cx="912" cy="864"/>
            </a:xfrm>
            <a:prstGeom prst="line">
              <a:avLst/>
            </a:prstGeom>
            <a:ln w="19050" cap="flat" cmpd="sng">
              <a:solidFill>
                <a:srgbClr val="00CC00"/>
              </a:solidFill>
              <a:prstDash val="solid"/>
              <a:round/>
              <a:headEnd type="none" w="med" len="med"/>
              <a:tailEnd type="none" w="med" len="med"/>
            </a:ln>
          </p:spPr>
        </p:sp>
        <p:sp>
          <p:nvSpPr>
            <p:cNvPr id="20487" name="Oval 3"/>
            <p:cNvSpPr/>
            <p:nvPr/>
          </p:nvSpPr>
          <p:spPr>
            <a:xfrm>
              <a:off x="264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88" name="Oval 4"/>
            <p:cNvSpPr/>
            <p:nvPr/>
          </p:nvSpPr>
          <p:spPr>
            <a:xfrm>
              <a:off x="2640" y="52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89" name="Oval 5"/>
            <p:cNvSpPr/>
            <p:nvPr/>
          </p:nvSpPr>
          <p:spPr>
            <a:xfrm>
              <a:off x="2640" y="192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0" name="Oval 6"/>
            <p:cNvSpPr/>
            <p:nvPr/>
          </p:nvSpPr>
          <p:spPr>
            <a:xfrm>
              <a:off x="1968"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1" name="Oval 9"/>
            <p:cNvSpPr/>
            <p:nvPr/>
          </p:nvSpPr>
          <p:spPr>
            <a:xfrm>
              <a:off x="336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2" name="Oval 10"/>
            <p:cNvSpPr/>
            <p:nvPr/>
          </p:nvSpPr>
          <p:spPr>
            <a:xfrm>
              <a:off x="2160" y="76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3" name="Oval 11"/>
            <p:cNvSpPr/>
            <p:nvPr/>
          </p:nvSpPr>
          <p:spPr>
            <a:xfrm>
              <a:off x="3168" y="76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4" name="Oval 12"/>
            <p:cNvSpPr/>
            <p:nvPr/>
          </p:nvSpPr>
          <p:spPr>
            <a:xfrm>
              <a:off x="2160"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495" name="Oval 13"/>
            <p:cNvSpPr/>
            <p:nvPr/>
          </p:nvSpPr>
          <p:spPr>
            <a:xfrm>
              <a:off x="3168"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sp>
        <p:nvSpPr>
          <p:cNvPr id="20496" name="Rectangle 19"/>
          <p:cNvSpPr/>
          <p:nvPr/>
        </p:nvSpPr>
        <p:spPr>
          <a:xfrm>
            <a:off x="76200" y="4191000"/>
            <a:ext cx="8915400" cy="19812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星形实际上是一种二层树（如右图）。有</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个结点的星形网络，有</a:t>
            </a:r>
            <a:r>
              <a:rPr lang="en-US" altLang="zh-CN" sz="3200" dirty="0">
                <a:solidFill>
                  <a:srgbClr val="00CC00"/>
                </a:solidFill>
                <a:latin typeface="Times New Roman" panose="02020603050405020304" pitchFamily="18" charset="0"/>
                <a:ea typeface="楷体_GB2312" pitchFamily="49" charset="-122"/>
              </a:rPr>
              <a:t>N - 1</a:t>
            </a:r>
            <a:r>
              <a:rPr lang="zh-CN" altLang="en-US" sz="3200" dirty="0">
                <a:latin typeface="Times New Roman" panose="02020603050405020304" pitchFamily="18" charset="0"/>
                <a:ea typeface="楷体_GB2312" pitchFamily="49" charset="-122"/>
              </a:rPr>
              <a:t>条链路，直径为</a:t>
            </a:r>
            <a:r>
              <a:rPr lang="en-US" altLang="zh-CN" sz="3200" dirty="0">
                <a:solidFill>
                  <a:srgbClr val="33CCFF"/>
                </a:solidFill>
                <a:latin typeface="Times New Roman" panose="02020603050405020304" pitchFamily="18" charset="0"/>
                <a:ea typeface="楷体_GB2312" pitchFamily="49" charset="-122"/>
              </a:rPr>
              <a:t>2</a:t>
            </a:r>
            <a:r>
              <a:rPr lang="zh-CN" altLang="en-US" sz="3200" dirty="0">
                <a:latin typeface="Times New Roman" panose="02020603050405020304" pitchFamily="18" charset="0"/>
                <a:ea typeface="楷体_GB2312" pitchFamily="49" charset="-122"/>
              </a:rPr>
              <a:t>，最大结点度为</a:t>
            </a:r>
            <a:r>
              <a:rPr lang="en-US" altLang="zh-CN" sz="3200" dirty="0">
                <a:solidFill>
                  <a:srgbClr val="00CC00"/>
                </a:solidFill>
                <a:latin typeface="Times New Roman" panose="02020603050405020304" pitchFamily="18" charset="0"/>
                <a:ea typeface="楷体_GB2312" pitchFamily="49" charset="-122"/>
              </a:rPr>
              <a:t>N - 1</a:t>
            </a:r>
            <a:r>
              <a:rPr lang="zh-CN" altLang="en-US" sz="3200" dirty="0">
                <a:latin typeface="Times New Roman" panose="02020603050405020304" pitchFamily="18" charset="0"/>
                <a:ea typeface="楷体_GB2312" pitchFamily="49" charset="-122"/>
              </a:rPr>
              <a:t>，非对称，等分宽度为</a:t>
            </a:r>
            <a:r>
              <a:rPr lang="en-US" altLang="zh-CN" sz="3200" dirty="0">
                <a:solidFill>
                  <a:srgbClr val="33CCFF"/>
                </a:solidFill>
                <a:latin typeface="Times New Roman" panose="02020603050405020304" pitchFamily="18" charset="0"/>
                <a:ea typeface="楷体_GB2312" pitchFamily="49" charset="-122"/>
              </a:rPr>
              <a:t>1</a:t>
            </a:r>
            <a:r>
              <a:rPr lang="zh-CN" altLang="en-US" sz="3200" dirty="0">
                <a:latin typeface="Times New Roman" panose="02020603050405020304" pitchFamily="18" charset="0"/>
                <a:ea typeface="楷体_GB2312" pitchFamily="49" charset="-122"/>
              </a:rPr>
              <a:t>。	</a:t>
            </a:r>
          </a:p>
        </p:txBody>
      </p:sp>
      <p:sp>
        <p:nvSpPr>
          <p:cNvPr id="20497" name="AutoShape 20"/>
          <p:cNvSpPr/>
          <p:nvPr/>
        </p:nvSpPr>
        <p:spPr>
          <a:xfrm>
            <a:off x="4038600" y="1981200"/>
            <a:ext cx="1143000" cy="304800"/>
          </a:xfrm>
          <a:prstGeom prst="leftRightArrow">
            <a:avLst>
              <a:gd name="adj1" fmla="val 50000"/>
              <a:gd name="adj2" fmla="val 75000"/>
            </a:avLst>
          </a:prstGeom>
          <a:solidFill>
            <a:schemeClr val="accent1"/>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3" name="Group 38"/>
          <p:cNvGrpSpPr/>
          <p:nvPr/>
        </p:nvGrpSpPr>
        <p:grpSpPr>
          <a:xfrm>
            <a:off x="5257800" y="1219200"/>
            <a:ext cx="3657600" cy="1905000"/>
            <a:chOff x="3456" y="144"/>
            <a:chExt cx="2304" cy="1200"/>
          </a:xfrm>
        </p:grpSpPr>
        <p:sp>
          <p:nvSpPr>
            <p:cNvPr id="20499" name="Oval 21"/>
            <p:cNvSpPr/>
            <p:nvPr/>
          </p:nvSpPr>
          <p:spPr>
            <a:xfrm>
              <a:off x="4560" y="14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0" name="Oval 22"/>
            <p:cNvSpPr/>
            <p:nvPr/>
          </p:nvSpPr>
          <p:spPr>
            <a:xfrm>
              <a:off x="3456"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1" name="Oval 23"/>
            <p:cNvSpPr/>
            <p:nvPr/>
          </p:nvSpPr>
          <p:spPr>
            <a:xfrm>
              <a:off x="3792"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2" name="Oval 24"/>
            <p:cNvSpPr/>
            <p:nvPr/>
          </p:nvSpPr>
          <p:spPr>
            <a:xfrm>
              <a:off x="408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3" name="Oval 25"/>
            <p:cNvSpPr/>
            <p:nvPr/>
          </p:nvSpPr>
          <p:spPr>
            <a:xfrm>
              <a:off x="4416"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4" name="Oval 26"/>
            <p:cNvSpPr/>
            <p:nvPr/>
          </p:nvSpPr>
          <p:spPr>
            <a:xfrm>
              <a:off x="4704"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5" name="Oval 27"/>
            <p:cNvSpPr/>
            <p:nvPr/>
          </p:nvSpPr>
          <p:spPr>
            <a:xfrm>
              <a:off x="5040"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6" name="Oval 28"/>
            <p:cNvSpPr/>
            <p:nvPr/>
          </p:nvSpPr>
          <p:spPr>
            <a:xfrm>
              <a:off x="5328"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7" name="Oval 29"/>
            <p:cNvSpPr/>
            <p:nvPr/>
          </p:nvSpPr>
          <p:spPr>
            <a:xfrm>
              <a:off x="5664" y="12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0508" name="Line 30"/>
            <p:cNvSpPr/>
            <p:nvPr/>
          </p:nvSpPr>
          <p:spPr>
            <a:xfrm flipH="1">
              <a:off x="3504" y="240"/>
              <a:ext cx="1056" cy="1008"/>
            </a:xfrm>
            <a:prstGeom prst="line">
              <a:avLst/>
            </a:prstGeom>
            <a:ln w="19050" cap="flat" cmpd="sng">
              <a:solidFill>
                <a:srgbClr val="00CC00"/>
              </a:solidFill>
              <a:prstDash val="solid"/>
              <a:round/>
              <a:headEnd type="none" w="med" len="med"/>
              <a:tailEnd type="none" w="med" len="med"/>
            </a:ln>
          </p:spPr>
        </p:sp>
        <p:sp>
          <p:nvSpPr>
            <p:cNvPr id="20509" name="Line 31"/>
            <p:cNvSpPr/>
            <p:nvPr/>
          </p:nvSpPr>
          <p:spPr>
            <a:xfrm flipH="1">
              <a:off x="3840" y="240"/>
              <a:ext cx="720" cy="1008"/>
            </a:xfrm>
            <a:prstGeom prst="line">
              <a:avLst/>
            </a:prstGeom>
            <a:ln w="19050" cap="flat" cmpd="sng">
              <a:solidFill>
                <a:srgbClr val="00CC00"/>
              </a:solidFill>
              <a:prstDash val="solid"/>
              <a:round/>
              <a:headEnd type="none" w="med" len="med"/>
              <a:tailEnd type="none" w="med" len="med"/>
            </a:ln>
          </p:spPr>
        </p:sp>
        <p:sp>
          <p:nvSpPr>
            <p:cNvPr id="20510" name="Line 32"/>
            <p:cNvSpPr/>
            <p:nvPr/>
          </p:nvSpPr>
          <p:spPr>
            <a:xfrm flipH="1">
              <a:off x="4128" y="240"/>
              <a:ext cx="432" cy="1008"/>
            </a:xfrm>
            <a:prstGeom prst="line">
              <a:avLst/>
            </a:prstGeom>
            <a:ln w="19050" cap="flat" cmpd="sng">
              <a:solidFill>
                <a:srgbClr val="00CC00"/>
              </a:solidFill>
              <a:prstDash val="solid"/>
              <a:round/>
              <a:headEnd type="none" w="med" len="med"/>
              <a:tailEnd type="none" w="med" len="med"/>
            </a:ln>
          </p:spPr>
        </p:sp>
        <p:sp>
          <p:nvSpPr>
            <p:cNvPr id="20511" name="Line 33"/>
            <p:cNvSpPr/>
            <p:nvPr/>
          </p:nvSpPr>
          <p:spPr>
            <a:xfrm flipH="1">
              <a:off x="4464" y="240"/>
              <a:ext cx="96" cy="1008"/>
            </a:xfrm>
            <a:prstGeom prst="line">
              <a:avLst/>
            </a:prstGeom>
            <a:ln w="19050" cap="flat" cmpd="sng">
              <a:solidFill>
                <a:srgbClr val="00CC00"/>
              </a:solidFill>
              <a:prstDash val="solid"/>
              <a:round/>
              <a:headEnd type="none" w="med" len="med"/>
              <a:tailEnd type="none" w="med" len="med"/>
            </a:ln>
          </p:spPr>
        </p:sp>
        <p:sp>
          <p:nvSpPr>
            <p:cNvPr id="20512" name="Line 34"/>
            <p:cNvSpPr/>
            <p:nvPr/>
          </p:nvSpPr>
          <p:spPr>
            <a:xfrm>
              <a:off x="4656" y="240"/>
              <a:ext cx="96" cy="1008"/>
            </a:xfrm>
            <a:prstGeom prst="line">
              <a:avLst/>
            </a:prstGeom>
            <a:ln w="19050" cap="flat" cmpd="sng">
              <a:solidFill>
                <a:srgbClr val="00CC00"/>
              </a:solidFill>
              <a:prstDash val="solid"/>
              <a:round/>
              <a:headEnd type="none" w="med" len="med"/>
              <a:tailEnd type="none" w="med" len="med"/>
            </a:ln>
          </p:spPr>
        </p:sp>
        <p:sp>
          <p:nvSpPr>
            <p:cNvPr id="20513" name="Line 35"/>
            <p:cNvSpPr/>
            <p:nvPr/>
          </p:nvSpPr>
          <p:spPr>
            <a:xfrm>
              <a:off x="4656" y="240"/>
              <a:ext cx="432" cy="1008"/>
            </a:xfrm>
            <a:prstGeom prst="line">
              <a:avLst/>
            </a:prstGeom>
            <a:ln w="19050" cap="flat" cmpd="sng">
              <a:solidFill>
                <a:srgbClr val="00CC00"/>
              </a:solidFill>
              <a:prstDash val="solid"/>
              <a:round/>
              <a:headEnd type="none" w="med" len="med"/>
              <a:tailEnd type="none" w="med" len="med"/>
            </a:ln>
          </p:spPr>
        </p:sp>
        <p:sp>
          <p:nvSpPr>
            <p:cNvPr id="20514" name="Line 36"/>
            <p:cNvSpPr/>
            <p:nvPr/>
          </p:nvSpPr>
          <p:spPr>
            <a:xfrm>
              <a:off x="4656" y="240"/>
              <a:ext cx="720" cy="1008"/>
            </a:xfrm>
            <a:prstGeom prst="line">
              <a:avLst/>
            </a:prstGeom>
            <a:ln w="19050" cap="flat" cmpd="sng">
              <a:solidFill>
                <a:srgbClr val="00CC00"/>
              </a:solidFill>
              <a:prstDash val="solid"/>
              <a:round/>
              <a:headEnd type="none" w="med" len="med"/>
              <a:tailEnd type="none" w="med" len="med"/>
            </a:ln>
          </p:spPr>
        </p:sp>
        <p:sp>
          <p:nvSpPr>
            <p:cNvPr id="20515" name="Line 37"/>
            <p:cNvSpPr/>
            <p:nvPr/>
          </p:nvSpPr>
          <p:spPr>
            <a:xfrm>
              <a:off x="4656" y="240"/>
              <a:ext cx="1056" cy="1008"/>
            </a:xfrm>
            <a:prstGeom prst="line">
              <a:avLst/>
            </a:prstGeom>
            <a:ln w="19050" cap="flat" cmpd="sng">
              <a:solidFill>
                <a:srgbClr val="00CC00"/>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110"/>
          <p:cNvSpPr/>
          <p:nvPr/>
        </p:nvSpPr>
        <p:spPr>
          <a:xfrm>
            <a:off x="2743200" y="838200"/>
            <a:ext cx="0" cy="3657600"/>
          </a:xfrm>
          <a:prstGeom prst="line">
            <a:avLst/>
          </a:prstGeom>
          <a:ln w="19050" cap="flat" cmpd="sng">
            <a:solidFill>
              <a:srgbClr val="00CC00"/>
            </a:solidFill>
            <a:prstDash val="solid"/>
            <a:round/>
            <a:headEnd type="none" w="med" len="med"/>
            <a:tailEnd type="none" w="med" len="med"/>
          </a:ln>
        </p:spPr>
      </p:sp>
      <p:sp>
        <p:nvSpPr>
          <p:cNvPr id="21507" name="Line 111"/>
          <p:cNvSpPr/>
          <p:nvPr/>
        </p:nvSpPr>
        <p:spPr>
          <a:xfrm>
            <a:off x="3276600" y="838200"/>
            <a:ext cx="0" cy="3657600"/>
          </a:xfrm>
          <a:prstGeom prst="line">
            <a:avLst/>
          </a:prstGeom>
          <a:ln w="19050" cap="flat" cmpd="sng">
            <a:solidFill>
              <a:srgbClr val="00CC00"/>
            </a:solidFill>
            <a:prstDash val="solid"/>
            <a:round/>
            <a:headEnd type="none" w="med" len="med"/>
            <a:tailEnd type="none" w="med" len="med"/>
          </a:ln>
        </p:spPr>
      </p:sp>
      <p:sp>
        <p:nvSpPr>
          <p:cNvPr id="21508" name="Line 112"/>
          <p:cNvSpPr/>
          <p:nvPr/>
        </p:nvSpPr>
        <p:spPr>
          <a:xfrm>
            <a:off x="3810000" y="838200"/>
            <a:ext cx="0" cy="3657600"/>
          </a:xfrm>
          <a:prstGeom prst="line">
            <a:avLst/>
          </a:prstGeom>
          <a:ln w="19050" cap="flat" cmpd="sng">
            <a:solidFill>
              <a:srgbClr val="00CC00"/>
            </a:solidFill>
            <a:prstDash val="solid"/>
            <a:round/>
            <a:headEnd type="none" w="med" len="med"/>
            <a:tailEnd type="none" w="med" len="med"/>
          </a:ln>
        </p:spPr>
      </p:sp>
      <p:sp>
        <p:nvSpPr>
          <p:cNvPr id="21509" name="Line 113"/>
          <p:cNvSpPr/>
          <p:nvPr/>
        </p:nvSpPr>
        <p:spPr>
          <a:xfrm>
            <a:off x="4343400" y="838200"/>
            <a:ext cx="0" cy="3657600"/>
          </a:xfrm>
          <a:prstGeom prst="line">
            <a:avLst/>
          </a:prstGeom>
          <a:ln w="19050" cap="flat" cmpd="sng">
            <a:solidFill>
              <a:srgbClr val="00CC00"/>
            </a:solidFill>
            <a:prstDash val="solid"/>
            <a:round/>
            <a:headEnd type="none" w="med" len="med"/>
            <a:tailEnd type="none" w="med" len="med"/>
          </a:ln>
        </p:spPr>
      </p:sp>
      <p:sp>
        <p:nvSpPr>
          <p:cNvPr id="21510" name="Line 114"/>
          <p:cNvSpPr/>
          <p:nvPr/>
        </p:nvSpPr>
        <p:spPr>
          <a:xfrm>
            <a:off x="4800600" y="838200"/>
            <a:ext cx="0" cy="3657600"/>
          </a:xfrm>
          <a:prstGeom prst="line">
            <a:avLst/>
          </a:prstGeom>
          <a:ln w="19050" cap="flat" cmpd="sng">
            <a:solidFill>
              <a:srgbClr val="00CC00"/>
            </a:solidFill>
            <a:prstDash val="solid"/>
            <a:round/>
            <a:headEnd type="none" w="med" len="med"/>
            <a:tailEnd type="none" w="med" len="med"/>
          </a:ln>
        </p:spPr>
      </p:sp>
      <p:sp>
        <p:nvSpPr>
          <p:cNvPr id="21511" name="Line 115"/>
          <p:cNvSpPr/>
          <p:nvPr/>
        </p:nvSpPr>
        <p:spPr>
          <a:xfrm>
            <a:off x="5334000" y="838200"/>
            <a:ext cx="0" cy="3657600"/>
          </a:xfrm>
          <a:prstGeom prst="line">
            <a:avLst/>
          </a:prstGeom>
          <a:ln w="19050" cap="flat" cmpd="sng">
            <a:solidFill>
              <a:srgbClr val="00CC00"/>
            </a:solidFill>
            <a:prstDash val="solid"/>
            <a:round/>
            <a:headEnd type="none" w="med" len="med"/>
            <a:tailEnd type="none" w="med" len="med"/>
          </a:ln>
        </p:spPr>
      </p:sp>
      <p:sp>
        <p:nvSpPr>
          <p:cNvPr id="21512" name="Line 116"/>
          <p:cNvSpPr/>
          <p:nvPr/>
        </p:nvSpPr>
        <p:spPr>
          <a:xfrm>
            <a:off x="5867400" y="838200"/>
            <a:ext cx="0" cy="3657600"/>
          </a:xfrm>
          <a:prstGeom prst="line">
            <a:avLst/>
          </a:prstGeom>
          <a:ln w="19050" cap="flat" cmpd="sng">
            <a:solidFill>
              <a:srgbClr val="00CC00"/>
            </a:solidFill>
            <a:prstDash val="solid"/>
            <a:round/>
            <a:headEnd type="none" w="med" len="med"/>
            <a:tailEnd type="none" w="med" len="med"/>
          </a:ln>
        </p:spPr>
      </p:sp>
      <p:sp>
        <p:nvSpPr>
          <p:cNvPr id="21513" name="Line 117"/>
          <p:cNvSpPr/>
          <p:nvPr/>
        </p:nvSpPr>
        <p:spPr>
          <a:xfrm>
            <a:off x="6400800" y="838200"/>
            <a:ext cx="0" cy="3657600"/>
          </a:xfrm>
          <a:prstGeom prst="line">
            <a:avLst/>
          </a:prstGeom>
          <a:ln w="19050" cap="flat" cmpd="sng">
            <a:solidFill>
              <a:srgbClr val="00CC00"/>
            </a:solidFill>
            <a:prstDash val="solid"/>
            <a:round/>
            <a:headEnd type="none" w="med" len="med"/>
            <a:tailEnd type="none" w="med" len="med"/>
          </a:ln>
        </p:spPr>
      </p:sp>
      <p:sp>
        <p:nvSpPr>
          <p:cNvPr id="21514" name="Line 46"/>
          <p:cNvSpPr/>
          <p:nvPr/>
        </p:nvSpPr>
        <p:spPr>
          <a:xfrm>
            <a:off x="2362200" y="1143000"/>
            <a:ext cx="4495800" cy="0"/>
          </a:xfrm>
          <a:prstGeom prst="line">
            <a:avLst/>
          </a:prstGeom>
          <a:ln w="19050" cap="flat" cmpd="sng">
            <a:solidFill>
              <a:srgbClr val="00CC00"/>
            </a:solidFill>
            <a:prstDash val="solid"/>
            <a:round/>
            <a:headEnd type="none" w="med" len="med"/>
            <a:tailEnd type="none" w="med" len="med"/>
          </a:ln>
        </p:spPr>
      </p:sp>
      <p:sp>
        <p:nvSpPr>
          <p:cNvPr id="21515" name="Rectangle 3"/>
          <p:cNvSpPr/>
          <p:nvPr/>
        </p:nvSpPr>
        <p:spPr>
          <a:xfrm>
            <a:off x="76200" y="1524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2.2.7 </a:t>
            </a:r>
            <a:r>
              <a:rPr lang="zh-CN" altLang="en-US" sz="3200" dirty="0">
                <a:solidFill>
                  <a:schemeClr val="accent1"/>
                </a:solidFill>
                <a:latin typeface="Times New Roman" panose="02020603050405020304" pitchFamily="18" charset="0"/>
                <a:ea typeface="楷体_GB2312" pitchFamily="49" charset="-122"/>
              </a:rPr>
              <a:t>网格</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sp>
        <p:nvSpPr>
          <p:cNvPr id="21516" name="Rectangle 18"/>
          <p:cNvSpPr/>
          <p:nvPr/>
        </p:nvSpPr>
        <p:spPr>
          <a:xfrm>
            <a:off x="76200" y="4800600"/>
            <a:ext cx="8915400" cy="19812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	</a:t>
            </a:r>
          </a:p>
        </p:txBody>
      </p:sp>
      <p:sp>
        <p:nvSpPr>
          <p:cNvPr id="21517" name="Oval 38"/>
          <p:cNvSpPr/>
          <p:nvPr/>
        </p:nvSpPr>
        <p:spPr>
          <a:xfrm>
            <a:off x="26670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18" name="Oval 39"/>
          <p:cNvSpPr/>
          <p:nvPr/>
        </p:nvSpPr>
        <p:spPr>
          <a:xfrm>
            <a:off x="32004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19" name="Oval 40"/>
          <p:cNvSpPr/>
          <p:nvPr/>
        </p:nvSpPr>
        <p:spPr>
          <a:xfrm>
            <a:off x="37338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0" name="Oval 41"/>
          <p:cNvSpPr/>
          <p:nvPr/>
        </p:nvSpPr>
        <p:spPr>
          <a:xfrm>
            <a:off x="42672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1" name="Oval 42"/>
          <p:cNvSpPr/>
          <p:nvPr/>
        </p:nvSpPr>
        <p:spPr>
          <a:xfrm>
            <a:off x="47244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2" name="Oval 43"/>
          <p:cNvSpPr/>
          <p:nvPr/>
        </p:nvSpPr>
        <p:spPr>
          <a:xfrm>
            <a:off x="52578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3" name="Oval 44"/>
          <p:cNvSpPr/>
          <p:nvPr/>
        </p:nvSpPr>
        <p:spPr>
          <a:xfrm>
            <a:off x="57912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4" name="Oval 45"/>
          <p:cNvSpPr/>
          <p:nvPr/>
        </p:nvSpPr>
        <p:spPr>
          <a:xfrm>
            <a:off x="6324600" y="1066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5" name="Line 47"/>
          <p:cNvSpPr/>
          <p:nvPr/>
        </p:nvSpPr>
        <p:spPr>
          <a:xfrm>
            <a:off x="2362200" y="1600200"/>
            <a:ext cx="4495800" cy="0"/>
          </a:xfrm>
          <a:prstGeom prst="line">
            <a:avLst/>
          </a:prstGeom>
          <a:ln w="19050" cap="flat" cmpd="sng">
            <a:solidFill>
              <a:srgbClr val="00CC00"/>
            </a:solidFill>
            <a:prstDash val="solid"/>
            <a:round/>
            <a:headEnd type="none" w="med" len="med"/>
            <a:tailEnd type="none" w="med" len="med"/>
          </a:ln>
        </p:spPr>
      </p:sp>
      <p:sp>
        <p:nvSpPr>
          <p:cNvPr id="21526" name="Oval 48"/>
          <p:cNvSpPr/>
          <p:nvPr/>
        </p:nvSpPr>
        <p:spPr>
          <a:xfrm>
            <a:off x="26670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7" name="Oval 49"/>
          <p:cNvSpPr/>
          <p:nvPr/>
        </p:nvSpPr>
        <p:spPr>
          <a:xfrm>
            <a:off x="32004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8" name="Oval 50"/>
          <p:cNvSpPr/>
          <p:nvPr/>
        </p:nvSpPr>
        <p:spPr>
          <a:xfrm>
            <a:off x="37338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29" name="Oval 51"/>
          <p:cNvSpPr/>
          <p:nvPr/>
        </p:nvSpPr>
        <p:spPr>
          <a:xfrm>
            <a:off x="42672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0" name="Oval 52"/>
          <p:cNvSpPr/>
          <p:nvPr/>
        </p:nvSpPr>
        <p:spPr>
          <a:xfrm>
            <a:off x="47244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1" name="Oval 53"/>
          <p:cNvSpPr/>
          <p:nvPr/>
        </p:nvSpPr>
        <p:spPr>
          <a:xfrm>
            <a:off x="52578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2" name="Oval 54"/>
          <p:cNvSpPr/>
          <p:nvPr/>
        </p:nvSpPr>
        <p:spPr>
          <a:xfrm>
            <a:off x="57912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3" name="Oval 55"/>
          <p:cNvSpPr/>
          <p:nvPr/>
        </p:nvSpPr>
        <p:spPr>
          <a:xfrm>
            <a:off x="6324600" y="1524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4" name="Line 56"/>
          <p:cNvSpPr/>
          <p:nvPr/>
        </p:nvSpPr>
        <p:spPr>
          <a:xfrm>
            <a:off x="2362200" y="2057400"/>
            <a:ext cx="4495800" cy="0"/>
          </a:xfrm>
          <a:prstGeom prst="line">
            <a:avLst/>
          </a:prstGeom>
          <a:ln w="19050" cap="flat" cmpd="sng">
            <a:solidFill>
              <a:srgbClr val="00CC00"/>
            </a:solidFill>
            <a:prstDash val="solid"/>
            <a:round/>
            <a:headEnd type="none" w="med" len="med"/>
            <a:tailEnd type="none" w="med" len="med"/>
          </a:ln>
        </p:spPr>
      </p:sp>
      <p:sp>
        <p:nvSpPr>
          <p:cNvPr id="21535" name="Oval 57"/>
          <p:cNvSpPr/>
          <p:nvPr/>
        </p:nvSpPr>
        <p:spPr>
          <a:xfrm>
            <a:off x="26670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6" name="Oval 58"/>
          <p:cNvSpPr/>
          <p:nvPr/>
        </p:nvSpPr>
        <p:spPr>
          <a:xfrm>
            <a:off x="32004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7" name="Oval 59"/>
          <p:cNvSpPr/>
          <p:nvPr/>
        </p:nvSpPr>
        <p:spPr>
          <a:xfrm>
            <a:off x="37338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8" name="Oval 60"/>
          <p:cNvSpPr/>
          <p:nvPr/>
        </p:nvSpPr>
        <p:spPr>
          <a:xfrm>
            <a:off x="42672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39" name="Oval 61"/>
          <p:cNvSpPr/>
          <p:nvPr/>
        </p:nvSpPr>
        <p:spPr>
          <a:xfrm>
            <a:off x="47244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0" name="Oval 62"/>
          <p:cNvSpPr/>
          <p:nvPr/>
        </p:nvSpPr>
        <p:spPr>
          <a:xfrm>
            <a:off x="52578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1" name="Oval 63"/>
          <p:cNvSpPr/>
          <p:nvPr/>
        </p:nvSpPr>
        <p:spPr>
          <a:xfrm>
            <a:off x="57912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2" name="Oval 64"/>
          <p:cNvSpPr/>
          <p:nvPr/>
        </p:nvSpPr>
        <p:spPr>
          <a:xfrm>
            <a:off x="6324600" y="1981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3" name="Line 65"/>
          <p:cNvSpPr/>
          <p:nvPr/>
        </p:nvSpPr>
        <p:spPr>
          <a:xfrm>
            <a:off x="2362200" y="2514600"/>
            <a:ext cx="4495800" cy="0"/>
          </a:xfrm>
          <a:prstGeom prst="line">
            <a:avLst/>
          </a:prstGeom>
          <a:ln w="19050" cap="flat" cmpd="sng">
            <a:solidFill>
              <a:srgbClr val="00CC00"/>
            </a:solidFill>
            <a:prstDash val="solid"/>
            <a:round/>
            <a:headEnd type="none" w="med" len="med"/>
            <a:tailEnd type="none" w="med" len="med"/>
          </a:ln>
        </p:spPr>
      </p:sp>
      <p:sp>
        <p:nvSpPr>
          <p:cNvPr id="21544" name="Oval 66"/>
          <p:cNvSpPr/>
          <p:nvPr/>
        </p:nvSpPr>
        <p:spPr>
          <a:xfrm>
            <a:off x="26670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5" name="Oval 67"/>
          <p:cNvSpPr/>
          <p:nvPr/>
        </p:nvSpPr>
        <p:spPr>
          <a:xfrm>
            <a:off x="32004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6" name="Oval 68"/>
          <p:cNvSpPr/>
          <p:nvPr/>
        </p:nvSpPr>
        <p:spPr>
          <a:xfrm>
            <a:off x="37338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7" name="Oval 69"/>
          <p:cNvSpPr/>
          <p:nvPr/>
        </p:nvSpPr>
        <p:spPr>
          <a:xfrm>
            <a:off x="42672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8" name="Oval 70"/>
          <p:cNvSpPr/>
          <p:nvPr/>
        </p:nvSpPr>
        <p:spPr>
          <a:xfrm>
            <a:off x="47244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49" name="Oval 71"/>
          <p:cNvSpPr/>
          <p:nvPr/>
        </p:nvSpPr>
        <p:spPr>
          <a:xfrm>
            <a:off x="52578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0" name="Oval 72"/>
          <p:cNvSpPr/>
          <p:nvPr/>
        </p:nvSpPr>
        <p:spPr>
          <a:xfrm>
            <a:off x="57912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1" name="Oval 73"/>
          <p:cNvSpPr/>
          <p:nvPr/>
        </p:nvSpPr>
        <p:spPr>
          <a:xfrm>
            <a:off x="63246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2" name="Line 74"/>
          <p:cNvSpPr/>
          <p:nvPr/>
        </p:nvSpPr>
        <p:spPr>
          <a:xfrm>
            <a:off x="2362200" y="2895600"/>
            <a:ext cx="4495800" cy="0"/>
          </a:xfrm>
          <a:prstGeom prst="line">
            <a:avLst/>
          </a:prstGeom>
          <a:ln w="19050" cap="flat" cmpd="sng">
            <a:solidFill>
              <a:srgbClr val="00CC00"/>
            </a:solidFill>
            <a:prstDash val="solid"/>
            <a:round/>
            <a:headEnd type="none" w="med" len="med"/>
            <a:tailEnd type="none" w="med" len="med"/>
          </a:ln>
        </p:spPr>
      </p:sp>
      <p:sp>
        <p:nvSpPr>
          <p:cNvPr id="21553" name="Oval 75"/>
          <p:cNvSpPr/>
          <p:nvPr/>
        </p:nvSpPr>
        <p:spPr>
          <a:xfrm>
            <a:off x="26670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4" name="Oval 76"/>
          <p:cNvSpPr/>
          <p:nvPr/>
        </p:nvSpPr>
        <p:spPr>
          <a:xfrm>
            <a:off x="32004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5" name="Oval 77"/>
          <p:cNvSpPr/>
          <p:nvPr/>
        </p:nvSpPr>
        <p:spPr>
          <a:xfrm>
            <a:off x="37338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6" name="Oval 78"/>
          <p:cNvSpPr/>
          <p:nvPr/>
        </p:nvSpPr>
        <p:spPr>
          <a:xfrm>
            <a:off x="42672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7" name="Oval 79"/>
          <p:cNvSpPr/>
          <p:nvPr/>
        </p:nvSpPr>
        <p:spPr>
          <a:xfrm>
            <a:off x="47244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8" name="Oval 80"/>
          <p:cNvSpPr/>
          <p:nvPr/>
        </p:nvSpPr>
        <p:spPr>
          <a:xfrm>
            <a:off x="52578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59" name="Oval 81"/>
          <p:cNvSpPr/>
          <p:nvPr/>
        </p:nvSpPr>
        <p:spPr>
          <a:xfrm>
            <a:off x="57912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0" name="Oval 82"/>
          <p:cNvSpPr/>
          <p:nvPr/>
        </p:nvSpPr>
        <p:spPr>
          <a:xfrm>
            <a:off x="6324600" y="2819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1" name="Line 83"/>
          <p:cNvSpPr/>
          <p:nvPr/>
        </p:nvSpPr>
        <p:spPr>
          <a:xfrm>
            <a:off x="2362200" y="3352800"/>
            <a:ext cx="4495800" cy="0"/>
          </a:xfrm>
          <a:prstGeom prst="line">
            <a:avLst/>
          </a:prstGeom>
          <a:ln w="19050" cap="flat" cmpd="sng">
            <a:solidFill>
              <a:srgbClr val="00CC00"/>
            </a:solidFill>
            <a:prstDash val="solid"/>
            <a:round/>
            <a:headEnd type="none" w="med" len="med"/>
            <a:tailEnd type="none" w="med" len="med"/>
          </a:ln>
        </p:spPr>
      </p:sp>
      <p:sp>
        <p:nvSpPr>
          <p:cNvPr id="21562" name="Oval 84"/>
          <p:cNvSpPr/>
          <p:nvPr/>
        </p:nvSpPr>
        <p:spPr>
          <a:xfrm>
            <a:off x="26670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3" name="Oval 85"/>
          <p:cNvSpPr/>
          <p:nvPr/>
        </p:nvSpPr>
        <p:spPr>
          <a:xfrm>
            <a:off x="32004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4" name="Oval 86"/>
          <p:cNvSpPr/>
          <p:nvPr/>
        </p:nvSpPr>
        <p:spPr>
          <a:xfrm>
            <a:off x="37338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5" name="Oval 87"/>
          <p:cNvSpPr/>
          <p:nvPr/>
        </p:nvSpPr>
        <p:spPr>
          <a:xfrm>
            <a:off x="42672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6" name="Oval 88"/>
          <p:cNvSpPr/>
          <p:nvPr/>
        </p:nvSpPr>
        <p:spPr>
          <a:xfrm>
            <a:off x="47244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7" name="Oval 89"/>
          <p:cNvSpPr/>
          <p:nvPr/>
        </p:nvSpPr>
        <p:spPr>
          <a:xfrm>
            <a:off x="52578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8" name="Oval 90"/>
          <p:cNvSpPr/>
          <p:nvPr/>
        </p:nvSpPr>
        <p:spPr>
          <a:xfrm>
            <a:off x="57912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69" name="Oval 91"/>
          <p:cNvSpPr/>
          <p:nvPr/>
        </p:nvSpPr>
        <p:spPr>
          <a:xfrm>
            <a:off x="6324600" y="3276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0" name="Line 92"/>
          <p:cNvSpPr/>
          <p:nvPr/>
        </p:nvSpPr>
        <p:spPr>
          <a:xfrm>
            <a:off x="2362200" y="3810000"/>
            <a:ext cx="4495800" cy="0"/>
          </a:xfrm>
          <a:prstGeom prst="line">
            <a:avLst/>
          </a:prstGeom>
          <a:ln w="19050" cap="flat" cmpd="sng">
            <a:solidFill>
              <a:srgbClr val="00CC00"/>
            </a:solidFill>
            <a:prstDash val="solid"/>
            <a:round/>
            <a:headEnd type="none" w="med" len="med"/>
            <a:tailEnd type="none" w="med" len="med"/>
          </a:ln>
        </p:spPr>
      </p:sp>
      <p:sp>
        <p:nvSpPr>
          <p:cNvPr id="21571" name="Oval 93"/>
          <p:cNvSpPr/>
          <p:nvPr/>
        </p:nvSpPr>
        <p:spPr>
          <a:xfrm>
            <a:off x="26670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2" name="Oval 94"/>
          <p:cNvSpPr/>
          <p:nvPr/>
        </p:nvSpPr>
        <p:spPr>
          <a:xfrm>
            <a:off x="32004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3" name="Oval 95"/>
          <p:cNvSpPr/>
          <p:nvPr/>
        </p:nvSpPr>
        <p:spPr>
          <a:xfrm>
            <a:off x="37338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4" name="Oval 96"/>
          <p:cNvSpPr/>
          <p:nvPr/>
        </p:nvSpPr>
        <p:spPr>
          <a:xfrm>
            <a:off x="42672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5" name="Oval 97"/>
          <p:cNvSpPr/>
          <p:nvPr/>
        </p:nvSpPr>
        <p:spPr>
          <a:xfrm>
            <a:off x="47244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6" name="Oval 98"/>
          <p:cNvSpPr/>
          <p:nvPr/>
        </p:nvSpPr>
        <p:spPr>
          <a:xfrm>
            <a:off x="52578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7" name="Oval 99"/>
          <p:cNvSpPr/>
          <p:nvPr/>
        </p:nvSpPr>
        <p:spPr>
          <a:xfrm>
            <a:off x="57912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8" name="Oval 100"/>
          <p:cNvSpPr/>
          <p:nvPr/>
        </p:nvSpPr>
        <p:spPr>
          <a:xfrm>
            <a:off x="63246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79" name="Line 101"/>
          <p:cNvSpPr/>
          <p:nvPr/>
        </p:nvSpPr>
        <p:spPr>
          <a:xfrm>
            <a:off x="2362200" y="4267200"/>
            <a:ext cx="4495800" cy="0"/>
          </a:xfrm>
          <a:prstGeom prst="line">
            <a:avLst/>
          </a:prstGeom>
          <a:ln w="19050" cap="flat" cmpd="sng">
            <a:solidFill>
              <a:srgbClr val="00CC00"/>
            </a:solidFill>
            <a:prstDash val="solid"/>
            <a:round/>
            <a:headEnd type="none" w="med" len="med"/>
            <a:tailEnd type="none" w="med" len="med"/>
          </a:ln>
        </p:spPr>
      </p:sp>
      <p:sp>
        <p:nvSpPr>
          <p:cNvPr id="21580" name="Oval 102"/>
          <p:cNvSpPr/>
          <p:nvPr/>
        </p:nvSpPr>
        <p:spPr>
          <a:xfrm>
            <a:off x="26670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1" name="Oval 103"/>
          <p:cNvSpPr/>
          <p:nvPr/>
        </p:nvSpPr>
        <p:spPr>
          <a:xfrm>
            <a:off x="32004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2" name="Oval 104"/>
          <p:cNvSpPr/>
          <p:nvPr/>
        </p:nvSpPr>
        <p:spPr>
          <a:xfrm>
            <a:off x="37338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3" name="Oval 105"/>
          <p:cNvSpPr/>
          <p:nvPr/>
        </p:nvSpPr>
        <p:spPr>
          <a:xfrm>
            <a:off x="42672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4" name="Oval 106"/>
          <p:cNvSpPr/>
          <p:nvPr/>
        </p:nvSpPr>
        <p:spPr>
          <a:xfrm>
            <a:off x="47244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5" name="Oval 107"/>
          <p:cNvSpPr/>
          <p:nvPr/>
        </p:nvSpPr>
        <p:spPr>
          <a:xfrm>
            <a:off x="52578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6" name="Oval 108"/>
          <p:cNvSpPr/>
          <p:nvPr/>
        </p:nvSpPr>
        <p:spPr>
          <a:xfrm>
            <a:off x="57912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1587" name="Oval 109"/>
          <p:cNvSpPr/>
          <p:nvPr/>
        </p:nvSpPr>
        <p:spPr>
          <a:xfrm>
            <a:off x="6324600" y="4191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aphicFrame>
        <p:nvGraphicFramePr>
          <p:cNvPr id="21588" name="Object 118"/>
          <p:cNvGraphicFramePr/>
          <p:nvPr/>
        </p:nvGraphicFramePr>
        <p:xfrm>
          <a:off x="4514850" y="3930650"/>
          <a:ext cx="112713" cy="214313"/>
        </p:xfrm>
        <a:graphic>
          <a:graphicData uri="http://schemas.openxmlformats.org/presentationml/2006/ole">
            <mc:AlternateContent xmlns:mc="http://schemas.openxmlformats.org/markup-compatibility/2006">
              <mc:Choice xmlns:v="urn:schemas-microsoft-com:vml" Requires="v">
                <p:oleObj spid="_x0000_s15381" r:id="rId4" imgW="114300" imgH="215265" progId="Equation.3">
                  <p:embed/>
                </p:oleObj>
              </mc:Choice>
              <mc:Fallback>
                <p:oleObj r:id="rId4" imgW="114300" imgH="215265" progId="Equation.3">
                  <p:embed/>
                  <p:pic>
                    <p:nvPicPr>
                      <p:cNvPr id="0" name="图片 3077"/>
                      <p:cNvPicPr/>
                      <p:nvPr/>
                    </p:nvPicPr>
                    <p:blipFill>
                      <a:blip r:embed="rId5"/>
                      <a:stretch>
                        <a:fillRect/>
                      </a:stretch>
                    </p:blipFill>
                    <p:spPr>
                      <a:xfrm>
                        <a:off x="4514850" y="3930650"/>
                        <a:ext cx="112713" cy="214313"/>
                      </a:xfrm>
                      <a:prstGeom prst="rect">
                        <a:avLst/>
                      </a:prstGeom>
                      <a:noFill/>
                      <a:ln w="38100">
                        <a:noFill/>
                        <a:miter/>
                      </a:ln>
                    </p:spPr>
                  </p:pic>
                </p:oleObj>
              </mc:Fallback>
            </mc:AlternateContent>
          </a:graphicData>
        </a:graphic>
      </p:graphicFrame>
      <p:graphicFrame>
        <p:nvGraphicFramePr>
          <p:cNvPr id="21589" name="Object 119"/>
          <p:cNvGraphicFramePr/>
          <p:nvPr/>
        </p:nvGraphicFramePr>
        <p:xfrm>
          <a:off x="4514850" y="3930650"/>
          <a:ext cx="112713" cy="214313"/>
        </p:xfrm>
        <a:graphic>
          <a:graphicData uri="http://schemas.openxmlformats.org/presentationml/2006/ole">
            <mc:AlternateContent xmlns:mc="http://schemas.openxmlformats.org/markup-compatibility/2006">
              <mc:Choice xmlns:v="urn:schemas-microsoft-com:vml" Requires="v">
                <p:oleObj spid="_x0000_s15382" r:id="rId6" imgW="114300" imgH="215265" progId="Equation.3">
                  <p:embed/>
                </p:oleObj>
              </mc:Choice>
              <mc:Fallback>
                <p:oleObj r:id="rId6" imgW="114300" imgH="215265" progId="Equation.3">
                  <p:embed/>
                  <p:pic>
                    <p:nvPicPr>
                      <p:cNvPr id="0" name="图片 3076"/>
                      <p:cNvPicPr/>
                      <p:nvPr/>
                    </p:nvPicPr>
                    <p:blipFill>
                      <a:blip r:embed="rId5"/>
                      <a:stretch>
                        <a:fillRect/>
                      </a:stretch>
                    </p:blipFill>
                    <p:spPr>
                      <a:xfrm>
                        <a:off x="4514850" y="3930650"/>
                        <a:ext cx="112713" cy="214313"/>
                      </a:xfrm>
                      <a:prstGeom prst="rect">
                        <a:avLst/>
                      </a:prstGeom>
                      <a:noFill/>
                      <a:ln w="38100">
                        <a:noFill/>
                        <a:miter/>
                      </a:ln>
                    </p:spPr>
                  </p:pic>
                </p:oleObj>
              </mc:Fallback>
            </mc:AlternateContent>
          </a:graphicData>
        </a:graphic>
      </p:graphicFrame>
      <p:sp>
        <p:nvSpPr>
          <p:cNvPr id="2" name="文本框 1"/>
          <p:cNvSpPr txBox="1"/>
          <p:nvPr/>
        </p:nvSpPr>
        <p:spPr>
          <a:xfrm>
            <a:off x="935990" y="5086350"/>
            <a:ext cx="8055610" cy="1568450"/>
          </a:xfrm>
          <a:prstGeom prst="rect">
            <a:avLst/>
          </a:prstGeom>
          <a:noFill/>
        </p:spPr>
        <p:txBody>
          <a:bodyPr wrap="square" rtlCol="0" anchor="t">
            <a:spAutoFit/>
          </a:bodyPr>
          <a:lstStyle/>
          <a:p>
            <a:r>
              <a:rPr lang="zh-CN" altLang="en-US" sz="3200" dirty="0">
                <a:solidFill>
                  <a:srgbClr val="000000"/>
                </a:solidFill>
                <a:latin typeface="Times New Roman" panose="02020603050405020304" pitchFamily="18" charset="0"/>
                <a:ea typeface="楷体_GB2312" pitchFamily="49" charset="-122"/>
                <a:cs typeface="+mn-ea"/>
                <a:sym typeface="+mn-ea"/>
              </a:rPr>
              <a:t>有</a:t>
            </a:r>
            <a:r>
              <a:rPr lang="en-US" altLang="zh-CN" sz="3200" dirty="0">
                <a:solidFill>
                  <a:srgbClr val="00CC00"/>
                </a:solidFill>
                <a:latin typeface="Times New Roman" panose="02020603050405020304" pitchFamily="18" charset="0"/>
                <a:ea typeface="楷体_GB2312" pitchFamily="49" charset="-122"/>
                <a:cs typeface="+mn-ea"/>
                <a:sym typeface="+mn-ea"/>
              </a:rPr>
              <a:t>N</a:t>
            </a:r>
            <a:r>
              <a:rPr lang="zh-CN" altLang="en-US" sz="3200" dirty="0">
                <a:solidFill>
                  <a:srgbClr val="000000"/>
                </a:solidFill>
                <a:latin typeface="Times New Roman" panose="02020603050405020304" pitchFamily="18" charset="0"/>
                <a:ea typeface="楷体_GB2312" pitchFamily="49" charset="-122"/>
                <a:cs typeface="+mn-ea"/>
                <a:sym typeface="+mn-ea"/>
              </a:rPr>
              <a:t>个结点的</a:t>
            </a:r>
            <a:r>
              <a:rPr lang="en-US" altLang="zh-CN" sz="3200" dirty="0">
                <a:solidFill>
                  <a:srgbClr val="00CC00"/>
                </a:solidFill>
                <a:latin typeface="Times New Roman" panose="02020603050405020304" pitchFamily="18" charset="0"/>
                <a:ea typeface="楷体_GB2312" pitchFamily="49" charset="-122"/>
                <a:cs typeface="+mn-ea"/>
                <a:sym typeface="+mn-ea"/>
              </a:rPr>
              <a:t>r</a:t>
            </a:r>
            <a:r>
              <a:rPr lang="en-US" altLang="zh-CN" sz="3200" dirty="0">
                <a:solidFill>
                  <a:srgbClr val="00CC00"/>
                </a:solidFill>
                <a:latin typeface="Times New Roman" panose="02020603050405020304" pitchFamily="18" charset="0"/>
                <a:ea typeface="楷体_GB2312" pitchFamily="49" charset="-122"/>
                <a:cs typeface="+mn-ea"/>
                <a:sym typeface="Symbol" panose="05050102010706020507" pitchFamily="18" charset="2"/>
              </a:rPr>
              <a:t>r</a:t>
            </a:r>
            <a:r>
              <a:rPr lang="zh-CN" altLang="en-US" sz="3200" dirty="0">
                <a:solidFill>
                  <a:srgbClr val="000000"/>
                </a:solidFill>
                <a:latin typeface="Times New Roman" panose="02020603050405020304" pitchFamily="18" charset="0"/>
                <a:ea typeface="楷体_GB2312" pitchFamily="49" charset="-122"/>
                <a:cs typeface="+mn-ea"/>
                <a:sym typeface="+mn-ea"/>
              </a:rPr>
              <a:t>网格（其中</a:t>
            </a:r>
            <a:r>
              <a:rPr lang="en-US" altLang="zh-CN" sz="3200" dirty="0">
                <a:solidFill>
                  <a:srgbClr val="00B050"/>
                </a:solidFill>
                <a:latin typeface="Times New Roman" panose="02020603050405020304" pitchFamily="18" charset="0"/>
                <a:ea typeface="楷体_GB2312" pitchFamily="49" charset="-122"/>
                <a:sym typeface="+mn-ea"/>
              </a:rPr>
              <a:t>r=sqrt(N)</a:t>
            </a:r>
            <a:r>
              <a:rPr lang="en-US" altLang="zh-CN" sz="3200" dirty="0">
                <a:solidFill>
                  <a:srgbClr val="000000"/>
                </a:solidFill>
                <a:latin typeface="Times New Roman" panose="02020603050405020304" pitchFamily="18" charset="0"/>
                <a:ea typeface="楷体_GB2312" pitchFamily="49" charset="-122"/>
                <a:cs typeface="+mn-ea"/>
                <a:sym typeface="+mn-ea"/>
              </a:rPr>
              <a:t>)</a:t>
            </a:r>
            <a:r>
              <a:rPr lang="zh-CN" altLang="en-US" sz="3200" dirty="0">
                <a:solidFill>
                  <a:srgbClr val="000000"/>
                </a:solidFill>
                <a:latin typeface="Times New Roman" panose="02020603050405020304" pitchFamily="18" charset="0"/>
                <a:ea typeface="楷体_GB2312" pitchFamily="49" charset="-122"/>
                <a:cs typeface="+mn-ea"/>
                <a:sym typeface="+mn-ea"/>
              </a:rPr>
              <a:t>，有</a:t>
            </a:r>
            <a:r>
              <a:rPr lang="en-US" altLang="zh-CN" sz="3200" dirty="0">
                <a:solidFill>
                  <a:srgbClr val="00CC00"/>
                </a:solidFill>
                <a:latin typeface="Times New Roman" panose="02020603050405020304" pitchFamily="18" charset="0"/>
                <a:ea typeface="楷体_GB2312" pitchFamily="49" charset="-122"/>
                <a:cs typeface="+mn-ea"/>
                <a:sym typeface="+mn-ea"/>
              </a:rPr>
              <a:t>2N - 2r</a:t>
            </a:r>
            <a:r>
              <a:rPr lang="zh-CN" altLang="en-US" sz="3200" dirty="0">
                <a:solidFill>
                  <a:srgbClr val="000000"/>
                </a:solidFill>
                <a:latin typeface="Times New Roman" panose="02020603050405020304" pitchFamily="18" charset="0"/>
                <a:ea typeface="楷体_GB2312" pitchFamily="49" charset="-122"/>
                <a:cs typeface="+mn-ea"/>
                <a:sym typeface="+mn-ea"/>
              </a:rPr>
              <a:t>条链路，直径为</a:t>
            </a:r>
            <a:r>
              <a:rPr lang="en-US" altLang="zh-CN" sz="3200" dirty="0">
                <a:solidFill>
                  <a:srgbClr val="00CC00"/>
                </a:solidFill>
                <a:latin typeface="Times New Roman" panose="02020603050405020304" pitchFamily="18" charset="0"/>
                <a:ea typeface="楷体_GB2312" pitchFamily="49" charset="-122"/>
                <a:cs typeface="+mn-ea"/>
                <a:sym typeface="+mn-ea"/>
              </a:rPr>
              <a:t>2</a:t>
            </a:r>
            <a:r>
              <a:rPr lang="zh-CN" altLang="en-US" sz="3200" dirty="0">
                <a:solidFill>
                  <a:srgbClr val="00CC00"/>
                </a:solidFill>
                <a:latin typeface="Times New Roman" panose="02020603050405020304" pitchFamily="18" charset="0"/>
                <a:ea typeface="楷体_GB2312" pitchFamily="49" charset="-122"/>
                <a:cs typeface="+mn-ea"/>
                <a:sym typeface="+mn-ea"/>
              </a:rPr>
              <a:t>（</a:t>
            </a:r>
            <a:r>
              <a:rPr lang="en-US" altLang="zh-CN" sz="3200" dirty="0">
                <a:solidFill>
                  <a:srgbClr val="00CC00"/>
                </a:solidFill>
                <a:latin typeface="Times New Roman" panose="02020603050405020304" pitchFamily="18" charset="0"/>
                <a:ea typeface="楷体_GB2312" pitchFamily="49" charset="-122"/>
                <a:cs typeface="+mn-ea"/>
                <a:sym typeface="+mn-ea"/>
              </a:rPr>
              <a:t>r-1)</a:t>
            </a:r>
            <a:r>
              <a:rPr lang="zh-CN" altLang="en-US" sz="3200" dirty="0">
                <a:solidFill>
                  <a:srgbClr val="00CC00"/>
                </a:solidFill>
                <a:latin typeface="Times New Roman" panose="02020603050405020304" pitchFamily="18" charset="0"/>
                <a:ea typeface="楷体_GB2312" pitchFamily="49" charset="-122"/>
                <a:cs typeface="+mn-ea"/>
                <a:sym typeface="+mn-ea"/>
              </a:rPr>
              <a:t>，</a:t>
            </a:r>
            <a:r>
              <a:rPr lang="zh-CN" altLang="en-US" sz="3200" dirty="0">
                <a:solidFill>
                  <a:srgbClr val="000000"/>
                </a:solidFill>
                <a:latin typeface="Times New Roman" panose="02020603050405020304" pitchFamily="18" charset="0"/>
                <a:ea typeface="楷体_GB2312" pitchFamily="49" charset="-122"/>
                <a:cs typeface="+mn-ea"/>
                <a:sym typeface="+mn-ea"/>
              </a:rPr>
              <a:t>结点度为</a:t>
            </a:r>
            <a:r>
              <a:rPr lang="en-US" altLang="zh-CN" sz="3200" dirty="0">
                <a:solidFill>
                  <a:srgbClr val="33CCFF"/>
                </a:solidFill>
                <a:latin typeface="Times New Roman" panose="02020603050405020304" pitchFamily="18" charset="0"/>
                <a:ea typeface="楷体_GB2312" pitchFamily="49" charset="-122"/>
                <a:cs typeface="+mn-ea"/>
                <a:sym typeface="+mn-ea"/>
              </a:rPr>
              <a:t>4</a:t>
            </a:r>
            <a:r>
              <a:rPr lang="zh-CN" altLang="en-US" sz="3200" dirty="0">
                <a:solidFill>
                  <a:srgbClr val="000000"/>
                </a:solidFill>
                <a:latin typeface="Times New Roman" panose="02020603050405020304" pitchFamily="18" charset="0"/>
                <a:ea typeface="楷体_GB2312" pitchFamily="49" charset="-122"/>
                <a:cs typeface="+mn-ea"/>
                <a:sym typeface="+mn-ea"/>
              </a:rPr>
              <a:t>，非对称，等分宽度为</a:t>
            </a:r>
            <a:r>
              <a:rPr lang="en-US" altLang="zh-CN" sz="3200" dirty="0">
                <a:solidFill>
                  <a:srgbClr val="00CC00"/>
                </a:solidFill>
                <a:latin typeface="Times New Roman" panose="02020603050405020304" pitchFamily="18" charset="0"/>
                <a:ea typeface="楷体_GB2312" pitchFamily="49" charset="-122"/>
                <a:cs typeface="+mn-ea"/>
                <a:sym typeface="+mn-ea"/>
              </a:rPr>
              <a:t>r</a:t>
            </a:r>
            <a:r>
              <a:rPr lang="zh-CN" altLang="en-US" sz="3200" dirty="0">
                <a:solidFill>
                  <a:srgbClr val="000000"/>
                </a:solidFill>
                <a:latin typeface="Times New Roman" panose="02020603050405020304" pitchFamily="18" charset="0"/>
                <a:ea typeface="楷体_GB2312" pitchFamily="49" charset="-122"/>
                <a:cs typeface="+mn-ea"/>
                <a:sym typeface="+mn-ea"/>
              </a:rPr>
              <a:t>。</a:t>
            </a:r>
            <a:endParaRPr lang="zh-CN" altLang="en-US"/>
          </a:p>
        </p:txBody>
      </p:sp>
      <p:graphicFrame>
        <p:nvGraphicFramePr>
          <p:cNvPr id="3" name="对象 2">
            <a:hlinkClick r:id="" action="ppaction://ole?verb=0"/>
          </p:cNvPr>
          <p:cNvGraphicFramePr>
            <a:graphicFrameLocks noChangeAspect="1"/>
          </p:cNvGraphicFramePr>
          <p:nvPr/>
        </p:nvGraphicFramePr>
        <p:xfrm>
          <a:off x="4311650" y="3302000"/>
          <a:ext cx="520700" cy="254000"/>
        </p:xfrm>
        <a:graphic>
          <a:graphicData uri="http://schemas.openxmlformats.org/presentationml/2006/ole">
            <mc:AlternateContent xmlns:mc="http://schemas.openxmlformats.org/markup-compatibility/2006">
              <mc:Choice xmlns:v="urn:schemas-microsoft-com:vml" Requires="v">
                <p:oleObj spid="_x0000_s15383" r:id="rId7" imgW="520700" imgH="254000" progId="Equation.KSEE3">
                  <p:embed/>
                </p:oleObj>
              </mc:Choice>
              <mc:Fallback>
                <p:oleObj r:id="rId7" imgW="520700" imgH="254000" progId="Equation.KSEE3">
                  <p:embed/>
                  <p:pic>
                    <p:nvPicPr>
                      <p:cNvPr id="0" name="图片 1024"/>
                      <p:cNvPicPr/>
                      <p:nvPr/>
                    </p:nvPicPr>
                    <p:blipFill>
                      <a:blip r:embed="rId8"/>
                      <a:stretch>
                        <a:fillRect/>
                      </a:stretch>
                    </p:blipFill>
                    <p:spPr>
                      <a:xfrm>
                        <a:off x="4311650" y="3302000"/>
                        <a:ext cx="520700" cy="254000"/>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1650" y="622300"/>
            <a:ext cx="8204200" cy="422275"/>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rgbClr val="002060"/>
                </a:solidFill>
                <a:effectLst/>
                <a:uLnTx/>
                <a:uFillTx/>
                <a:latin typeface="+mj-lt"/>
                <a:ea typeface="+mj-ea"/>
                <a:cs typeface="+mj-cs"/>
              </a:rPr>
              <a:t>高性能计算与科研，产业</a:t>
            </a:r>
            <a:r>
              <a:rPr kumimoji="0" lang="en-US" altLang="zh-CN" sz="3200" b="1" i="0" u="none" strike="noStrike" kern="1200" cap="none" spc="0" normalizeH="0" baseline="0" noProof="0" dirty="0" smtClean="0">
                <a:ln>
                  <a:noFill/>
                </a:ln>
                <a:solidFill>
                  <a:srgbClr val="002060"/>
                </a:solidFill>
                <a:effectLst/>
                <a:uLnTx/>
                <a:uFillTx/>
                <a:latin typeface="+mj-lt"/>
                <a:ea typeface="+mj-ea"/>
                <a:cs typeface="+mj-cs"/>
              </a:rPr>
              <a:t>…——</a:t>
            </a:r>
            <a:r>
              <a:rPr kumimoji="0" lang="zh-CN" altLang="en-US" sz="3200" b="1" i="0" u="none" strike="noStrike" kern="1200" cap="none" spc="0" normalizeH="0" baseline="0" noProof="0" dirty="0" smtClean="0">
                <a:ln>
                  <a:noFill/>
                </a:ln>
                <a:solidFill>
                  <a:srgbClr val="002060"/>
                </a:solidFill>
                <a:effectLst/>
                <a:uLnTx/>
                <a:uFillTx/>
                <a:latin typeface="+mj-lt"/>
                <a:ea typeface="+mj-ea"/>
                <a:cs typeface="+mj-cs"/>
              </a:rPr>
              <a:t>需求与意义</a:t>
            </a:r>
          </a:p>
        </p:txBody>
      </p:sp>
      <p:sp>
        <p:nvSpPr>
          <p:cNvPr id="218116" name="Line 4"/>
          <p:cNvSpPr/>
          <p:nvPr/>
        </p:nvSpPr>
        <p:spPr>
          <a:xfrm>
            <a:off x="5227638" y="1647825"/>
            <a:ext cx="609600" cy="0"/>
          </a:xfrm>
          <a:prstGeom prst="line">
            <a:avLst/>
          </a:prstGeom>
          <a:ln w="9525" cap="flat" cmpd="sng">
            <a:solidFill>
              <a:srgbClr val="339966"/>
            </a:solidFill>
            <a:prstDash val="solid"/>
            <a:round/>
            <a:headEnd type="none" w="med" len="med"/>
            <a:tailEnd type="triangle" w="med" len="med"/>
          </a:ln>
        </p:spPr>
      </p:sp>
      <p:sp>
        <p:nvSpPr>
          <p:cNvPr id="218117" name="Line 5"/>
          <p:cNvSpPr/>
          <p:nvPr/>
        </p:nvSpPr>
        <p:spPr>
          <a:xfrm>
            <a:off x="6599238" y="1647825"/>
            <a:ext cx="228600" cy="0"/>
          </a:xfrm>
          <a:prstGeom prst="line">
            <a:avLst/>
          </a:prstGeom>
          <a:ln w="19050" cap="flat" cmpd="sng">
            <a:solidFill>
              <a:srgbClr val="008000"/>
            </a:solidFill>
            <a:prstDash val="solid"/>
            <a:round/>
            <a:headEnd type="none" w="med" len="med"/>
            <a:tailEnd type="none" w="med" len="med"/>
          </a:ln>
        </p:spPr>
      </p:sp>
      <p:sp>
        <p:nvSpPr>
          <p:cNvPr id="218118" name="Line 6"/>
          <p:cNvSpPr/>
          <p:nvPr/>
        </p:nvSpPr>
        <p:spPr>
          <a:xfrm flipV="1">
            <a:off x="6827838" y="1266825"/>
            <a:ext cx="0" cy="381000"/>
          </a:xfrm>
          <a:prstGeom prst="line">
            <a:avLst/>
          </a:prstGeom>
          <a:ln w="19050" cap="flat" cmpd="sng">
            <a:solidFill>
              <a:srgbClr val="008000"/>
            </a:solidFill>
            <a:prstDash val="solid"/>
            <a:round/>
            <a:headEnd type="none" w="med" len="med"/>
            <a:tailEnd type="none" w="med" len="med"/>
          </a:ln>
        </p:spPr>
      </p:sp>
      <p:sp>
        <p:nvSpPr>
          <p:cNvPr id="218119" name="Line 7"/>
          <p:cNvSpPr/>
          <p:nvPr/>
        </p:nvSpPr>
        <p:spPr>
          <a:xfrm flipH="1" flipV="1">
            <a:off x="4237038" y="1266825"/>
            <a:ext cx="2590800" cy="0"/>
          </a:xfrm>
          <a:prstGeom prst="line">
            <a:avLst/>
          </a:prstGeom>
          <a:ln w="19050" cap="flat" cmpd="sng">
            <a:solidFill>
              <a:srgbClr val="008000"/>
            </a:solidFill>
            <a:prstDash val="solid"/>
            <a:round/>
            <a:headEnd type="none" w="med" len="med"/>
            <a:tailEnd type="none" w="med" len="med"/>
          </a:ln>
        </p:spPr>
      </p:sp>
      <p:sp>
        <p:nvSpPr>
          <p:cNvPr id="218120" name="Line 8"/>
          <p:cNvSpPr/>
          <p:nvPr/>
        </p:nvSpPr>
        <p:spPr>
          <a:xfrm>
            <a:off x="4237038" y="1647825"/>
            <a:ext cx="228600" cy="0"/>
          </a:xfrm>
          <a:prstGeom prst="line">
            <a:avLst/>
          </a:prstGeom>
          <a:ln w="9525" cap="flat" cmpd="sng">
            <a:solidFill>
              <a:srgbClr val="339966"/>
            </a:solidFill>
            <a:prstDash val="solid"/>
            <a:round/>
            <a:headEnd type="none" w="med" len="med"/>
            <a:tailEnd type="triangle" w="med" len="med"/>
          </a:ln>
        </p:spPr>
      </p:sp>
      <p:sp>
        <p:nvSpPr>
          <p:cNvPr id="218121" name="Line 9"/>
          <p:cNvSpPr/>
          <p:nvPr/>
        </p:nvSpPr>
        <p:spPr>
          <a:xfrm flipV="1">
            <a:off x="4237038" y="1266825"/>
            <a:ext cx="0" cy="381000"/>
          </a:xfrm>
          <a:prstGeom prst="line">
            <a:avLst/>
          </a:prstGeom>
          <a:ln w="19050" cap="flat" cmpd="sng">
            <a:solidFill>
              <a:srgbClr val="008000"/>
            </a:solidFill>
            <a:prstDash val="solid"/>
            <a:round/>
            <a:headEnd type="none" w="med" len="med"/>
            <a:tailEnd type="none" w="med" len="med"/>
          </a:ln>
        </p:spPr>
      </p:sp>
      <p:sp>
        <p:nvSpPr>
          <p:cNvPr id="218122" name="Oval 10"/>
          <p:cNvSpPr/>
          <p:nvPr/>
        </p:nvSpPr>
        <p:spPr>
          <a:xfrm>
            <a:off x="2255838" y="1190625"/>
            <a:ext cx="1295400" cy="533400"/>
          </a:xfrm>
          <a:prstGeom prst="ellipse">
            <a:avLst/>
          </a:prstGeom>
          <a:gradFill rotWithShape="1">
            <a:gsLst>
              <a:gs pos="0">
                <a:srgbClr val="005E76"/>
              </a:gs>
              <a:gs pos="50000">
                <a:srgbClr val="00CCFF"/>
              </a:gs>
              <a:gs pos="100000">
                <a:srgbClr val="005E76"/>
              </a:gs>
            </a:gsLst>
            <a:lin ang="5400000" scaled="1"/>
            <a:tileRect/>
          </a:gradFill>
          <a:ln w="9525">
            <a:noFill/>
          </a:ln>
        </p:spPr>
        <p:txBody>
          <a:bodyPr wrap="none" anchor="ctr"/>
          <a:lstStyle/>
          <a:p>
            <a:pPr marL="342900" indent="-342900" algn="ctr">
              <a:spcBef>
                <a:spcPct val="20000"/>
              </a:spcBef>
              <a:buClr>
                <a:schemeClr val="bg2"/>
              </a:buClr>
              <a:buSzPct val="75000"/>
              <a:buFont typeface="Wingdings" panose="05000000000000000000" pitchFamily="2" charset="2"/>
              <a:buNone/>
            </a:pPr>
            <a:r>
              <a:rPr lang="zh-CN" altLang="en-US" sz="1200" dirty="0">
                <a:solidFill>
                  <a:schemeClr val="bg1"/>
                </a:solidFill>
                <a:latin typeface="Arial" panose="020B0604020202020204" pitchFamily="34" charset="0"/>
                <a:ea typeface="宋体" panose="02010600030101010101" pitchFamily="2" charset="-122"/>
              </a:rPr>
              <a:t>传统的科学研究</a:t>
            </a:r>
            <a:endParaRPr lang="zh-CN" altLang="en-US" sz="1200" dirty="0">
              <a:latin typeface="Arial" panose="020B0604020202020204" pitchFamily="34" charset="0"/>
              <a:ea typeface="宋体" panose="02010600030101010101" pitchFamily="2" charset="-122"/>
            </a:endParaRPr>
          </a:p>
        </p:txBody>
      </p:sp>
      <p:sp>
        <p:nvSpPr>
          <p:cNvPr id="218123" name="AutoShape 11"/>
          <p:cNvSpPr/>
          <p:nvPr/>
        </p:nvSpPr>
        <p:spPr>
          <a:xfrm>
            <a:off x="3703638" y="1419225"/>
            <a:ext cx="381000" cy="152400"/>
          </a:xfrm>
          <a:prstGeom prst="rightArrow">
            <a:avLst>
              <a:gd name="adj1" fmla="val 50000"/>
              <a:gd name="adj2" fmla="val 62500"/>
            </a:avLst>
          </a:prstGeom>
          <a:gradFill rotWithShape="1">
            <a:gsLst>
              <a:gs pos="0">
                <a:srgbClr val="760000"/>
              </a:gs>
              <a:gs pos="50000">
                <a:srgbClr val="FF0000"/>
              </a:gs>
              <a:gs pos="100000">
                <a:srgbClr val="760000"/>
              </a:gs>
            </a:gsLst>
            <a:lin ang="5400000" scaled="1"/>
            <a:tileRect/>
          </a:gradFill>
          <a:ln w="9525" cap="flat" cmpd="sng">
            <a:solidFill>
              <a:srgbClr val="008000"/>
            </a:solidFill>
            <a:prstDash val="solid"/>
            <a:miter/>
            <a:headEnd type="none" w="med" len="med"/>
            <a:tailEnd type="none" w="med" len="med"/>
          </a:ln>
        </p:spPr>
        <p:txBody>
          <a:bodyPr wrap="none" anchor="ctr"/>
          <a:lstStyle/>
          <a:p>
            <a:endParaRPr lang="zh-CN" altLang="en-US" dirty="0">
              <a:latin typeface="Calibri" panose="020F0502020204030204" charset="0"/>
              <a:ea typeface="宋体" panose="02010600030101010101" pitchFamily="2" charset="-122"/>
            </a:endParaRPr>
          </a:p>
        </p:txBody>
      </p:sp>
      <p:sp>
        <p:nvSpPr>
          <p:cNvPr id="218124" name="Rectangle 12"/>
          <p:cNvSpPr/>
          <p:nvPr/>
        </p:nvSpPr>
        <p:spPr>
          <a:xfrm>
            <a:off x="357188" y="2844800"/>
            <a:ext cx="8491537" cy="1670050"/>
          </a:xfrm>
          <a:prstGeom prst="rect">
            <a:avLst/>
          </a:prstGeom>
          <a:noFill/>
          <a:ln w="9525">
            <a:noFill/>
          </a:ln>
        </p:spPr>
        <p:txBody>
          <a:bodyPr anchor="t"/>
          <a:lstStyle/>
          <a:p>
            <a:pPr marL="342900" indent="-342900">
              <a:lnSpc>
                <a:spcPct val="90000"/>
              </a:lnSpc>
              <a:spcBef>
                <a:spcPct val="20000"/>
              </a:spcBef>
              <a:buFont typeface="Wingdings" panose="05000000000000000000" pitchFamily="2" charset="2"/>
              <a:buChar char="l"/>
            </a:pPr>
            <a:r>
              <a:rPr lang="en-US" altLang="zh-CN" sz="2400" dirty="0">
                <a:solidFill>
                  <a:srgbClr val="002060"/>
                </a:solidFill>
                <a:latin typeface="Calibri" panose="020F0502020204030204" charset="0"/>
                <a:ea typeface="宋体" panose="02010600030101010101" pitchFamily="2" charset="-122"/>
              </a:rPr>
              <a:t>difficult,     </a:t>
            </a:r>
            <a:r>
              <a:rPr lang="zh-CN" altLang="en-US" sz="2400" dirty="0">
                <a:solidFill>
                  <a:srgbClr val="002060"/>
                </a:solidFill>
                <a:latin typeface="Calibri" panose="020F0502020204030204" charset="0"/>
                <a:ea typeface="宋体" panose="02010600030101010101" pitchFamily="2" charset="-122"/>
              </a:rPr>
              <a:t>例如建造大型风洞</a:t>
            </a:r>
          </a:p>
          <a:p>
            <a:pPr marL="342900" indent="-342900">
              <a:lnSpc>
                <a:spcPct val="90000"/>
              </a:lnSpc>
              <a:spcBef>
                <a:spcPct val="20000"/>
              </a:spcBef>
              <a:buFont typeface="Wingdings" panose="05000000000000000000" pitchFamily="2" charset="2"/>
              <a:buChar char="l"/>
            </a:pPr>
            <a:r>
              <a:rPr lang="en-US" altLang="zh-CN" sz="2400" dirty="0">
                <a:solidFill>
                  <a:srgbClr val="002060"/>
                </a:solidFill>
                <a:latin typeface="Calibri" panose="020F0502020204030204" charset="0"/>
                <a:ea typeface="宋体" panose="02010600030101010101" pitchFamily="2" charset="-122"/>
              </a:rPr>
              <a:t>expensive, </a:t>
            </a:r>
            <a:r>
              <a:rPr lang="zh-CN" altLang="en-US" sz="2400" dirty="0">
                <a:solidFill>
                  <a:srgbClr val="002060"/>
                </a:solidFill>
                <a:latin typeface="Calibri" panose="020F0502020204030204" charset="0"/>
                <a:ea typeface="宋体" panose="02010600030101010101" pitchFamily="2" charset="-122"/>
              </a:rPr>
              <a:t>例如建造样机</a:t>
            </a:r>
          </a:p>
          <a:p>
            <a:pPr marL="342900" indent="-342900">
              <a:lnSpc>
                <a:spcPct val="90000"/>
              </a:lnSpc>
              <a:spcBef>
                <a:spcPct val="20000"/>
              </a:spcBef>
              <a:buFont typeface="Wingdings" panose="05000000000000000000" pitchFamily="2" charset="2"/>
              <a:buChar char="l"/>
            </a:pPr>
            <a:r>
              <a:rPr lang="en-US" altLang="zh-CN" sz="2400" dirty="0">
                <a:solidFill>
                  <a:srgbClr val="002060"/>
                </a:solidFill>
                <a:latin typeface="Calibri" panose="020F0502020204030204" charset="0"/>
                <a:ea typeface="宋体" panose="02010600030101010101" pitchFamily="2" charset="-122"/>
              </a:rPr>
              <a:t>slow,        </a:t>
            </a:r>
            <a:r>
              <a:rPr lang="zh-CN" altLang="en-US" sz="2400" dirty="0">
                <a:solidFill>
                  <a:srgbClr val="002060"/>
                </a:solidFill>
                <a:latin typeface="Calibri" panose="020F0502020204030204" charset="0"/>
                <a:ea typeface="宋体" panose="02010600030101010101" pitchFamily="2" charset="-122"/>
              </a:rPr>
              <a:t>例如等待气候的变化，天体的演化</a:t>
            </a:r>
          </a:p>
          <a:p>
            <a:pPr marL="342900" indent="-342900">
              <a:lnSpc>
                <a:spcPct val="90000"/>
              </a:lnSpc>
              <a:spcBef>
                <a:spcPct val="20000"/>
              </a:spcBef>
              <a:buFont typeface="Wingdings" panose="05000000000000000000" pitchFamily="2" charset="2"/>
              <a:buChar char="l"/>
            </a:pPr>
            <a:r>
              <a:rPr lang="en-US" altLang="zh-CN" sz="2400" dirty="0">
                <a:solidFill>
                  <a:srgbClr val="002060"/>
                </a:solidFill>
                <a:latin typeface="Calibri" panose="020F0502020204030204" charset="0"/>
                <a:ea typeface="宋体" panose="02010600030101010101" pitchFamily="2" charset="-122"/>
              </a:rPr>
              <a:t>dangerous, </a:t>
            </a:r>
            <a:r>
              <a:rPr lang="zh-CN" altLang="en-US" sz="2400" dirty="0">
                <a:solidFill>
                  <a:srgbClr val="002060"/>
                </a:solidFill>
                <a:latin typeface="Calibri" panose="020F0502020204030204" charset="0"/>
                <a:ea typeface="宋体" panose="02010600030101010101" pitchFamily="2" charset="-122"/>
              </a:rPr>
              <a:t>例如武器开发，药品，大气试验，电力系统分析</a:t>
            </a:r>
            <a:endParaRPr lang="en-US" altLang="zh-CN" sz="2400" dirty="0">
              <a:solidFill>
                <a:srgbClr val="002060"/>
              </a:solidFill>
              <a:latin typeface="Calibri" panose="020F0502020204030204" charset="0"/>
              <a:ea typeface="宋体" panose="02010600030101010101" pitchFamily="2" charset="-122"/>
            </a:endParaRPr>
          </a:p>
        </p:txBody>
      </p:sp>
      <p:sp>
        <p:nvSpPr>
          <p:cNvPr id="218125" name="Oval 13"/>
          <p:cNvSpPr/>
          <p:nvPr/>
        </p:nvSpPr>
        <p:spPr>
          <a:xfrm>
            <a:off x="2646363" y="5091113"/>
            <a:ext cx="1295400" cy="533400"/>
          </a:xfrm>
          <a:prstGeom prst="ellipse">
            <a:avLst/>
          </a:prstGeom>
          <a:gradFill rotWithShape="1">
            <a:gsLst>
              <a:gs pos="0">
                <a:srgbClr val="005E76"/>
              </a:gs>
              <a:gs pos="50000">
                <a:srgbClr val="00CCFF"/>
              </a:gs>
              <a:gs pos="100000">
                <a:srgbClr val="005E76"/>
              </a:gs>
            </a:gsLst>
            <a:lin ang="5400000" scaled="1"/>
            <a:tileRect/>
          </a:gradFill>
          <a:ln w="9525">
            <a:noFill/>
          </a:ln>
        </p:spPr>
        <p:txBody>
          <a:bodyPr wrap="none" anchor="ctr"/>
          <a:lstStyle/>
          <a:p>
            <a:pPr marL="342900" indent="-342900" algn="ctr">
              <a:lnSpc>
                <a:spcPct val="85000"/>
              </a:lnSpc>
              <a:spcBef>
                <a:spcPct val="20000"/>
              </a:spcBef>
              <a:buClr>
                <a:schemeClr val="bg2"/>
              </a:buClr>
              <a:buSzPct val="75000"/>
              <a:buFont typeface="Wingdings" panose="05000000000000000000" pitchFamily="2" charset="2"/>
              <a:buNone/>
            </a:pPr>
            <a:r>
              <a:rPr lang="zh-CN" altLang="en-US" sz="1200" dirty="0">
                <a:latin typeface="Arial" panose="020B0604020202020204" pitchFamily="34" charset="0"/>
                <a:ea typeface="宋体" panose="02010600030101010101" pitchFamily="2" charset="-122"/>
              </a:rPr>
              <a:t>基于计算科学的</a:t>
            </a:r>
          </a:p>
          <a:p>
            <a:pPr marL="342900" indent="-342900" algn="ctr">
              <a:lnSpc>
                <a:spcPct val="85000"/>
              </a:lnSpc>
              <a:spcBef>
                <a:spcPct val="20000"/>
              </a:spcBef>
              <a:buClr>
                <a:schemeClr val="bg2"/>
              </a:buClr>
              <a:buSzPct val="75000"/>
              <a:buFont typeface="Wingdings" panose="05000000000000000000" pitchFamily="2" charset="2"/>
              <a:buNone/>
            </a:pPr>
            <a:r>
              <a:rPr lang="zh-CN" altLang="en-US" sz="1200" dirty="0">
                <a:latin typeface="Arial" panose="020B0604020202020204" pitchFamily="34" charset="0"/>
                <a:ea typeface="宋体" panose="02010600030101010101" pitchFamily="2" charset="-122"/>
              </a:rPr>
              <a:t>科学研究</a:t>
            </a:r>
          </a:p>
        </p:txBody>
      </p:sp>
      <p:pic>
        <p:nvPicPr>
          <p:cNvPr id="218126" name="Picture 14" descr="EndUserCiscoWks"/>
          <p:cNvPicPr>
            <a:picLocks noChangeAspect="1"/>
          </p:cNvPicPr>
          <p:nvPr/>
        </p:nvPicPr>
        <p:blipFill>
          <a:blip r:embed="rId3"/>
          <a:stretch>
            <a:fillRect/>
          </a:stretch>
        </p:blipFill>
        <p:spPr>
          <a:xfrm>
            <a:off x="4792663" y="5170488"/>
            <a:ext cx="971550" cy="1292225"/>
          </a:xfrm>
          <a:prstGeom prst="rect">
            <a:avLst/>
          </a:prstGeom>
          <a:noFill/>
          <a:ln w="9525">
            <a:noFill/>
          </a:ln>
        </p:spPr>
      </p:pic>
      <p:sp>
        <p:nvSpPr>
          <p:cNvPr id="218127" name="Rectangle 15"/>
          <p:cNvSpPr>
            <a:spLocks noChangeArrowheads="1"/>
          </p:cNvSpPr>
          <p:nvPr/>
        </p:nvSpPr>
        <p:spPr bwMode="auto">
          <a:xfrm>
            <a:off x="4856163" y="4786313"/>
            <a:ext cx="1066800" cy="2286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lgn="ctr">
            <a:solidFill>
              <a:schemeClr val="tx1"/>
            </a:solidFill>
            <a:miter lim="800000"/>
          </a:ln>
          <a:effectLst/>
        </p:spPr>
        <p:txBody>
          <a:bodyPr wrap="none" lIns="0" rIns="0"/>
          <a:lstStyle/>
          <a:p>
            <a:pPr marL="342900" marR="0" lvl="0" indent="-342900" algn="l" defTabSz="914400" rtl="0" eaLnBrk="1" fontAlgn="auto" latinLnBrk="0" hangingPunct="1">
              <a:lnSpc>
                <a:spcPct val="100000"/>
              </a:lnSpc>
              <a:spcBef>
                <a:spcPct val="20000"/>
              </a:spcBef>
              <a:spcAft>
                <a:spcPts val="0"/>
              </a:spcAft>
              <a:buClr>
                <a:schemeClr val="bg2"/>
              </a:buClr>
              <a:buSzPct val="75000"/>
              <a:buFont typeface="Wingdings" panose="05000000000000000000" pitchFamily="2" charset="2"/>
              <a:buNone/>
              <a:defRPr/>
            </a:pPr>
            <a:r>
              <a:rPr kumimoji="0" lang="zh-CN" altLang="en-US" sz="900" b="0" i="0" u="none" strike="noStrike" kern="1200" cap="none" spc="0" normalizeH="0" baseline="0" noProof="0">
                <a:ln>
                  <a:noFill/>
                </a:ln>
                <a:solidFill>
                  <a:schemeClr val="tx1"/>
                </a:solidFill>
                <a:effectLst/>
                <a:uLnTx/>
                <a:uFillTx/>
                <a:latin typeface="Arial" panose="020B0604020202020204" pitchFamily="34" charset="0"/>
                <a:ea typeface="+mn-ea"/>
                <a:cs typeface="+mn-cs"/>
              </a:rPr>
              <a:t>物理原理和数值方法</a:t>
            </a:r>
          </a:p>
        </p:txBody>
      </p:sp>
      <p:sp>
        <p:nvSpPr>
          <p:cNvPr id="218128" name="Freeform 16"/>
          <p:cNvSpPr/>
          <p:nvPr/>
        </p:nvSpPr>
        <p:spPr>
          <a:xfrm>
            <a:off x="4576763" y="4852988"/>
            <a:ext cx="1651000" cy="5715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040" h="360">
                <a:moveTo>
                  <a:pt x="184" y="344"/>
                </a:moveTo>
                <a:cubicBezTo>
                  <a:pt x="124" y="320"/>
                  <a:pt x="64" y="296"/>
                  <a:pt x="40" y="248"/>
                </a:cubicBezTo>
                <a:cubicBezTo>
                  <a:pt x="16" y="200"/>
                  <a:pt x="0" y="96"/>
                  <a:pt x="40" y="56"/>
                </a:cubicBezTo>
                <a:cubicBezTo>
                  <a:pt x="80" y="16"/>
                  <a:pt x="160" y="16"/>
                  <a:pt x="280" y="8"/>
                </a:cubicBezTo>
                <a:cubicBezTo>
                  <a:pt x="400" y="0"/>
                  <a:pt x="640" y="0"/>
                  <a:pt x="760" y="8"/>
                </a:cubicBezTo>
                <a:cubicBezTo>
                  <a:pt x="880" y="16"/>
                  <a:pt x="960" y="16"/>
                  <a:pt x="1000" y="56"/>
                </a:cubicBezTo>
                <a:cubicBezTo>
                  <a:pt x="1040" y="96"/>
                  <a:pt x="1040" y="200"/>
                  <a:pt x="1000" y="248"/>
                </a:cubicBezTo>
                <a:cubicBezTo>
                  <a:pt x="960" y="296"/>
                  <a:pt x="816" y="328"/>
                  <a:pt x="760" y="344"/>
                </a:cubicBezTo>
                <a:cubicBezTo>
                  <a:pt x="704" y="360"/>
                  <a:pt x="684" y="352"/>
                  <a:pt x="664" y="344"/>
                </a:cubicBezTo>
              </a:path>
            </a:pathLst>
          </a:custGeom>
          <a:noFill/>
          <a:ln w="41275" cap="flat" cmpd="sng">
            <a:solidFill>
              <a:srgbClr val="008000"/>
            </a:solidFill>
            <a:prstDash val="sysDot"/>
            <a:round/>
            <a:headEnd type="triangle" w="sm" len="lg"/>
            <a:tailEnd type="triangle" w="sm" len="lg"/>
          </a:ln>
        </p:spPr>
        <p:txBody>
          <a:bodyPr/>
          <a:lstStyle/>
          <a:p>
            <a:endParaRPr lang="zh-CN" altLang="en-US"/>
          </a:p>
        </p:txBody>
      </p:sp>
      <p:sp>
        <p:nvSpPr>
          <p:cNvPr id="218129" name="AutoShape 17"/>
          <p:cNvSpPr/>
          <p:nvPr/>
        </p:nvSpPr>
        <p:spPr>
          <a:xfrm>
            <a:off x="4094163" y="5319713"/>
            <a:ext cx="381000" cy="152400"/>
          </a:xfrm>
          <a:prstGeom prst="rightArrow">
            <a:avLst>
              <a:gd name="adj1" fmla="val 50000"/>
              <a:gd name="adj2" fmla="val 62500"/>
            </a:avLst>
          </a:prstGeom>
          <a:gradFill rotWithShape="1">
            <a:gsLst>
              <a:gs pos="0">
                <a:srgbClr val="760000"/>
              </a:gs>
              <a:gs pos="50000">
                <a:srgbClr val="FF0000"/>
              </a:gs>
              <a:gs pos="100000">
                <a:srgbClr val="760000"/>
              </a:gs>
            </a:gsLst>
            <a:lin ang="5400000" scaled="1"/>
            <a:tileRect/>
          </a:gradFill>
          <a:ln w="9525" cap="flat" cmpd="sng">
            <a:solidFill>
              <a:srgbClr val="008000"/>
            </a:solidFill>
            <a:prstDash val="solid"/>
            <a:miter/>
            <a:headEnd type="none" w="med" len="med"/>
            <a:tailEnd type="none" w="med" len="med"/>
          </a:ln>
        </p:spPr>
        <p:txBody>
          <a:bodyPr wrap="none" anchor="ctr"/>
          <a:lstStyle/>
          <a:p>
            <a:endParaRPr lang="zh-CN" altLang="en-US" dirty="0">
              <a:latin typeface="Calibri" panose="020F0502020204030204" charset="0"/>
              <a:ea typeface="宋体" panose="02010600030101010101" pitchFamily="2" charset="-122"/>
            </a:endParaRPr>
          </a:p>
        </p:txBody>
      </p:sp>
      <p:grpSp>
        <p:nvGrpSpPr>
          <p:cNvPr id="2" name="Group 18"/>
          <p:cNvGrpSpPr/>
          <p:nvPr/>
        </p:nvGrpSpPr>
        <p:grpSpPr>
          <a:xfrm>
            <a:off x="4237038" y="1495425"/>
            <a:ext cx="990600" cy="1219200"/>
            <a:chOff x="3552" y="1104"/>
            <a:chExt cx="624" cy="768"/>
          </a:xfrm>
        </p:grpSpPr>
        <p:sp>
          <p:nvSpPr>
            <p:cNvPr id="218131" name="Rectangle 19"/>
            <p:cNvSpPr>
              <a:spLocks noChangeArrowheads="1"/>
            </p:cNvSpPr>
            <p:nvPr/>
          </p:nvSpPr>
          <p:spPr bwMode="auto">
            <a:xfrm>
              <a:off x="3696" y="1104"/>
              <a:ext cx="480" cy="192"/>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lgn="ctr">
              <a:solidFill>
                <a:schemeClr val="tx1"/>
              </a:solidFill>
              <a:miter lim="800000"/>
            </a:ln>
            <a:effectLst/>
          </p:spPr>
          <p:txBody>
            <a:bodyPr wrap="none"/>
            <a:lstStyle/>
            <a:p>
              <a:pPr marL="342900" marR="0" lvl="0" indent="-342900" algn="l" defTabSz="914400" rtl="0" eaLnBrk="1" fontAlgn="auto" latinLnBrk="0" hangingPunct="1">
                <a:lnSpc>
                  <a:spcPct val="100000"/>
                </a:lnSpc>
                <a:spcBef>
                  <a:spcPct val="20000"/>
                </a:spcBef>
                <a:spcAft>
                  <a:spcPts val="0"/>
                </a:spcAft>
                <a:buClr>
                  <a:schemeClr val="bg2"/>
                </a:buClr>
                <a:buSzPct val="75000"/>
                <a:buFont typeface="Wingdings" panose="05000000000000000000" pitchFamily="2" charset="2"/>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理论分析</a:t>
              </a:r>
            </a:p>
          </p:txBody>
        </p:sp>
        <p:pic>
          <p:nvPicPr>
            <p:cNvPr id="18450" name="Picture 20"/>
            <p:cNvPicPr>
              <a:picLocks noChangeAspect="1"/>
            </p:cNvPicPr>
            <p:nvPr/>
          </p:nvPicPr>
          <p:blipFill>
            <a:blip r:embed="rId4"/>
            <a:stretch>
              <a:fillRect/>
            </a:stretch>
          </p:blipFill>
          <p:spPr>
            <a:xfrm>
              <a:off x="3552" y="1296"/>
              <a:ext cx="392" cy="576"/>
            </a:xfrm>
            <a:prstGeom prst="rect">
              <a:avLst/>
            </a:prstGeom>
            <a:noFill/>
            <a:ln w="9525">
              <a:noFill/>
            </a:ln>
          </p:spPr>
        </p:pic>
      </p:grpSp>
      <p:grpSp>
        <p:nvGrpSpPr>
          <p:cNvPr id="3" name="Group 21"/>
          <p:cNvGrpSpPr/>
          <p:nvPr/>
        </p:nvGrpSpPr>
        <p:grpSpPr>
          <a:xfrm>
            <a:off x="5672138" y="1495425"/>
            <a:ext cx="1384300" cy="1219200"/>
            <a:chOff x="4456" y="1104"/>
            <a:chExt cx="872" cy="768"/>
          </a:xfrm>
        </p:grpSpPr>
        <p:sp>
          <p:nvSpPr>
            <p:cNvPr id="218134" name="Rectangle 22"/>
            <p:cNvSpPr>
              <a:spLocks noChangeArrowheads="1"/>
            </p:cNvSpPr>
            <p:nvPr/>
          </p:nvSpPr>
          <p:spPr bwMode="auto">
            <a:xfrm>
              <a:off x="4560" y="1104"/>
              <a:ext cx="480" cy="192"/>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lgn="ctr">
              <a:solidFill>
                <a:schemeClr val="tx1"/>
              </a:solidFill>
              <a:miter lim="800000"/>
            </a:ln>
            <a:effectLst/>
          </p:spPr>
          <p:txBody>
            <a:bodyPr wrap="none"/>
            <a:lstStyle/>
            <a:p>
              <a:pPr marL="342900" marR="0" lvl="0" indent="-342900" algn="l" defTabSz="914400" rtl="0" eaLnBrk="1" fontAlgn="auto" latinLnBrk="0" hangingPunct="1">
                <a:lnSpc>
                  <a:spcPct val="100000"/>
                </a:lnSpc>
                <a:spcBef>
                  <a:spcPct val="20000"/>
                </a:spcBef>
                <a:spcAft>
                  <a:spcPts val="0"/>
                </a:spcAft>
                <a:buClr>
                  <a:schemeClr val="bg2"/>
                </a:buClr>
                <a:buSzPct val="75000"/>
                <a:buFont typeface="Wingdings" panose="05000000000000000000" pitchFamily="2" charset="2"/>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设计试验</a:t>
              </a:r>
            </a:p>
          </p:txBody>
        </p:sp>
        <p:pic>
          <p:nvPicPr>
            <p:cNvPr id="18453" name="Picture 23"/>
            <p:cNvPicPr>
              <a:picLocks noChangeAspect="1"/>
            </p:cNvPicPr>
            <p:nvPr/>
          </p:nvPicPr>
          <p:blipFill>
            <a:blip r:embed="rId4"/>
            <a:stretch>
              <a:fillRect/>
            </a:stretch>
          </p:blipFill>
          <p:spPr>
            <a:xfrm flipH="1">
              <a:off x="4896" y="1296"/>
              <a:ext cx="432" cy="576"/>
            </a:xfrm>
            <a:prstGeom prst="rect">
              <a:avLst/>
            </a:prstGeom>
            <a:noFill/>
            <a:ln w="9525">
              <a:noFill/>
            </a:ln>
          </p:spPr>
        </p:pic>
        <p:pic>
          <p:nvPicPr>
            <p:cNvPr id="18454" name="Picture 24"/>
            <p:cNvPicPr>
              <a:picLocks noChangeAspect="1"/>
            </p:cNvPicPr>
            <p:nvPr/>
          </p:nvPicPr>
          <p:blipFill>
            <a:blip r:embed="rId4"/>
            <a:stretch>
              <a:fillRect/>
            </a:stretch>
          </p:blipFill>
          <p:spPr>
            <a:xfrm>
              <a:off x="4456" y="1296"/>
              <a:ext cx="392" cy="576"/>
            </a:xfrm>
            <a:prstGeom prst="rect">
              <a:avLst/>
            </a:prstGeom>
            <a:noFill/>
            <a:ln w="9525">
              <a:noFill/>
            </a:ln>
          </p:spPr>
        </p:pic>
      </p:grpSp>
      <p:sp>
        <p:nvSpPr>
          <p:cNvPr id="18455" name="灯片编号占位符 24"/>
          <p:cNvSpPr>
            <a:spLocks noGrp="1"/>
          </p:cNvSpPr>
          <p:nvPr>
            <p:ph type="sldNum" sz="quarter" idx="4"/>
          </p:nvPr>
        </p:nvSpPr>
        <p:spPr>
          <a:noFill/>
          <a:ln>
            <a:noFill/>
          </a:ln>
        </p:spPr>
        <p:txBody>
          <a:bodyPr lIns="91440" tIns="45720" rIns="91440" bIns="45720"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indent="0" algn="r"/>
            <a:fld id="{9A0DB2DC-4C9A-4742-B13C-FB6460FD3503}" type="slidenum">
              <a:rPr lang="zh-CN" altLang="en-US" sz="1200" dirty="0">
                <a:solidFill>
                  <a:srgbClr val="898989"/>
                </a:solidFill>
                <a:latin typeface="Calibri" panose="020F0502020204030204" charset="0"/>
                <a:ea typeface="宋体" panose="02010600030101010101" pitchFamily="2" charset="-122"/>
              </a:rPr>
              <a:t>8</a:t>
            </a:fld>
            <a:endParaRPr lang="zh-CN" altLang="en-US" sz="1200" dirty="0">
              <a:solidFill>
                <a:srgbClr val="898989"/>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22"/>
                                        </p:tgtEl>
                                        <p:attrNameLst>
                                          <p:attrName>style.visibility</p:attrName>
                                        </p:attrNameLst>
                                      </p:cBhvr>
                                      <p:to>
                                        <p:strVal val="visible"/>
                                      </p:to>
                                    </p:set>
                                    <p:animEffect transition="in" filter="wipe(left)">
                                      <p:cBhvr>
                                        <p:cTn id="7" dur="500"/>
                                        <p:tgtEl>
                                          <p:spTgt spid="2181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8123"/>
                                        </p:tgtEl>
                                        <p:attrNameLst>
                                          <p:attrName>style.visibility</p:attrName>
                                        </p:attrNameLst>
                                      </p:cBhvr>
                                      <p:to>
                                        <p:strVal val="visible"/>
                                      </p:to>
                                    </p:set>
                                    <p:animEffect transition="in" filter="wipe(left)">
                                      <p:cBhvr>
                                        <p:cTn id="11" dur="500"/>
                                        <p:tgtEl>
                                          <p:spTgt spid="2181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8120"/>
                                        </p:tgtEl>
                                        <p:attrNameLst>
                                          <p:attrName>style.visibility</p:attrName>
                                        </p:attrNameLst>
                                      </p:cBhvr>
                                      <p:to>
                                        <p:strVal val="visible"/>
                                      </p:to>
                                    </p:set>
                                    <p:animEffect transition="in" filter="wipe(left)">
                                      <p:cBhvr>
                                        <p:cTn id="15" dur="500"/>
                                        <p:tgtEl>
                                          <p:spTgt spid="218120"/>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8116"/>
                                        </p:tgtEl>
                                        <p:attrNameLst>
                                          <p:attrName>style.visibility</p:attrName>
                                        </p:attrNameLst>
                                      </p:cBhvr>
                                      <p:to>
                                        <p:strVal val="visible"/>
                                      </p:to>
                                    </p:set>
                                    <p:animEffect transition="in" filter="wipe(left)">
                                      <p:cBhvr>
                                        <p:cTn id="23" dur="500"/>
                                        <p:tgtEl>
                                          <p:spTgt spid="218116"/>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8117"/>
                                        </p:tgtEl>
                                        <p:attrNameLst>
                                          <p:attrName>style.visibility</p:attrName>
                                        </p:attrNameLst>
                                      </p:cBhvr>
                                      <p:to>
                                        <p:strVal val="visible"/>
                                      </p:to>
                                    </p:set>
                                    <p:animEffect transition="in" filter="wipe(left)">
                                      <p:cBhvr>
                                        <p:cTn id="31" dur="500"/>
                                        <p:tgtEl>
                                          <p:spTgt spid="218117"/>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18118"/>
                                        </p:tgtEl>
                                        <p:attrNameLst>
                                          <p:attrName>style.visibility</p:attrName>
                                        </p:attrNameLst>
                                      </p:cBhvr>
                                      <p:to>
                                        <p:strVal val="visible"/>
                                      </p:to>
                                    </p:set>
                                    <p:animEffect transition="in" filter="wipe(down)">
                                      <p:cBhvr>
                                        <p:cTn id="35" dur="500"/>
                                        <p:tgtEl>
                                          <p:spTgt spid="218118"/>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18119"/>
                                        </p:tgtEl>
                                        <p:attrNameLst>
                                          <p:attrName>style.visibility</p:attrName>
                                        </p:attrNameLst>
                                      </p:cBhvr>
                                      <p:to>
                                        <p:strVal val="visible"/>
                                      </p:to>
                                    </p:set>
                                    <p:animEffect transition="in" filter="wipe(right)">
                                      <p:cBhvr>
                                        <p:cTn id="39" dur="500"/>
                                        <p:tgtEl>
                                          <p:spTgt spid="218119"/>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218121"/>
                                        </p:tgtEl>
                                        <p:attrNameLst>
                                          <p:attrName>style.visibility</p:attrName>
                                        </p:attrNameLst>
                                      </p:cBhvr>
                                      <p:to>
                                        <p:strVal val="visible"/>
                                      </p:to>
                                    </p:set>
                                    <p:animEffect transition="in" filter="wipe(up)">
                                      <p:cBhvr>
                                        <p:cTn id="43" dur="500"/>
                                        <p:tgtEl>
                                          <p:spTgt spid="21812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8124"/>
                                        </p:tgtEl>
                                        <p:attrNameLst>
                                          <p:attrName>style.visibility</p:attrName>
                                        </p:attrNameLst>
                                      </p:cBhvr>
                                      <p:to>
                                        <p:strVal val="visible"/>
                                      </p:to>
                                    </p:set>
                                    <p:animEffect transition="in" filter="dissolve">
                                      <p:cBhvr>
                                        <p:cTn id="48" dur="500"/>
                                        <p:tgtEl>
                                          <p:spTgt spid="21812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8125"/>
                                        </p:tgtEl>
                                        <p:attrNameLst>
                                          <p:attrName>style.visibility</p:attrName>
                                        </p:attrNameLst>
                                      </p:cBhvr>
                                      <p:to>
                                        <p:strVal val="visible"/>
                                      </p:to>
                                    </p:set>
                                    <p:animEffect transition="in" filter="wipe(left)">
                                      <p:cBhvr>
                                        <p:cTn id="53" dur="1000"/>
                                        <p:tgtEl>
                                          <p:spTgt spid="218125"/>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218129"/>
                                        </p:tgtEl>
                                        <p:attrNameLst>
                                          <p:attrName>style.visibility</p:attrName>
                                        </p:attrNameLst>
                                      </p:cBhvr>
                                      <p:to>
                                        <p:strVal val="visible"/>
                                      </p:to>
                                    </p:set>
                                    <p:animEffect transition="in" filter="wipe(left)">
                                      <p:cBhvr>
                                        <p:cTn id="57" dur="500"/>
                                        <p:tgtEl>
                                          <p:spTgt spid="218129"/>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218126"/>
                                        </p:tgtEl>
                                        <p:attrNameLst>
                                          <p:attrName>style.visibility</p:attrName>
                                        </p:attrNameLst>
                                      </p:cBhvr>
                                      <p:to>
                                        <p:strVal val="visible"/>
                                      </p:to>
                                    </p:set>
                                    <p:animEffect transition="in" filter="dissolve">
                                      <p:cBhvr>
                                        <p:cTn id="61" dur="500"/>
                                        <p:tgtEl>
                                          <p:spTgt spid="218126"/>
                                        </p:tgtEl>
                                      </p:cBhvr>
                                    </p:animEffect>
                                  </p:childTnLst>
                                </p:cTn>
                              </p:par>
                            </p:childTnLst>
                          </p:cTn>
                        </p:par>
                        <p:par>
                          <p:cTn id="62" fill="hold">
                            <p:stCondLst>
                              <p:cond delay="2000"/>
                            </p:stCondLst>
                            <p:childTnLst>
                              <p:par>
                                <p:cTn id="63" presetID="22" presetClass="entr" presetSubtype="1" fill="hold" grpId="0" nodeType="afterEffect">
                                  <p:stCondLst>
                                    <p:cond delay="0"/>
                                  </p:stCondLst>
                                  <p:childTnLst>
                                    <p:set>
                                      <p:cBhvr>
                                        <p:cTn id="64" dur="1" fill="hold">
                                          <p:stCondLst>
                                            <p:cond delay="0"/>
                                          </p:stCondLst>
                                        </p:cTn>
                                        <p:tgtEl>
                                          <p:spTgt spid="218128"/>
                                        </p:tgtEl>
                                        <p:attrNameLst>
                                          <p:attrName>style.visibility</p:attrName>
                                        </p:attrNameLst>
                                      </p:cBhvr>
                                      <p:to>
                                        <p:strVal val="visible"/>
                                      </p:to>
                                    </p:set>
                                    <p:animEffect transition="in" filter="wipe(up)">
                                      <p:cBhvr>
                                        <p:cTn id="65" dur="500"/>
                                        <p:tgtEl>
                                          <p:spTgt spid="218128"/>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218127"/>
                                        </p:tgtEl>
                                        <p:attrNameLst>
                                          <p:attrName>style.visibility</p:attrName>
                                        </p:attrNameLst>
                                      </p:cBhvr>
                                      <p:to>
                                        <p:strVal val="visible"/>
                                      </p:to>
                                    </p:set>
                                    <p:anim calcmode="lin" valueType="num">
                                      <p:cBhvr>
                                        <p:cTn id="68" dur="1000" fill="hold"/>
                                        <p:tgtEl>
                                          <p:spTgt spid="218127"/>
                                        </p:tgtEl>
                                        <p:attrNameLst>
                                          <p:attrName>ppt_w</p:attrName>
                                        </p:attrNameLst>
                                      </p:cBhvr>
                                      <p:tavLst>
                                        <p:tav tm="0">
                                          <p:val>
                                            <p:strVal val="#ppt_w*0.70"/>
                                          </p:val>
                                        </p:tav>
                                        <p:tav tm="100000">
                                          <p:val>
                                            <p:strVal val="#ppt_w"/>
                                          </p:val>
                                        </p:tav>
                                      </p:tavLst>
                                    </p:anim>
                                    <p:anim calcmode="lin" valueType="num">
                                      <p:cBhvr>
                                        <p:cTn id="69" dur="1000" fill="hold"/>
                                        <p:tgtEl>
                                          <p:spTgt spid="218127"/>
                                        </p:tgtEl>
                                        <p:attrNameLst>
                                          <p:attrName>ppt_h</p:attrName>
                                        </p:attrNameLst>
                                      </p:cBhvr>
                                      <p:tavLst>
                                        <p:tav tm="0">
                                          <p:val>
                                            <p:strVal val="#ppt_h"/>
                                          </p:val>
                                        </p:tav>
                                        <p:tav tm="100000">
                                          <p:val>
                                            <p:strVal val="#ppt_h"/>
                                          </p:val>
                                        </p:tav>
                                      </p:tavLst>
                                    </p:anim>
                                    <p:animEffect transition="in" filter="fade">
                                      <p:cBhvr>
                                        <p:cTn id="70" dur="1000"/>
                                        <p:tgtEl>
                                          <p:spTgt spid="218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2" grpId="0" bldLvl="0" animBg="1"/>
      <p:bldP spid="218123" grpId="0" bldLvl="0" animBg="1"/>
      <p:bldP spid="218124" grpId="0"/>
      <p:bldP spid="218125" grpId="0" bldLvl="0" animBg="1"/>
      <p:bldP spid="218127" grpId="0" bldLvl="0" animBg="1"/>
      <p:bldP spid="218128" grpId="0" bldLvl="0" animBg="1"/>
      <p:bldP spid="218129"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Group 124"/>
          <p:cNvGrpSpPr/>
          <p:nvPr/>
        </p:nvGrpSpPr>
        <p:grpSpPr>
          <a:xfrm>
            <a:off x="2743200" y="1371600"/>
            <a:ext cx="457200" cy="3200400"/>
            <a:chOff x="1728" y="864"/>
            <a:chExt cx="288" cy="2016"/>
          </a:xfrm>
        </p:grpSpPr>
        <p:grpSp>
          <p:nvGrpSpPr>
            <p:cNvPr id="23554" name="Group 117"/>
            <p:cNvGrpSpPr/>
            <p:nvPr/>
          </p:nvGrpSpPr>
          <p:grpSpPr>
            <a:xfrm rot="-5572392">
              <a:off x="1800" y="792"/>
              <a:ext cx="144" cy="288"/>
              <a:chOff x="3744" y="2160"/>
              <a:chExt cx="144" cy="288"/>
            </a:xfrm>
          </p:grpSpPr>
          <p:sp>
            <p:nvSpPr>
              <p:cNvPr id="23555" name="Arc 11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56" name="Arc 11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3557" name="Group 120"/>
            <p:cNvGrpSpPr/>
            <p:nvPr/>
          </p:nvGrpSpPr>
          <p:grpSpPr>
            <a:xfrm rot="5485671">
              <a:off x="1800" y="2664"/>
              <a:ext cx="144" cy="288"/>
              <a:chOff x="3744" y="2160"/>
              <a:chExt cx="144" cy="288"/>
            </a:xfrm>
          </p:grpSpPr>
          <p:sp>
            <p:nvSpPr>
              <p:cNvPr id="23558" name="Arc 12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59" name="Arc 12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3560" name="Line 123"/>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3561" name="Group 125"/>
          <p:cNvGrpSpPr/>
          <p:nvPr/>
        </p:nvGrpSpPr>
        <p:grpSpPr>
          <a:xfrm>
            <a:off x="3733800" y="1371600"/>
            <a:ext cx="457200" cy="3200400"/>
            <a:chOff x="1728" y="864"/>
            <a:chExt cx="288" cy="2016"/>
          </a:xfrm>
        </p:grpSpPr>
        <p:grpSp>
          <p:nvGrpSpPr>
            <p:cNvPr id="23562" name="Group 126"/>
            <p:cNvGrpSpPr/>
            <p:nvPr/>
          </p:nvGrpSpPr>
          <p:grpSpPr>
            <a:xfrm rot="-5572392">
              <a:off x="1800" y="792"/>
              <a:ext cx="144" cy="288"/>
              <a:chOff x="3744" y="2160"/>
              <a:chExt cx="144" cy="288"/>
            </a:xfrm>
          </p:grpSpPr>
          <p:sp>
            <p:nvSpPr>
              <p:cNvPr id="23563" name="Arc 12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64" name="Arc 12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3565" name="Group 129"/>
            <p:cNvGrpSpPr/>
            <p:nvPr/>
          </p:nvGrpSpPr>
          <p:grpSpPr>
            <a:xfrm rot="5485671">
              <a:off x="1800" y="2664"/>
              <a:ext cx="144" cy="288"/>
              <a:chOff x="3744" y="2160"/>
              <a:chExt cx="144" cy="288"/>
            </a:xfrm>
          </p:grpSpPr>
          <p:sp>
            <p:nvSpPr>
              <p:cNvPr id="23566" name="Arc 13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67" name="Arc 13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3568" name="Line 132"/>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3569" name="Group 133"/>
          <p:cNvGrpSpPr/>
          <p:nvPr/>
        </p:nvGrpSpPr>
        <p:grpSpPr>
          <a:xfrm>
            <a:off x="4800600" y="1371600"/>
            <a:ext cx="457200" cy="3200400"/>
            <a:chOff x="1728" y="864"/>
            <a:chExt cx="288" cy="2016"/>
          </a:xfrm>
        </p:grpSpPr>
        <p:grpSp>
          <p:nvGrpSpPr>
            <p:cNvPr id="23570" name="Group 134"/>
            <p:cNvGrpSpPr/>
            <p:nvPr/>
          </p:nvGrpSpPr>
          <p:grpSpPr>
            <a:xfrm rot="-5572392">
              <a:off x="1800" y="792"/>
              <a:ext cx="144" cy="288"/>
              <a:chOff x="3744" y="2160"/>
              <a:chExt cx="144" cy="288"/>
            </a:xfrm>
          </p:grpSpPr>
          <p:sp>
            <p:nvSpPr>
              <p:cNvPr id="23571" name="Arc 13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72" name="Arc 13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3573" name="Group 137"/>
            <p:cNvGrpSpPr/>
            <p:nvPr/>
          </p:nvGrpSpPr>
          <p:grpSpPr>
            <a:xfrm rot="5485671">
              <a:off x="1800" y="2664"/>
              <a:ext cx="144" cy="288"/>
              <a:chOff x="3744" y="2160"/>
              <a:chExt cx="144" cy="288"/>
            </a:xfrm>
          </p:grpSpPr>
          <p:sp>
            <p:nvSpPr>
              <p:cNvPr id="23574" name="Arc 13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75" name="Arc 13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3576" name="Line 140"/>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3577" name="Group 141"/>
          <p:cNvGrpSpPr/>
          <p:nvPr/>
        </p:nvGrpSpPr>
        <p:grpSpPr>
          <a:xfrm>
            <a:off x="5867400" y="1371600"/>
            <a:ext cx="457200" cy="3200400"/>
            <a:chOff x="1728" y="864"/>
            <a:chExt cx="288" cy="2016"/>
          </a:xfrm>
        </p:grpSpPr>
        <p:grpSp>
          <p:nvGrpSpPr>
            <p:cNvPr id="23578" name="Group 142"/>
            <p:cNvGrpSpPr/>
            <p:nvPr/>
          </p:nvGrpSpPr>
          <p:grpSpPr>
            <a:xfrm rot="-5572392">
              <a:off x="1800" y="792"/>
              <a:ext cx="144" cy="288"/>
              <a:chOff x="3744" y="2160"/>
              <a:chExt cx="144" cy="288"/>
            </a:xfrm>
          </p:grpSpPr>
          <p:sp>
            <p:nvSpPr>
              <p:cNvPr id="23579" name="Arc 14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80" name="Arc 14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3581" name="Group 145"/>
            <p:cNvGrpSpPr/>
            <p:nvPr/>
          </p:nvGrpSpPr>
          <p:grpSpPr>
            <a:xfrm rot="5485671">
              <a:off x="1800" y="2664"/>
              <a:ext cx="144" cy="288"/>
              <a:chOff x="3744" y="2160"/>
              <a:chExt cx="144" cy="288"/>
            </a:xfrm>
          </p:grpSpPr>
          <p:sp>
            <p:nvSpPr>
              <p:cNvPr id="23582" name="Arc 14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3583" name="Arc 14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3584" name="Line 148"/>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3586" name="Line 3"/>
          <p:cNvSpPr/>
          <p:nvPr/>
        </p:nvSpPr>
        <p:spPr>
          <a:xfrm>
            <a:off x="2743200" y="1646238"/>
            <a:ext cx="0" cy="2667000"/>
          </a:xfrm>
          <a:prstGeom prst="line">
            <a:avLst/>
          </a:prstGeom>
          <a:ln w="19050" cap="flat" cmpd="sng">
            <a:solidFill>
              <a:srgbClr val="00CC00"/>
            </a:solidFill>
            <a:prstDash val="solid"/>
            <a:round/>
            <a:headEnd type="none" w="med" len="med"/>
            <a:tailEnd type="none" w="med" len="med"/>
          </a:ln>
        </p:spPr>
      </p:sp>
      <p:sp>
        <p:nvSpPr>
          <p:cNvPr id="23587" name="Line 5"/>
          <p:cNvSpPr/>
          <p:nvPr/>
        </p:nvSpPr>
        <p:spPr>
          <a:xfrm>
            <a:off x="3733800" y="1646238"/>
            <a:ext cx="0" cy="2667000"/>
          </a:xfrm>
          <a:prstGeom prst="line">
            <a:avLst/>
          </a:prstGeom>
          <a:ln w="19050" cap="flat" cmpd="sng">
            <a:solidFill>
              <a:srgbClr val="00CC00"/>
            </a:solidFill>
            <a:prstDash val="solid"/>
            <a:round/>
            <a:headEnd type="none" w="med" len="med"/>
            <a:tailEnd type="none" w="med" len="med"/>
          </a:ln>
        </p:spPr>
      </p:sp>
      <p:sp>
        <p:nvSpPr>
          <p:cNvPr id="23588" name="Line 7"/>
          <p:cNvSpPr/>
          <p:nvPr/>
        </p:nvSpPr>
        <p:spPr>
          <a:xfrm>
            <a:off x="4800600" y="1646238"/>
            <a:ext cx="0" cy="2667000"/>
          </a:xfrm>
          <a:prstGeom prst="line">
            <a:avLst/>
          </a:prstGeom>
          <a:ln w="19050" cap="flat" cmpd="sng">
            <a:solidFill>
              <a:srgbClr val="00CC00"/>
            </a:solidFill>
            <a:prstDash val="solid"/>
            <a:round/>
            <a:headEnd type="none" w="med" len="med"/>
            <a:tailEnd type="none" w="med" len="med"/>
          </a:ln>
        </p:spPr>
      </p:sp>
      <p:sp>
        <p:nvSpPr>
          <p:cNvPr id="23589" name="Line 9"/>
          <p:cNvSpPr/>
          <p:nvPr/>
        </p:nvSpPr>
        <p:spPr>
          <a:xfrm>
            <a:off x="5867400" y="1676400"/>
            <a:ext cx="0" cy="2667000"/>
          </a:xfrm>
          <a:prstGeom prst="line">
            <a:avLst/>
          </a:prstGeom>
          <a:ln w="19050" cap="flat" cmpd="sng">
            <a:solidFill>
              <a:srgbClr val="00CC00"/>
            </a:solidFill>
            <a:prstDash val="solid"/>
            <a:round/>
            <a:headEnd type="none" w="med" len="med"/>
            <a:tailEnd type="none" w="med" len="med"/>
          </a:ln>
        </p:spPr>
      </p:sp>
      <p:sp>
        <p:nvSpPr>
          <p:cNvPr id="23590" name="Line 11"/>
          <p:cNvSpPr/>
          <p:nvPr/>
        </p:nvSpPr>
        <p:spPr>
          <a:xfrm>
            <a:off x="2743200" y="1646238"/>
            <a:ext cx="3124200" cy="0"/>
          </a:xfrm>
          <a:prstGeom prst="line">
            <a:avLst/>
          </a:prstGeom>
          <a:ln w="19050" cap="flat" cmpd="sng">
            <a:solidFill>
              <a:srgbClr val="00CC00"/>
            </a:solidFill>
            <a:prstDash val="solid"/>
            <a:round/>
            <a:headEnd type="none" w="med" len="med"/>
            <a:tailEnd type="none" w="med" len="med"/>
          </a:ln>
        </p:spPr>
      </p:sp>
      <p:sp>
        <p:nvSpPr>
          <p:cNvPr id="23591" name="Rectangle 12"/>
          <p:cNvSpPr/>
          <p:nvPr/>
        </p:nvSpPr>
        <p:spPr>
          <a:xfrm>
            <a:off x="76200" y="152400"/>
            <a:ext cx="8686800" cy="1066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solidFill>
                  <a:schemeClr val="accent1"/>
                </a:solidFill>
                <a:latin typeface="Times New Roman" panose="02020603050405020304" pitchFamily="18" charset="0"/>
                <a:ea typeface="楷体_GB2312" pitchFamily="49" charset="-122"/>
              </a:rPr>
              <a:t>网格的变形：</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folHlink"/>
                </a:solidFill>
                <a:latin typeface="Times New Roman" panose="02020603050405020304" pitchFamily="18" charset="0"/>
                <a:ea typeface="楷体_GB2312" pitchFamily="49" charset="-122"/>
              </a:rPr>
              <a:t>a. Illiac </a:t>
            </a:r>
            <a:r>
              <a:rPr lang="zh-CN" altLang="en-US" sz="3200" dirty="0">
                <a:solidFill>
                  <a:schemeClr val="folHlink"/>
                </a:solidFill>
                <a:latin typeface="Times New Roman" panose="02020603050405020304" pitchFamily="18" charset="0"/>
                <a:ea typeface="楷体_GB2312" pitchFamily="49" charset="-122"/>
              </a:rPr>
              <a:t>网</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sp>
        <p:nvSpPr>
          <p:cNvPr id="23593" name="Oval 14"/>
          <p:cNvSpPr/>
          <p:nvPr/>
        </p:nvSpPr>
        <p:spPr>
          <a:xfrm>
            <a:off x="2667000" y="1570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594" name="Oval 16"/>
          <p:cNvSpPr/>
          <p:nvPr/>
        </p:nvSpPr>
        <p:spPr>
          <a:xfrm>
            <a:off x="3657600" y="1570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595" name="Oval 18"/>
          <p:cNvSpPr/>
          <p:nvPr/>
        </p:nvSpPr>
        <p:spPr>
          <a:xfrm>
            <a:off x="4724400" y="1570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596" name="Oval 20"/>
          <p:cNvSpPr/>
          <p:nvPr/>
        </p:nvSpPr>
        <p:spPr>
          <a:xfrm>
            <a:off x="5791200" y="1570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597" name="Line 31"/>
          <p:cNvSpPr/>
          <p:nvPr/>
        </p:nvSpPr>
        <p:spPr>
          <a:xfrm>
            <a:off x="2743200" y="2560638"/>
            <a:ext cx="3124200" cy="0"/>
          </a:xfrm>
          <a:prstGeom prst="line">
            <a:avLst/>
          </a:prstGeom>
          <a:ln w="19050" cap="flat" cmpd="sng">
            <a:solidFill>
              <a:srgbClr val="00CC00"/>
            </a:solidFill>
            <a:prstDash val="solid"/>
            <a:round/>
            <a:headEnd type="none" w="med" len="med"/>
            <a:tailEnd type="none" w="med" len="med"/>
          </a:ln>
        </p:spPr>
      </p:sp>
      <p:sp>
        <p:nvSpPr>
          <p:cNvPr id="23598" name="Oval 32"/>
          <p:cNvSpPr/>
          <p:nvPr/>
        </p:nvSpPr>
        <p:spPr>
          <a:xfrm>
            <a:off x="2667000" y="2484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599" name="Oval 34"/>
          <p:cNvSpPr/>
          <p:nvPr/>
        </p:nvSpPr>
        <p:spPr>
          <a:xfrm>
            <a:off x="3657600" y="2484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0" name="Oval 36"/>
          <p:cNvSpPr/>
          <p:nvPr/>
        </p:nvSpPr>
        <p:spPr>
          <a:xfrm>
            <a:off x="4724400" y="2484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1" name="Oval 38"/>
          <p:cNvSpPr/>
          <p:nvPr/>
        </p:nvSpPr>
        <p:spPr>
          <a:xfrm>
            <a:off x="5791200" y="2484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2" name="Line 49"/>
          <p:cNvSpPr/>
          <p:nvPr/>
        </p:nvSpPr>
        <p:spPr>
          <a:xfrm>
            <a:off x="2743200" y="3475038"/>
            <a:ext cx="3124200" cy="0"/>
          </a:xfrm>
          <a:prstGeom prst="line">
            <a:avLst/>
          </a:prstGeom>
          <a:ln w="19050" cap="flat" cmpd="sng">
            <a:solidFill>
              <a:srgbClr val="00CC00"/>
            </a:solidFill>
            <a:prstDash val="solid"/>
            <a:round/>
            <a:headEnd type="none" w="med" len="med"/>
            <a:tailEnd type="none" w="med" len="med"/>
          </a:ln>
        </p:spPr>
      </p:sp>
      <p:sp>
        <p:nvSpPr>
          <p:cNvPr id="23603" name="Oval 50"/>
          <p:cNvSpPr/>
          <p:nvPr/>
        </p:nvSpPr>
        <p:spPr>
          <a:xfrm>
            <a:off x="2667000" y="3398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4" name="Oval 52"/>
          <p:cNvSpPr/>
          <p:nvPr/>
        </p:nvSpPr>
        <p:spPr>
          <a:xfrm>
            <a:off x="3657600" y="3398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5" name="Oval 54"/>
          <p:cNvSpPr/>
          <p:nvPr/>
        </p:nvSpPr>
        <p:spPr>
          <a:xfrm>
            <a:off x="4724400" y="3398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6" name="Oval 56"/>
          <p:cNvSpPr/>
          <p:nvPr/>
        </p:nvSpPr>
        <p:spPr>
          <a:xfrm>
            <a:off x="5791200" y="3398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7" name="Line 67"/>
          <p:cNvSpPr/>
          <p:nvPr/>
        </p:nvSpPr>
        <p:spPr>
          <a:xfrm>
            <a:off x="2743200" y="4313238"/>
            <a:ext cx="3124200" cy="0"/>
          </a:xfrm>
          <a:prstGeom prst="line">
            <a:avLst/>
          </a:prstGeom>
          <a:ln w="19050" cap="flat" cmpd="sng">
            <a:solidFill>
              <a:srgbClr val="00CC00"/>
            </a:solidFill>
            <a:prstDash val="solid"/>
            <a:round/>
            <a:headEnd type="none" w="med" len="med"/>
            <a:tailEnd type="none" w="med" len="med"/>
          </a:ln>
        </p:spPr>
      </p:sp>
      <p:sp>
        <p:nvSpPr>
          <p:cNvPr id="23608" name="Oval 68"/>
          <p:cNvSpPr/>
          <p:nvPr/>
        </p:nvSpPr>
        <p:spPr>
          <a:xfrm>
            <a:off x="2667000" y="4237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09" name="Oval 70"/>
          <p:cNvSpPr/>
          <p:nvPr/>
        </p:nvSpPr>
        <p:spPr>
          <a:xfrm>
            <a:off x="3657600" y="4237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10" name="Oval 72"/>
          <p:cNvSpPr/>
          <p:nvPr/>
        </p:nvSpPr>
        <p:spPr>
          <a:xfrm>
            <a:off x="4724400" y="4237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3611" name="Oval 74"/>
          <p:cNvSpPr/>
          <p:nvPr/>
        </p:nvSpPr>
        <p:spPr>
          <a:xfrm>
            <a:off x="5791200" y="4237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aphicFrame>
        <p:nvGraphicFramePr>
          <p:cNvPr id="23612" name="Object 85"/>
          <p:cNvGraphicFramePr/>
          <p:nvPr/>
        </p:nvGraphicFramePr>
        <p:xfrm>
          <a:off x="4514850" y="4433888"/>
          <a:ext cx="112713" cy="214312"/>
        </p:xfrm>
        <a:graphic>
          <a:graphicData uri="http://schemas.openxmlformats.org/presentationml/2006/ole">
            <mc:AlternateContent xmlns:mc="http://schemas.openxmlformats.org/markup-compatibility/2006">
              <mc:Choice xmlns:v="urn:schemas-microsoft-com:vml" Requires="v">
                <p:oleObj spid="_x0000_s16393" r:id="rId3" imgW="114300" imgH="215265" progId="Equation.3">
                  <p:embed/>
                </p:oleObj>
              </mc:Choice>
              <mc:Fallback>
                <p:oleObj r:id="rId3" imgW="114300" imgH="215265" progId="Equation.3">
                  <p:embed/>
                  <p:pic>
                    <p:nvPicPr>
                      <p:cNvPr id="0" name="图片 3079"/>
                      <p:cNvPicPr/>
                      <p:nvPr/>
                    </p:nvPicPr>
                    <p:blipFill>
                      <a:blip r:embed="rId4"/>
                      <a:stretch>
                        <a:fillRect/>
                      </a:stretch>
                    </p:blipFill>
                    <p:spPr>
                      <a:xfrm>
                        <a:off x="4514850" y="4433888"/>
                        <a:ext cx="112713" cy="214312"/>
                      </a:xfrm>
                      <a:prstGeom prst="rect">
                        <a:avLst/>
                      </a:prstGeom>
                      <a:noFill/>
                      <a:ln w="38100">
                        <a:noFill/>
                        <a:miter/>
                      </a:ln>
                    </p:spPr>
                  </p:pic>
                </p:oleObj>
              </mc:Fallback>
            </mc:AlternateContent>
          </a:graphicData>
        </a:graphic>
      </p:graphicFrame>
      <p:grpSp>
        <p:nvGrpSpPr>
          <p:cNvPr id="23613" name="Group 96"/>
          <p:cNvGrpSpPr/>
          <p:nvPr/>
        </p:nvGrpSpPr>
        <p:grpSpPr>
          <a:xfrm>
            <a:off x="2430463" y="1676400"/>
            <a:ext cx="3741737" cy="912813"/>
            <a:chOff x="1531" y="1056"/>
            <a:chExt cx="2357" cy="575"/>
          </a:xfrm>
        </p:grpSpPr>
        <p:sp>
          <p:nvSpPr>
            <p:cNvPr id="23614" name="Arc 89"/>
            <p:cNvSpPr/>
            <p:nvPr/>
          </p:nvSpPr>
          <p:spPr>
            <a:xfrm>
              <a:off x="3744" y="1056"/>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15" name="Arc 90"/>
            <p:cNvSpPr/>
            <p:nvPr/>
          </p:nvSpPr>
          <p:spPr>
            <a:xfrm rot="5007475">
              <a:off x="3744" y="120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16" name="Line 91"/>
            <p:cNvSpPr/>
            <p:nvPr/>
          </p:nvSpPr>
          <p:spPr>
            <a:xfrm>
              <a:off x="1680" y="1344"/>
              <a:ext cx="2112" cy="0"/>
            </a:xfrm>
            <a:prstGeom prst="line">
              <a:avLst/>
            </a:prstGeom>
            <a:ln w="19050" cap="flat" cmpd="sng">
              <a:solidFill>
                <a:schemeClr val="tx2"/>
              </a:solidFill>
              <a:prstDash val="solid"/>
              <a:round/>
              <a:headEnd type="none" w="med" len="med"/>
              <a:tailEnd type="none" w="med" len="med"/>
            </a:ln>
          </p:spPr>
        </p:sp>
        <p:sp>
          <p:nvSpPr>
            <p:cNvPr id="23617" name="Arc 94"/>
            <p:cNvSpPr/>
            <p:nvPr/>
          </p:nvSpPr>
          <p:spPr>
            <a:xfrm rot="-10577248">
              <a:off x="1531" y="1487"/>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18" name="Arc 95"/>
            <p:cNvSpPr/>
            <p:nvPr/>
          </p:nvSpPr>
          <p:spPr>
            <a:xfrm rot="-5569773">
              <a:off x="1540" y="134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3619" name="Group 97"/>
          <p:cNvGrpSpPr/>
          <p:nvPr/>
        </p:nvGrpSpPr>
        <p:grpSpPr>
          <a:xfrm>
            <a:off x="2438400" y="2592388"/>
            <a:ext cx="3741738" cy="912812"/>
            <a:chOff x="1531" y="1056"/>
            <a:chExt cx="2357" cy="575"/>
          </a:xfrm>
        </p:grpSpPr>
        <p:sp>
          <p:nvSpPr>
            <p:cNvPr id="23620" name="Arc 98"/>
            <p:cNvSpPr/>
            <p:nvPr/>
          </p:nvSpPr>
          <p:spPr>
            <a:xfrm>
              <a:off x="3744" y="1056"/>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21" name="Arc 99"/>
            <p:cNvSpPr/>
            <p:nvPr/>
          </p:nvSpPr>
          <p:spPr>
            <a:xfrm rot="5007475">
              <a:off x="3744" y="120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22" name="Line 100"/>
            <p:cNvSpPr/>
            <p:nvPr/>
          </p:nvSpPr>
          <p:spPr>
            <a:xfrm>
              <a:off x="1680" y="1344"/>
              <a:ext cx="2112" cy="0"/>
            </a:xfrm>
            <a:prstGeom prst="line">
              <a:avLst/>
            </a:prstGeom>
            <a:ln w="19050" cap="flat" cmpd="sng">
              <a:solidFill>
                <a:schemeClr val="tx2"/>
              </a:solidFill>
              <a:prstDash val="solid"/>
              <a:round/>
              <a:headEnd type="none" w="med" len="med"/>
              <a:tailEnd type="none" w="med" len="med"/>
            </a:ln>
          </p:spPr>
        </p:sp>
        <p:sp>
          <p:nvSpPr>
            <p:cNvPr id="23623" name="Arc 101"/>
            <p:cNvSpPr/>
            <p:nvPr/>
          </p:nvSpPr>
          <p:spPr>
            <a:xfrm rot="-10577248">
              <a:off x="1531" y="1487"/>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24" name="Arc 102"/>
            <p:cNvSpPr/>
            <p:nvPr/>
          </p:nvSpPr>
          <p:spPr>
            <a:xfrm rot="-5569773">
              <a:off x="1540" y="134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3625" name="Group 116"/>
          <p:cNvGrpSpPr/>
          <p:nvPr/>
        </p:nvGrpSpPr>
        <p:grpSpPr>
          <a:xfrm>
            <a:off x="5943600" y="3429000"/>
            <a:ext cx="228600" cy="457200"/>
            <a:chOff x="3744" y="2160"/>
            <a:chExt cx="144" cy="288"/>
          </a:xfrm>
        </p:grpSpPr>
        <p:sp>
          <p:nvSpPr>
            <p:cNvPr id="23626" name="Arc 10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27" name="Arc 10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3628" name="Line 106"/>
          <p:cNvSpPr/>
          <p:nvPr/>
        </p:nvSpPr>
        <p:spPr>
          <a:xfrm>
            <a:off x="2667000" y="3886200"/>
            <a:ext cx="3352800" cy="0"/>
          </a:xfrm>
          <a:prstGeom prst="line">
            <a:avLst/>
          </a:prstGeom>
          <a:ln w="19050" cap="flat" cmpd="sng">
            <a:solidFill>
              <a:schemeClr val="tx2"/>
            </a:solidFill>
            <a:prstDash val="solid"/>
            <a:round/>
            <a:headEnd type="none" w="med" len="med"/>
            <a:tailEnd type="none" w="med" len="med"/>
          </a:ln>
        </p:spPr>
      </p:sp>
      <p:sp>
        <p:nvSpPr>
          <p:cNvPr id="23629" name="Arc 107"/>
          <p:cNvSpPr/>
          <p:nvPr/>
        </p:nvSpPr>
        <p:spPr>
          <a:xfrm rot="-10577248">
            <a:off x="2430463" y="4113213"/>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0" name="Arc 108"/>
          <p:cNvSpPr/>
          <p:nvPr/>
        </p:nvSpPr>
        <p:spPr>
          <a:xfrm rot="-5569773">
            <a:off x="2444750" y="38862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1" name="Arc 109"/>
          <p:cNvSpPr/>
          <p:nvPr/>
        </p:nvSpPr>
        <p:spPr>
          <a:xfrm>
            <a:off x="5943600" y="42672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2" name="Arc 110"/>
          <p:cNvSpPr/>
          <p:nvPr/>
        </p:nvSpPr>
        <p:spPr>
          <a:xfrm rot="5007475">
            <a:off x="5943600" y="44958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3" name="Arc 111"/>
          <p:cNvSpPr/>
          <p:nvPr/>
        </p:nvSpPr>
        <p:spPr>
          <a:xfrm rot="-5569773">
            <a:off x="2057400" y="16764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4" name="Line 112"/>
          <p:cNvSpPr/>
          <p:nvPr/>
        </p:nvSpPr>
        <p:spPr>
          <a:xfrm>
            <a:off x="2209800" y="1676400"/>
            <a:ext cx="457200" cy="0"/>
          </a:xfrm>
          <a:prstGeom prst="line">
            <a:avLst/>
          </a:prstGeom>
          <a:ln w="19050" cap="flat" cmpd="sng">
            <a:solidFill>
              <a:schemeClr val="tx2"/>
            </a:solidFill>
            <a:prstDash val="solid"/>
            <a:round/>
            <a:headEnd type="none" w="med" len="med"/>
            <a:tailEnd type="none" w="med" len="med"/>
          </a:ln>
        </p:spPr>
      </p:sp>
      <p:sp>
        <p:nvSpPr>
          <p:cNvPr id="23635" name="Line 113"/>
          <p:cNvSpPr/>
          <p:nvPr/>
        </p:nvSpPr>
        <p:spPr>
          <a:xfrm>
            <a:off x="2057400" y="1828800"/>
            <a:ext cx="0" cy="2667000"/>
          </a:xfrm>
          <a:prstGeom prst="line">
            <a:avLst/>
          </a:prstGeom>
          <a:ln w="19050" cap="flat" cmpd="sng">
            <a:solidFill>
              <a:schemeClr val="tx2"/>
            </a:solidFill>
            <a:prstDash val="solid"/>
            <a:round/>
            <a:headEnd type="none" w="med" len="med"/>
            <a:tailEnd type="none" w="med" len="med"/>
          </a:ln>
        </p:spPr>
      </p:sp>
      <p:sp>
        <p:nvSpPr>
          <p:cNvPr id="23636" name="Arc 114"/>
          <p:cNvSpPr/>
          <p:nvPr/>
        </p:nvSpPr>
        <p:spPr>
          <a:xfrm rot="-10577248">
            <a:off x="2057400" y="4495800"/>
            <a:ext cx="228600" cy="228600"/>
          </a:xfrm>
          <a:custGeom>
            <a:avLst/>
            <a:gdLst/>
            <a:ahLst/>
            <a:cxnLst>
              <a:cxn ang="0">
                <a:pos x="0" y="0"/>
              </a:cxn>
              <a:cxn ang="0">
                <a:pos x="25604789" y="25604789"/>
              </a:cxn>
              <a:cxn ang="0">
                <a:pos x="0" y="25604789"/>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3637" name="Line 115"/>
          <p:cNvSpPr/>
          <p:nvPr/>
        </p:nvSpPr>
        <p:spPr>
          <a:xfrm>
            <a:off x="2209800" y="4724400"/>
            <a:ext cx="3810000" cy="0"/>
          </a:xfrm>
          <a:prstGeom prst="line">
            <a:avLst/>
          </a:prstGeom>
          <a:ln w="19050" cap="flat" cmpd="sng">
            <a:solidFill>
              <a:schemeClr val="tx2"/>
            </a:solidFill>
            <a:prstDash val="solid"/>
            <a:round/>
            <a:headEnd type="none" w="med" len="med"/>
            <a:tailEnd type="none" w="med" len="med"/>
          </a:ln>
        </p:spPr>
      </p:sp>
      <p:sp>
        <p:nvSpPr>
          <p:cNvPr id="3086" name="Rectangle 13"/>
          <p:cNvSpPr/>
          <p:nvPr/>
        </p:nvSpPr>
        <p:spPr>
          <a:xfrm>
            <a:off x="457200" y="5049520"/>
            <a:ext cx="8201660" cy="1447800"/>
          </a:xfrm>
          <a:prstGeom prst="rect">
            <a:avLst/>
          </a:prstGeom>
          <a:noFill/>
          <a:ln w="9525">
            <a:noFill/>
          </a:ln>
        </p:spPr>
        <p:txBody>
          <a:bodyPr/>
          <a:lstStyle/>
          <a:p>
            <a:pPr marL="285750" lvl="0"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有</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a:t>
            </a:r>
            <a:r>
              <a:rPr lang="en-US" altLang="zh-CN" sz="3200" dirty="0">
                <a:solidFill>
                  <a:srgbClr val="00CC00"/>
                </a:solidFill>
                <a:latin typeface="Times New Roman" panose="02020603050405020304" pitchFamily="18" charset="0"/>
                <a:ea typeface="楷体_GB2312" pitchFamily="49" charset="-122"/>
              </a:rPr>
              <a:t>r</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r</a:t>
            </a:r>
            <a:r>
              <a:rPr lang="zh-CN" altLang="en-US" sz="3200" dirty="0">
                <a:latin typeface="Times New Roman" panose="02020603050405020304" pitchFamily="18" charset="0"/>
                <a:ea typeface="楷体_GB2312" pitchFamily="49" charset="-122"/>
              </a:rPr>
              <a:t>网格（其中 </a:t>
            </a:r>
            <a:r>
              <a:rPr lang="en-US" altLang="zh-CN" sz="3200" dirty="0">
                <a:solidFill>
                  <a:srgbClr val="00B050"/>
                </a:solidFill>
                <a:latin typeface="Times New Roman" panose="02020603050405020304" pitchFamily="18" charset="0"/>
                <a:ea typeface="楷体_GB2312" pitchFamily="49" charset="-122"/>
                <a:sym typeface="+mn-ea"/>
              </a:rPr>
              <a:t>r=sqrt(N)</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，有</a:t>
            </a:r>
            <a:r>
              <a:rPr lang="en-US" altLang="zh-CN" sz="3200" dirty="0">
                <a:solidFill>
                  <a:srgbClr val="00CC00"/>
                </a:solidFill>
                <a:latin typeface="Times New Roman" panose="02020603050405020304" pitchFamily="18" charset="0"/>
                <a:ea typeface="楷体_GB2312" pitchFamily="49" charset="-122"/>
              </a:rPr>
              <a:t>2N</a:t>
            </a:r>
            <a:r>
              <a:rPr lang="zh-CN" altLang="en-US" sz="3200" dirty="0">
                <a:latin typeface="Times New Roman" panose="02020603050405020304" pitchFamily="18" charset="0"/>
                <a:ea typeface="楷体_GB2312" pitchFamily="49" charset="-122"/>
              </a:rPr>
              <a:t>条链路，直径为</a:t>
            </a:r>
            <a:r>
              <a:rPr lang="en-US" altLang="zh-CN" sz="3200" dirty="0">
                <a:solidFill>
                  <a:srgbClr val="00CC00"/>
                </a:solidFill>
                <a:latin typeface="Times New Roman" panose="02020603050405020304" pitchFamily="18" charset="0"/>
                <a:ea typeface="楷体_GB2312" pitchFamily="49" charset="-122"/>
              </a:rPr>
              <a:t>r-1</a:t>
            </a:r>
            <a:r>
              <a:rPr lang="zh-CN" altLang="en-US" sz="3200" dirty="0">
                <a:solidFill>
                  <a:srgbClr val="00CC00"/>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结点度为</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solidFill>
                  <a:srgbClr val="000000"/>
                </a:solidFill>
                <a:latin typeface="Times New Roman" panose="02020603050405020304" pitchFamily="18" charset="0"/>
                <a:ea typeface="楷体_GB2312" pitchFamily="49" charset="-122"/>
                <a:cs typeface="+mn-ea"/>
                <a:sym typeface="+mn-ea"/>
              </a:rPr>
              <a:t>等分宽度为</a:t>
            </a:r>
            <a:r>
              <a:rPr lang="en-US" altLang="zh-CN" sz="3200" dirty="0">
                <a:solidFill>
                  <a:srgbClr val="000000"/>
                </a:solidFill>
                <a:latin typeface="Times New Roman" panose="02020603050405020304" pitchFamily="18" charset="0"/>
                <a:ea typeface="楷体_GB2312" pitchFamily="49" charset="-122"/>
                <a:cs typeface="+mn-ea"/>
                <a:sym typeface="+mn-ea"/>
              </a:rPr>
              <a:t>2</a:t>
            </a:r>
            <a:r>
              <a:rPr lang="en-US" altLang="zh-CN" sz="3200" dirty="0">
                <a:solidFill>
                  <a:srgbClr val="00CC00"/>
                </a:solidFill>
                <a:latin typeface="Times New Roman" panose="02020603050405020304" pitchFamily="18" charset="0"/>
                <a:ea typeface="楷体_GB2312" pitchFamily="49" charset="-122"/>
                <a:cs typeface="+mn-ea"/>
                <a:sym typeface="+mn-ea"/>
              </a:rPr>
              <a:t>r</a:t>
            </a:r>
            <a:r>
              <a:rPr lang="zh-CN" altLang="en-US" sz="3200" dirty="0">
                <a:latin typeface="Times New Roman" panose="02020603050405020304" pitchFamily="18" charset="0"/>
                <a:ea typeface="楷体_GB2312" pitchFamily="49" charset="-122"/>
              </a:rPr>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Group 96"/>
          <p:cNvGrpSpPr/>
          <p:nvPr/>
        </p:nvGrpSpPr>
        <p:grpSpPr>
          <a:xfrm>
            <a:off x="2514600" y="1905000"/>
            <a:ext cx="3581400" cy="460375"/>
            <a:chOff x="1584" y="766"/>
            <a:chExt cx="2256" cy="290"/>
          </a:xfrm>
        </p:grpSpPr>
        <p:grpSp>
          <p:nvGrpSpPr>
            <p:cNvPr id="24578" name="Group 97"/>
            <p:cNvGrpSpPr/>
            <p:nvPr/>
          </p:nvGrpSpPr>
          <p:grpSpPr>
            <a:xfrm rot="10627608">
              <a:off x="1584" y="766"/>
              <a:ext cx="144" cy="288"/>
              <a:chOff x="3744" y="2160"/>
              <a:chExt cx="144" cy="288"/>
            </a:xfrm>
          </p:grpSpPr>
          <p:sp>
            <p:nvSpPr>
              <p:cNvPr id="24579" name="Arc 9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80" name="Arc 9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4581" name="Group 100"/>
            <p:cNvGrpSpPr/>
            <p:nvPr/>
          </p:nvGrpSpPr>
          <p:grpSpPr>
            <a:xfrm rot="85671">
              <a:off x="3696" y="768"/>
              <a:ext cx="144" cy="288"/>
              <a:chOff x="3744" y="2160"/>
              <a:chExt cx="144" cy="288"/>
            </a:xfrm>
          </p:grpSpPr>
          <p:sp>
            <p:nvSpPr>
              <p:cNvPr id="24582" name="Arc 10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83" name="Arc 10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4584" name="Line 103"/>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4585" name="Group 104"/>
          <p:cNvGrpSpPr/>
          <p:nvPr/>
        </p:nvGrpSpPr>
        <p:grpSpPr>
          <a:xfrm>
            <a:off x="2514600" y="2819400"/>
            <a:ext cx="3581400" cy="460375"/>
            <a:chOff x="1584" y="766"/>
            <a:chExt cx="2256" cy="290"/>
          </a:xfrm>
        </p:grpSpPr>
        <p:grpSp>
          <p:nvGrpSpPr>
            <p:cNvPr id="24586" name="Group 105"/>
            <p:cNvGrpSpPr/>
            <p:nvPr/>
          </p:nvGrpSpPr>
          <p:grpSpPr>
            <a:xfrm rot="10627608">
              <a:off x="1584" y="766"/>
              <a:ext cx="144" cy="288"/>
              <a:chOff x="3744" y="2160"/>
              <a:chExt cx="144" cy="288"/>
            </a:xfrm>
          </p:grpSpPr>
          <p:sp>
            <p:nvSpPr>
              <p:cNvPr id="24587" name="Arc 10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88" name="Arc 10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4589" name="Group 108"/>
            <p:cNvGrpSpPr/>
            <p:nvPr/>
          </p:nvGrpSpPr>
          <p:grpSpPr>
            <a:xfrm rot="85671">
              <a:off x="3696" y="768"/>
              <a:ext cx="144" cy="288"/>
              <a:chOff x="3744" y="2160"/>
              <a:chExt cx="144" cy="288"/>
            </a:xfrm>
          </p:grpSpPr>
          <p:sp>
            <p:nvSpPr>
              <p:cNvPr id="24590" name="Arc 109"/>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91" name="Arc 110"/>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4592" name="Line 111"/>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4593" name="Group 112"/>
          <p:cNvGrpSpPr/>
          <p:nvPr/>
        </p:nvGrpSpPr>
        <p:grpSpPr>
          <a:xfrm>
            <a:off x="2514600" y="3657600"/>
            <a:ext cx="3581400" cy="460375"/>
            <a:chOff x="1584" y="766"/>
            <a:chExt cx="2256" cy="290"/>
          </a:xfrm>
        </p:grpSpPr>
        <p:grpSp>
          <p:nvGrpSpPr>
            <p:cNvPr id="24594" name="Group 113"/>
            <p:cNvGrpSpPr/>
            <p:nvPr/>
          </p:nvGrpSpPr>
          <p:grpSpPr>
            <a:xfrm rot="10627608">
              <a:off x="1584" y="766"/>
              <a:ext cx="144" cy="288"/>
              <a:chOff x="3744" y="2160"/>
              <a:chExt cx="144" cy="288"/>
            </a:xfrm>
          </p:grpSpPr>
          <p:sp>
            <p:nvSpPr>
              <p:cNvPr id="24595" name="Arc 11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96" name="Arc 11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4597" name="Group 116"/>
            <p:cNvGrpSpPr/>
            <p:nvPr/>
          </p:nvGrpSpPr>
          <p:grpSpPr>
            <a:xfrm rot="85671">
              <a:off x="3696" y="768"/>
              <a:ext cx="144" cy="288"/>
              <a:chOff x="3744" y="2160"/>
              <a:chExt cx="144" cy="288"/>
            </a:xfrm>
          </p:grpSpPr>
          <p:sp>
            <p:nvSpPr>
              <p:cNvPr id="24598" name="Arc 11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599" name="Arc 11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4600" name="Line 119"/>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4601" name="Group 95"/>
          <p:cNvGrpSpPr/>
          <p:nvPr/>
        </p:nvGrpSpPr>
        <p:grpSpPr>
          <a:xfrm>
            <a:off x="2514600" y="990600"/>
            <a:ext cx="3581400" cy="460375"/>
            <a:chOff x="1584" y="766"/>
            <a:chExt cx="2256" cy="290"/>
          </a:xfrm>
        </p:grpSpPr>
        <p:grpSp>
          <p:nvGrpSpPr>
            <p:cNvPr id="24602" name="Group 88"/>
            <p:cNvGrpSpPr/>
            <p:nvPr/>
          </p:nvGrpSpPr>
          <p:grpSpPr>
            <a:xfrm rot="10627608">
              <a:off x="1584" y="766"/>
              <a:ext cx="144" cy="288"/>
              <a:chOff x="3744" y="2160"/>
              <a:chExt cx="144" cy="288"/>
            </a:xfrm>
          </p:grpSpPr>
          <p:sp>
            <p:nvSpPr>
              <p:cNvPr id="24603" name="Arc 89"/>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604" name="Arc 90"/>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4605" name="Group 91"/>
            <p:cNvGrpSpPr/>
            <p:nvPr/>
          </p:nvGrpSpPr>
          <p:grpSpPr>
            <a:xfrm rot="85671">
              <a:off x="3696" y="768"/>
              <a:ext cx="144" cy="288"/>
              <a:chOff x="3744" y="2160"/>
              <a:chExt cx="144" cy="288"/>
            </a:xfrm>
          </p:grpSpPr>
          <p:sp>
            <p:nvSpPr>
              <p:cNvPr id="24606" name="Arc 9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4607" name="Arc 9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4608" name="Line 94"/>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4609" name="Group 2"/>
          <p:cNvGrpSpPr/>
          <p:nvPr/>
        </p:nvGrpSpPr>
        <p:grpSpPr>
          <a:xfrm>
            <a:off x="2743200" y="1146175"/>
            <a:ext cx="457200" cy="3200400"/>
            <a:chOff x="1728" y="864"/>
            <a:chExt cx="288" cy="2016"/>
          </a:xfrm>
        </p:grpSpPr>
        <p:grpSp>
          <p:nvGrpSpPr>
            <p:cNvPr id="24610" name="Group 3"/>
            <p:cNvGrpSpPr/>
            <p:nvPr/>
          </p:nvGrpSpPr>
          <p:grpSpPr>
            <a:xfrm rot="-5572392">
              <a:off x="1800" y="792"/>
              <a:ext cx="144" cy="288"/>
              <a:chOff x="3744" y="2160"/>
              <a:chExt cx="144" cy="288"/>
            </a:xfrm>
          </p:grpSpPr>
          <p:sp>
            <p:nvSpPr>
              <p:cNvPr id="24611" name="Arc 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12" name="Arc 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4613" name="Group 6"/>
            <p:cNvGrpSpPr/>
            <p:nvPr/>
          </p:nvGrpSpPr>
          <p:grpSpPr>
            <a:xfrm rot="5485671">
              <a:off x="1800" y="2664"/>
              <a:ext cx="144" cy="288"/>
              <a:chOff x="3744" y="2160"/>
              <a:chExt cx="144" cy="288"/>
            </a:xfrm>
          </p:grpSpPr>
          <p:sp>
            <p:nvSpPr>
              <p:cNvPr id="24614" name="Arc 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15" name="Arc 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4616" name="Line 9"/>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4617" name="Group 10"/>
          <p:cNvGrpSpPr/>
          <p:nvPr/>
        </p:nvGrpSpPr>
        <p:grpSpPr>
          <a:xfrm>
            <a:off x="3733800" y="1146175"/>
            <a:ext cx="457200" cy="3200400"/>
            <a:chOff x="1728" y="864"/>
            <a:chExt cx="288" cy="2016"/>
          </a:xfrm>
        </p:grpSpPr>
        <p:grpSp>
          <p:nvGrpSpPr>
            <p:cNvPr id="24618" name="Group 11"/>
            <p:cNvGrpSpPr/>
            <p:nvPr/>
          </p:nvGrpSpPr>
          <p:grpSpPr>
            <a:xfrm rot="-5572392">
              <a:off x="1800" y="792"/>
              <a:ext cx="144" cy="288"/>
              <a:chOff x="3744" y="2160"/>
              <a:chExt cx="144" cy="288"/>
            </a:xfrm>
          </p:grpSpPr>
          <p:sp>
            <p:nvSpPr>
              <p:cNvPr id="24619" name="Arc 1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20" name="Arc 1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4621" name="Group 14"/>
            <p:cNvGrpSpPr/>
            <p:nvPr/>
          </p:nvGrpSpPr>
          <p:grpSpPr>
            <a:xfrm rot="5485671">
              <a:off x="1800" y="2664"/>
              <a:ext cx="144" cy="288"/>
              <a:chOff x="3744" y="2160"/>
              <a:chExt cx="144" cy="288"/>
            </a:xfrm>
          </p:grpSpPr>
          <p:sp>
            <p:nvSpPr>
              <p:cNvPr id="24622" name="Arc 1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23" name="Arc 1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4624" name="Line 17"/>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4625" name="Group 18"/>
          <p:cNvGrpSpPr/>
          <p:nvPr/>
        </p:nvGrpSpPr>
        <p:grpSpPr>
          <a:xfrm>
            <a:off x="4800600" y="1146175"/>
            <a:ext cx="457200" cy="3200400"/>
            <a:chOff x="1728" y="864"/>
            <a:chExt cx="288" cy="2016"/>
          </a:xfrm>
        </p:grpSpPr>
        <p:grpSp>
          <p:nvGrpSpPr>
            <p:cNvPr id="24626" name="Group 19"/>
            <p:cNvGrpSpPr/>
            <p:nvPr/>
          </p:nvGrpSpPr>
          <p:grpSpPr>
            <a:xfrm rot="-5572392">
              <a:off x="1800" y="792"/>
              <a:ext cx="144" cy="288"/>
              <a:chOff x="3744" y="2160"/>
              <a:chExt cx="144" cy="288"/>
            </a:xfrm>
          </p:grpSpPr>
          <p:sp>
            <p:nvSpPr>
              <p:cNvPr id="24627" name="Arc 2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28" name="Arc 2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4629" name="Group 22"/>
            <p:cNvGrpSpPr/>
            <p:nvPr/>
          </p:nvGrpSpPr>
          <p:grpSpPr>
            <a:xfrm rot="5485671">
              <a:off x="1800" y="2664"/>
              <a:ext cx="144" cy="288"/>
              <a:chOff x="3744" y="2160"/>
              <a:chExt cx="144" cy="288"/>
            </a:xfrm>
          </p:grpSpPr>
          <p:sp>
            <p:nvSpPr>
              <p:cNvPr id="24630" name="Arc 2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31" name="Arc 2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4632" name="Line 25"/>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4633" name="Group 26"/>
          <p:cNvGrpSpPr/>
          <p:nvPr/>
        </p:nvGrpSpPr>
        <p:grpSpPr>
          <a:xfrm>
            <a:off x="5867400" y="1146175"/>
            <a:ext cx="457200" cy="3200400"/>
            <a:chOff x="1728" y="864"/>
            <a:chExt cx="288" cy="2016"/>
          </a:xfrm>
        </p:grpSpPr>
        <p:grpSp>
          <p:nvGrpSpPr>
            <p:cNvPr id="24634" name="Group 27"/>
            <p:cNvGrpSpPr/>
            <p:nvPr/>
          </p:nvGrpSpPr>
          <p:grpSpPr>
            <a:xfrm rot="-5572392">
              <a:off x="1800" y="792"/>
              <a:ext cx="144" cy="288"/>
              <a:chOff x="3744" y="2160"/>
              <a:chExt cx="144" cy="288"/>
            </a:xfrm>
          </p:grpSpPr>
          <p:sp>
            <p:nvSpPr>
              <p:cNvPr id="24635" name="Arc 2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36" name="Arc 2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4637" name="Group 30"/>
            <p:cNvGrpSpPr/>
            <p:nvPr/>
          </p:nvGrpSpPr>
          <p:grpSpPr>
            <a:xfrm rot="5485671">
              <a:off x="1800" y="2664"/>
              <a:ext cx="144" cy="288"/>
              <a:chOff x="3744" y="2160"/>
              <a:chExt cx="144" cy="288"/>
            </a:xfrm>
          </p:grpSpPr>
          <p:sp>
            <p:nvSpPr>
              <p:cNvPr id="24638" name="Arc 3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4639" name="Arc 3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4640" name="Line 33"/>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4642" name="Line 35"/>
          <p:cNvSpPr/>
          <p:nvPr/>
        </p:nvSpPr>
        <p:spPr>
          <a:xfrm>
            <a:off x="2743200" y="1420813"/>
            <a:ext cx="0" cy="2667000"/>
          </a:xfrm>
          <a:prstGeom prst="line">
            <a:avLst/>
          </a:prstGeom>
          <a:ln w="19050" cap="flat" cmpd="sng">
            <a:solidFill>
              <a:srgbClr val="00CC00"/>
            </a:solidFill>
            <a:prstDash val="solid"/>
            <a:round/>
            <a:headEnd type="none" w="med" len="med"/>
            <a:tailEnd type="none" w="med" len="med"/>
          </a:ln>
        </p:spPr>
      </p:sp>
      <p:sp>
        <p:nvSpPr>
          <p:cNvPr id="24643" name="Line 36"/>
          <p:cNvSpPr/>
          <p:nvPr/>
        </p:nvSpPr>
        <p:spPr>
          <a:xfrm>
            <a:off x="3733800" y="1420813"/>
            <a:ext cx="0" cy="2667000"/>
          </a:xfrm>
          <a:prstGeom prst="line">
            <a:avLst/>
          </a:prstGeom>
          <a:ln w="19050" cap="flat" cmpd="sng">
            <a:solidFill>
              <a:srgbClr val="00CC00"/>
            </a:solidFill>
            <a:prstDash val="solid"/>
            <a:round/>
            <a:headEnd type="none" w="med" len="med"/>
            <a:tailEnd type="none" w="med" len="med"/>
          </a:ln>
        </p:spPr>
      </p:sp>
      <p:sp>
        <p:nvSpPr>
          <p:cNvPr id="24644" name="Line 37"/>
          <p:cNvSpPr/>
          <p:nvPr/>
        </p:nvSpPr>
        <p:spPr>
          <a:xfrm>
            <a:off x="4800600" y="1420813"/>
            <a:ext cx="0" cy="2667000"/>
          </a:xfrm>
          <a:prstGeom prst="line">
            <a:avLst/>
          </a:prstGeom>
          <a:ln w="19050" cap="flat" cmpd="sng">
            <a:solidFill>
              <a:srgbClr val="00CC00"/>
            </a:solidFill>
            <a:prstDash val="solid"/>
            <a:round/>
            <a:headEnd type="none" w="med" len="med"/>
            <a:tailEnd type="none" w="med" len="med"/>
          </a:ln>
        </p:spPr>
      </p:sp>
      <p:sp>
        <p:nvSpPr>
          <p:cNvPr id="24645" name="Line 38"/>
          <p:cNvSpPr/>
          <p:nvPr/>
        </p:nvSpPr>
        <p:spPr>
          <a:xfrm>
            <a:off x="5867400" y="1450975"/>
            <a:ext cx="0" cy="2667000"/>
          </a:xfrm>
          <a:prstGeom prst="line">
            <a:avLst/>
          </a:prstGeom>
          <a:ln w="19050" cap="flat" cmpd="sng">
            <a:solidFill>
              <a:srgbClr val="00CC00"/>
            </a:solidFill>
            <a:prstDash val="solid"/>
            <a:round/>
            <a:headEnd type="none" w="med" len="med"/>
            <a:tailEnd type="none" w="med" len="med"/>
          </a:ln>
        </p:spPr>
      </p:sp>
      <p:sp>
        <p:nvSpPr>
          <p:cNvPr id="24646" name="Line 39"/>
          <p:cNvSpPr/>
          <p:nvPr/>
        </p:nvSpPr>
        <p:spPr>
          <a:xfrm>
            <a:off x="2743200" y="1420813"/>
            <a:ext cx="3124200" cy="0"/>
          </a:xfrm>
          <a:prstGeom prst="line">
            <a:avLst/>
          </a:prstGeom>
          <a:ln w="19050" cap="flat" cmpd="sng">
            <a:solidFill>
              <a:srgbClr val="00CC00"/>
            </a:solidFill>
            <a:prstDash val="solid"/>
            <a:round/>
            <a:headEnd type="none" w="med" len="med"/>
            <a:tailEnd type="none" w="med" len="med"/>
          </a:ln>
        </p:spPr>
      </p:sp>
      <p:sp>
        <p:nvSpPr>
          <p:cNvPr id="24647" name="Rectangle 40"/>
          <p:cNvSpPr/>
          <p:nvPr/>
        </p:nvSpPr>
        <p:spPr>
          <a:xfrm>
            <a:off x="76200" y="152400"/>
            <a:ext cx="86868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en-US" altLang="zh-CN" sz="3200" dirty="0">
                <a:solidFill>
                  <a:schemeClr val="folHlink"/>
                </a:solidFill>
                <a:latin typeface="Times New Roman" panose="02020603050405020304" pitchFamily="18" charset="0"/>
                <a:ea typeface="楷体_GB2312" pitchFamily="49" charset="-122"/>
              </a:rPr>
              <a:t>b. </a:t>
            </a:r>
            <a:r>
              <a:rPr lang="zh-CN" altLang="en-US" sz="3200" dirty="0">
                <a:solidFill>
                  <a:schemeClr val="folHlink"/>
                </a:solidFill>
                <a:latin typeface="Times New Roman" panose="02020603050405020304" pitchFamily="18" charset="0"/>
                <a:ea typeface="楷体_GB2312" pitchFamily="49" charset="-122"/>
              </a:rPr>
              <a:t>环形网（</a:t>
            </a:r>
            <a:r>
              <a:rPr lang="en-US" altLang="zh-CN" sz="3200" dirty="0">
                <a:solidFill>
                  <a:schemeClr val="folHlink"/>
                </a:solidFill>
                <a:latin typeface="Times New Roman" panose="02020603050405020304" pitchFamily="18" charset="0"/>
                <a:ea typeface="楷体_GB2312" pitchFamily="49" charset="-122"/>
              </a:rPr>
              <a:t>2D—Torus</a:t>
            </a:r>
            <a:r>
              <a:rPr lang="zh-CN" altLang="en-US" sz="3200" dirty="0">
                <a:solidFill>
                  <a:schemeClr val="folHlink"/>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		</a:t>
            </a:r>
            <a:endParaRPr lang="zh-CN" altLang="en-US" sz="2800" dirty="0">
              <a:solidFill>
                <a:schemeClr val="accent1"/>
              </a:solidFill>
              <a:latin typeface="Times New Roman" panose="02020603050405020304" pitchFamily="18" charset="0"/>
              <a:ea typeface="楷体_GB2312" pitchFamily="49" charset="-122"/>
            </a:endParaRPr>
          </a:p>
        </p:txBody>
      </p:sp>
      <p:sp>
        <p:nvSpPr>
          <p:cNvPr id="24648" name="Rectangle 41"/>
          <p:cNvSpPr/>
          <p:nvPr/>
        </p:nvSpPr>
        <p:spPr>
          <a:xfrm>
            <a:off x="252095" y="4789170"/>
            <a:ext cx="8915400" cy="10668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有</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a:t>
            </a:r>
            <a:r>
              <a:rPr lang="en-US" altLang="zh-CN" sz="3200" dirty="0">
                <a:solidFill>
                  <a:srgbClr val="00CC00"/>
                </a:solidFill>
                <a:latin typeface="Times New Roman" panose="02020603050405020304" pitchFamily="18" charset="0"/>
                <a:ea typeface="楷体_GB2312" pitchFamily="49" charset="-122"/>
              </a:rPr>
              <a:t>r</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r</a:t>
            </a:r>
            <a:r>
              <a:rPr lang="zh-CN" altLang="en-US" sz="3200" dirty="0">
                <a:latin typeface="Times New Roman" panose="02020603050405020304" pitchFamily="18" charset="0"/>
                <a:ea typeface="楷体_GB2312" pitchFamily="49" charset="-122"/>
              </a:rPr>
              <a:t>网（其中</a:t>
            </a:r>
            <a:r>
              <a:rPr lang="en-US" altLang="zh-CN" sz="3200" dirty="0">
                <a:solidFill>
                  <a:srgbClr val="00B050"/>
                </a:solidFill>
                <a:latin typeface="Times New Roman" panose="02020603050405020304" pitchFamily="18" charset="0"/>
                <a:ea typeface="楷体_GB2312" pitchFamily="49" charset="-122"/>
              </a:rPr>
              <a:t>r=sqrt(N)</a:t>
            </a:r>
            <a:r>
              <a:rPr lang="zh-CN" altLang="en-US" sz="3200" dirty="0">
                <a:latin typeface="Times New Roman" panose="02020603050405020304" pitchFamily="18" charset="0"/>
                <a:ea typeface="楷体_GB2312" pitchFamily="49" charset="-122"/>
              </a:rPr>
              <a:t> </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，有</a:t>
            </a:r>
            <a:r>
              <a:rPr lang="en-US" altLang="zh-CN" sz="3200" dirty="0">
                <a:solidFill>
                  <a:srgbClr val="00CC00"/>
                </a:solidFill>
                <a:latin typeface="Times New Roman" panose="02020603050405020304" pitchFamily="18" charset="0"/>
                <a:ea typeface="楷体_GB2312" pitchFamily="49" charset="-122"/>
              </a:rPr>
              <a:t>2N </a:t>
            </a:r>
            <a:r>
              <a:rPr lang="zh-CN" altLang="en-US" sz="3200" dirty="0">
                <a:latin typeface="Times New Roman" panose="02020603050405020304" pitchFamily="18" charset="0"/>
                <a:ea typeface="楷体_GB2312" pitchFamily="49" charset="-122"/>
              </a:rPr>
              <a:t>条链路，直径为</a:t>
            </a:r>
            <a:r>
              <a:rPr lang="en-US" altLang="zh-CN" sz="3200" dirty="0">
                <a:solidFill>
                  <a:srgbClr val="00CC00"/>
                </a:solidFill>
                <a:latin typeface="Times New Roman" panose="02020603050405020304" pitchFamily="18" charset="0"/>
                <a:ea typeface="楷体_GB2312" pitchFamily="49" charset="-122"/>
              </a:rPr>
              <a:t>2</a:t>
            </a:r>
            <a:r>
              <a:rPr lang="en-US" altLang="zh-CN" sz="3200" dirty="0">
                <a:solidFill>
                  <a:srgbClr val="00CC00"/>
                </a:solidFill>
                <a:latin typeface="Times New Roman" panose="02020603050405020304" pitchFamily="18" charset="0"/>
                <a:ea typeface="楷体_GB2312" pitchFamily="49" charset="-122"/>
                <a:sym typeface="Symbol" panose="05050102010706020507" pitchFamily="18" charset="2"/>
              </a:rPr>
              <a:t>r/2</a:t>
            </a:r>
            <a:r>
              <a:rPr lang="zh-CN" altLang="en-US" sz="3200" dirty="0">
                <a:solidFill>
                  <a:srgbClr val="00CC00"/>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结点度为</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，对称。</a:t>
            </a:r>
          </a:p>
        </p:txBody>
      </p:sp>
      <p:sp>
        <p:nvSpPr>
          <p:cNvPr id="24649" name="Oval 42"/>
          <p:cNvSpPr/>
          <p:nvPr/>
        </p:nvSpPr>
        <p:spPr>
          <a:xfrm>
            <a:off x="26670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0" name="Oval 43"/>
          <p:cNvSpPr/>
          <p:nvPr/>
        </p:nvSpPr>
        <p:spPr>
          <a:xfrm>
            <a:off x="36576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1" name="Oval 44"/>
          <p:cNvSpPr/>
          <p:nvPr/>
        </p:nvSpPr>
        <p:spPr>
          <a:xfrm>
            <a:off x="47244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2" name="Oval 45"/>
          <p:cNvSpPr/>
          <p:nvPr/>
        </p:nvSpPr>
        <p:spPr>
          <a:xfrm>
            <a:off x="57912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3" name="Line 46"/>
          <p:cNvSpPr/>
          <p:nvPr/>
        </p:nvSpPr>
        <p:spPr>
          <a:xfrm>
            <a:off x="2743200" y="2335213"/>
            <a:ext cx="3124200" cy="0"/>
          </a:xfrm>
          <a:prstGeom prst="line">
            <a:avLst/>
          </a:prstGeom>
          <a:ln w="19050" cap="flat" cmpd="sng">
            <a:solidFill>
              <a:srgbClr val="00CC00"/>
            </a:solidFill>
            <a:prstDash val="solid"/>
            <a:round/>
            <a:headEnd type="none" w="med" len="med"/>
            <a:tailEnd type="none" w="med" len="med"/>
          </a:ln>
        </p:spPr>
      </p:sp>
      <p:sp>
        <p:nvSpPr>
          <p:cNvPr id="24654" name="Oval 47"/>
          <p:cNvSpPr/>
          <p:nvPr/>
        </p:nvSpPr>
        <p:spPr>
          <a:xfrm>
            <a:off x="26670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5" name="Oval 48"/>
          <p:cNvSpPr/>
          <p:nvPr/>
        </p:nvSpPr>
        <p:spPr>
          <a:xfrm>
            <a:off x="36576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6" name="Oval 49"/>
          <p:cNvSpPr/>
          <p:nvPr/>
        </p:nvSpPr>
        <p:spPr>
          <a:xfrm>
            <a:off x="47244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7" name="Oval 50"/>
          <p:cNvSpPr/>
          <p:nvPr/>
        </p:nvSpPr>
        <p:spPr>
          <a:xfrm>
            <a:off x="57912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58" name="Line 51"/>
          <p:cNvSpPr/>
          <p:nvPr/>
        </p:nvSpPr>
        <p:spPr>
          <a:xfrm>
            <a:off x="2743200" y="3249613"/>
            <a:ext cx="3124200" cy="0"/>
          </a:xfrm>
          <a:prstGeom prst="line">
            <a:avLst/>
          </a:prstGeom>
          <a:ln w="19050" cap="flat" cmpd="sng">
            <a:solidFill>
              <a:srgbClr val="00CC00"/>
            </a:solidFill>
            <a:prstDash val="solid"/>
            <a:round/>
            <a:headEnd type="none" w="med" len="med"/>
            <a:tailEnd type="none" w="med" len="med"/>
          </a:ln>
        </p:spPr>
      </p:sp>
      <p:sp>
        <p:nvSpPr>
          <p:cNvPr id="24659" name="Oval 52"/>
          <p:cNvSpPr/>
          <p:nvPr/>
        </p:nvSpPr>
        <p:spPr>
          <a:xfrm>
            <a:off x="26670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0" name="Oval 53"/>
          <p:cNvSpPr/>
          <p:nvPr/>
        </p:nvSpPr>
        <p:spPr>
          <a:xfrm>
            <a:off x="36576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1" name="Oval 54"/>
          <p:cNvSpPr/>
          <p:nvPr/>
        </p:nvSpPr>
        <p:spPr>
          <a:xfrm>
            <a:off x="47244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2" name="Oval 55"/>
          <p:cNvSpPr/>
          <p:nvPr/>
        </p:nvSpPr>
        <p:spPr>
          <a:xfrm>
            <a:off x="57912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3" name="Line 56"/>
          <p:cNvSpPr/>
          <p:nvPr/>
        </p:nvSpPr>
        <p:spPr>
          <a:xfrm>
            <a:off x="2743200" y="4087813"/>
            <a:ext cx="3124200" cy="0"/>
          </a:xfrm>
          <a:prstGeom prst="line">
            <a:avLst/>
          </a:prstGeom>
          <a:ln w="19050" cap="flat" cmpd="sng">
            <a:solidFill>
              <a:srgbClr val="00CC00"/>
            </a:solidFill>
            <a:prstDash val="solid"/>
            <a:round/>
            <a:headEnd type="none" w="med" len="med"/>
            <a:tailEnd type="none" w="med" len="med"/>
          </a:ln>
        </p:spPr>
      </p:sp>
      <p:sp>
        <p:nvSpPr>
          <p:cNvPr id="24664" name="Oval 57"/>
          <p:cNvSpPr/>
          <p:nvPr/>
        </p:nvSpPr>
        <p:spPr>
          <a:xfrm>
            <a:off x="26670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5" name="Oval 58"/>
          <p:cNvSpPr/>
          <p:nvPr/>
        </p:nvSpPr>
        <p:spPr>
          <a:xfrm>
            <a:off x="36576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6" name="Oval 59"/>
          <p:cNvSpPr/>
          <p:nvPr/>
        </p:nvSpPr>
        <p:spPr>
          <a:xfrm>
            <a:off x="47244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4667" name="Oval 60"/>
          <p:cNvSpPr/>
          <p:nvPr/>
        </p:nvSpPr>
        <p:spPr>
          <a:xfrm>
            <a:off x="57912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aphicFrame>
        <p:nvGraphicFramePr>
          <p:cNvPr id="24668" name="Object 61"/>
          <p:cNvGraphicFramePr/>
          <p:nvPr/>
        </p:nvGraphicFramePr>
        <p:xfrm>
          <a:off x="4514850" y="4208463"/>
          <a:ext cx="112713" cy="214312"/>
        </p:xfrm>
        <a:graphic>
          <a:graphicData uri="http://schemas.openxmlformats.org/presentationml/2006/ole">
            <mc:AlternateContent xmlns:mc="http://schemas.openxmlformats.org/markup-compatibility/2006">
              <mc:Choice xmlns:v="urn:schemas-microsoft-com:vml" Requires="v">
                <p:oleObj spid="_x0000_s17417" r:id="rId3" imgW="114300" imgH="215265" progId="Equation.3">
                  <p:embed/>
                </p:oleObj>
              </mc:Choice>
              <mc:Fallback>
                <p:oleObj r:id="rId3" imgW="114300" imgH="215265" progId="Equation.3">
                  <p:embed/>
                  <p:pic>
                    <p:nvPicPr>
                      <p:cNvPr id="0" name="图片 3080"/>
                      <p:cNvPicPr/>
                      <p:nvPr/>
                    </p:nvPicPr>
                    <p:blipFill>
                      <a:blip r:embed="rId4"/>
                      <a:stretch>
                        <a:fillRect/>
                      </a:stretch>
                    </p:blipFill>
                    <p:spPr>
                      <a:xfrm>
                        <a:off x="4514850" y="4208463"/>
                        <a:ext cx="112713" cy="214312"/>
                      </a:xfrm>
                      <a:prstGeom prst="rect">
                        <a:avLst/>
                      </a:prstGeom>
                      <a:noFill/>
                      <a:ln w="38100">
                        <a:noFill/>
                        <a:miter/>
                      </a:ln>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p:nvPr/>
        </p:nvSpPr>
        <p:spPr>
          <a:xfrm>
            <a:off x="152400" y="4572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2.2.8 </a:t>
            </a:r>
            <a:r>
              <a:rPr lang="zh-CN" altLang="en-US" sz="3200" dirty="0">
                <a:solidFill>
                  <a:schemeClr val="accent1"/>
                </a:solidFill>
                <a:latin typeface="Times New Roman" panose="02020603050405020304" pitchFamily="18" charset="0"/>
                <a:ea typeface="楷体_GB2312" pitchFamily="49" charset="-122"/>
              </a:rPr>
              <a:t>超立方体</a:t>
            </a:r>
            <a:endParaRPr lang="zh-CN" altLang="en-US" sz="2800" dirty="0">
              <a:solidFill>
                <a:schemeClr val="accent1"/>
              </a:solidFill>
              <a:latin typeface="Times New Roman" panose="02020603050405020304" pitchFamily="18" charset="0"/>
              <a:ea typeface="楷体_GB2312" pitchFamily="49" charset="-122"/>
            </a:endParaRPr>
          </a:p>
        </p:txBody>
      </p:sp>
      <p:sp>
        <p:nvSpPr>
          <p:cNvPr id="26626" name="AutoShape 4"/>
          <p:cNvSpPr/>
          <p:nvPr/>
        </p:nvSpPr>
        <p:spPr>
          <a:xfrm>
            <a:off x="7391400" y="1295400"/>
            <a:ext cx="1447800" cy="533400"/>
          </a:xfrm>
          <a:prstGeom prst="parallelogram">
            <a:avLst>
              <a:gd name="adj" fmla="val 67857"/>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27" name="Line 5"/>
          <p:cNvSpPr/>
          <p:nvPr/>
        </p:nvSpPr>
        <p:spPr>
          <a:xfrm>
            <a:off x="7391400" y="1828800"/>
            <a:ext cx="0" cy="990600"/>
          </a:xfrm>
          <a:prstGeom prst="line">
            <a:avLst/>
          </a:prstGeom>
          <a:ln w="19050" cap="flat" cmpd="sng">
            <a:solidFill>
              <a:srgbClr val="00CC00"/>
            </a:solidFill>
            <a:prstDash val="solid"/>
            <a:round/>
            <a:headEnd type="none" w="med" len="med"/>
            <a:tailEnd type="none" w="med" len="med"/>
          </a:ln>
        </p:spPr>
      </p:sp>
      <p:sp>
        <p:nvSpPr>
          <p:cNvPr id="26628" name="Line 6"/>
          <p:cNvSpPr/>
          <p:nvPr/>
        </p:nvSpPr>
        <p:spPr>
          <a:xfrm>
            <a:off x="8458200" y="1828800"/>
            <a:ext cx="0" cy="990600"/>
          </a:xfrm>
          <a:prstGeom prst="line">
            <a:avLst/>
          </a:prstGeom>
          <a:ln w="19050" cap="flat" cmpd="sng">
            <a:solidFill>
              <a:srgbClr val="00CC00"/>
            </a:solidFill>
            <a:prstDash val="solid"/>
            <a:round/>
            <a:headEnd type="none" w="med" len="med"/>
            <a:tailEnd type="none" w="med" len="med"/>
          </a:ln>
        </p:spPr>
      </p:sp>
      <p:sp>
        <p:nvSpPr>
          <p:cNvPr id="26629" name="Line 7"/>
          <p:cNvSpPr/>
          <p:nvPr/>
        </p:nvSpPr>
        <p:spPr>
          <a:xfrm>
            <a:off x="7391400" y="2819400"/>
            <a:ext cx="1066800" cy="0"/>
          </a:xfrm>
          <a:prstGeom prst="line">
            <a:avLst/>
          </a:prstGeom>
          <a:ln w="19050" cap="flat" cmpd="sng">
            <a:solidFill>
              <a:srgbClr val="00CC00"/>
            </a:solidFill>
            <a:prstDash val="solid"/>
            <a:round/>
            <a:headEnd type="none" w="med" len="med"/>
            <a:tailEnd type="none" w="med" len="med"/>
          </a:ln>
        </p:spPr>
      </p:sp>
      <p:sp>
        <p:nvSpPr>
          <p:cNvPr id="26630" name="Line 8"/>
          <p:cNvSpPr/>
          <p:nvPr/>
        </p:nvSpPr>
        <p:spPr>
          <a:xfrm>
            <a:off x="8839200" y="1295400"/>
            <a:ext cx="0" cy="990600"/>
          </a:xfrm>
          <a:prstGeom prst="line">
            <a:avLst/>
          </a:prstGeom>
          <a:ln w="19050" cap="flat" cmpd="sng">
            <a:solidFill>
              <a:srgbClr val="00CC00"/>
            </a:solidFill>
            <a:prstDash val="solid"/>
            <a:round/>
            <a:headEnd type="none" w="med" len="med"/>
            <a:tailEnd type="none" w="med" len="med"/>
          </a:ln>
        </p:spPr>
      </p:sp>
      <p:sp>
        <p:nvSpPr>
          <p:cNvPr id="26631" name="Line 9"/>
          <p:cNvSpPr/>
          <p:nvPr/>
        </p:nvSpPr>
        <p:spPr>
          <a:xfrm flipV="1">
            <a:off x="8458200" y="2286000"/>
            <a:ext cx="381000" cy="533400"/>
          </a:xfrm>
          <a:prstGeom prst="line">
            <a:avLst/>
          </a:prstGeom>
          <a:ln w="19050" cap="flat" cmpd="sng">
            <a:solidFill>
              <a:srgbClr val="00CC00"/>
            </a:solidFill>
            <a:prstDash val="solid"/>
            <a:round/>
            <a:headEnd type="none" w="med" len="med"/>
            <a:tailEnd type="none" w="med" len="med"/>
          </a:ln>
        </p:spPr>
      </p:sp>
      <p:sp>
        <p:nvSpPr>
          <p:cNvPr id="26632" name="Line 10"/>
          <p:cNvSpPr/>
          <p:nvPr/>
        </p:nvSpPr>
        <p:spPr>
          <a:xfrm>
            <a:off x="7772400" y="1295400"/>
            <a:ext cx="0" cy="990600"/>
          </a:xfrm>
          <a:prstGeom prst="line">
            <a:avLst/>
          </a:prstGeom>
          <a:ln w="19050" cap="flat" cmpd="sng">
            <a:solidFill>
              <a:srgbClr val="00CC00"/>
            </a:solidFill>
            <a:prstDash val="dash"/>
            <a:round/>
            <a:headEnd type="none" w="med" len="med"/>
            <a:tailEnd type="none" w="med" len="med"/>
          </a:ln>
        </p:spPr>
      </p:sp>
      <p:sp>
        <p:nvSpPr>
          <p:cNvPr id="26633" name="Line 11"/>
          <p:cNvSpPr/>
          <p:nvPr/>
        </p:nvSpPr>
        <p:spPr>
          <a:xfrm flipV="1">
            <a:off x="7391400" y="2286000"/>
            <a:ext cx="381000" cy="533400"/>
          </a:xfrm>
          <a:prstGeom prst="line">
            <a:avLst/>
          </a:prstGeom>
          <a:ln w="19050" cap="flat" cmpd="sng">
            <a:solidFill>
              <a:srgbClr val="00CC00"/>
            </a:solidFill>
            <a:prstDash val="dash"/>
            <a:round/>
            <a:headEnd type="none" w="med" len="med"/>
            <a:tailEnd type="none" w="med" len="med"/>
          </a:ln>
        </p:spPr>
      </p:sp>
      <p:sp>
        <p:nvSpPr>
          <p:cNvPr id="26634" name="Line 12"/>
          <p:cNvSpPr/>
          <p:nvPr/>
        </p:nvSpPr>
        <p:spPr>
          <a:xfrm>
            <a:off x="7772400" y="2286000"/>
            <a:ext cx="1066800" cy="0"/>
          </a:xfrm>
          <a:prstGeom prst="line">
            <a:avLst/>
          </a:prstGeom>
          <a:ln w="19050" cap="flat" cmpd="sng">
            <a:solidFill>
              <a:srgbClr val="00CC00"/>
            </a:solidFill>
            <a:prstDash val="dash"/>
            <a:round/>
            <a:headEnd type="none" w="med" len="med"/>
            <a:tailEnd type="none" w="med" len="med"/>
          </a:ln>
        </p:spPr>
      </p:sp>
      <p:sp>
        <p:nvSpPr>
          <p:cNvPr id="26635" name="Oval 13"/>
          <p:cNvSpPr/>
          <p:nvPr/>
        </p:nvSpPr>
        <p:spPr>
          <a:xfrm>
            <a:off x="7696200" y="1219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36" name="Oval 14"/>
          <p:cNvSpPr/>
          <p:nvPr/>
        </p:nvSpPr>
        <p:spPr>
          <a:xfrm>
            <a:off x="8763000" y="1219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37" name="Oval 15"/>
          <p:cNvSpPr/>
          <p:nvPr/>
        </p:nvSpPr>
        <p:spPr>
          <a:xfrm>
            <a:off x="8382000" y="1752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38" name="Oval 16"/>
          <p:cNvSpPr/>
          <p:nvPr/>
        </p:nvSpPr>
        <p:spPr>
          <a:xfrm>
            <a:off x="7315200" y="17526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39" name="Oval 17" descr="20%"/>
          <p:cNvSpPr/>
          <p:nvPr/>
        </p:nvSpPr>
        <p:spPr>
          <a:xfrm>
            <a:off x="7696200" y="2209800"/>
            <a:ext cx="152400" cy="152400"/>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0" name="Oval 18"/>
          <p:cNvSpPr/>
          <p:nvPr/>
        </p:nvSpPr>
        <p:spPr>
          <a:xfrm>
            <a:off x="8763000" y="2209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1" name="Oval 19"/>
          <p:cNvSpPr/>
          <p:nvPr/>
        </p:nvSpPr>
        <p:spPr>
          <a:xfrm>
            <a:off x="8382000" y="2743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2" name="Oval 20"/>
          <p:cNvSpPr/>
          <p:nvPr/>
        </p:nvSpPr>
        <p:spPr>
          <a:xfrm>
            <a:off x="7315200" y="2743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3" name="AutoShape 21"/>
          <p:cNvSpPr/>
          <p:nvPr/>
        </p:nvSpPr>
        <p:spPr>
          <a:xfrm>
            <a:off x="4800600" y="1752600"/>
            <a:ext cx="1447800" cy="533400"/>
          </a:xfrm>
          <a:prstGeom prst="parallelogram">
            <a:avLst>
              <a:gd name="adj" fmla="val 67857"/>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4" name="Oval 22"/>
          <p:cNvSpPr/>
          <p:nvPr/>
        </p:nvSpPr>
        <p:spPr>
          <a:xfrm>
            <a:off x="5105400" y="1676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5" name="Oval 23"/>
          <p:cNvSpPr/>
          <p:nvPr/>
        </p:nvSpPr>
        <p:spPr>
          <a:xfrm>
            <a:off x="6172200" y="1676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6" name="Oval 24"/>
          <p:cNvSpPr/>
          <p:nvPr/>
        </p:nvSpPr>
        <p:spPr>
          <a:xfrm>
            <a:off x="5791200" y="2209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7" name="Oval 25"/>
          <p:cNvSpPr/>
          <p:nvPr/>
        </p:nvSpPr>
        <p:spPr>
          <a:xfrm>
            <a:off x="4724400" y="2209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48" name="Line 26"/>
          <p:cNvSpPr/>
          <p:nvPr/>
        </p:nvSpPr>
        <p:spPr>
          <a:xfrm>
            <a:off x="2590800" y="1981200"/>
            <a:ext cx="1066800" cy="0"/>
          </a:xfrm>
          <a:prstGeom prst="line">
            <a:avLst/>
          </a:prstGeom>
          <a:ln w="19050" cap="flat" cmpd="sng">
            <a:solidFill>
              <a:srgbClr val="00CC00"/>
            </a:solidFill>
            <a:prstDash val="solid"/>
            <a:round/>
            <a:headEnd type="none" w="med" len="med"/>
            <a:tailEnd type="none" w="med" len="med"/>
          </a:ln>
        </p:spPr>
      </p:sp>
      <p:sp>
        <p:nvSpPr>
          <p:cNvPr id="26649" name="Oval 27"/>
          <p:cNvSpPr/>
          <p:nvPr/>
        </p:nvSpPr>
        <p:spPr>
          <a:xfrm>
            <a:off x="3581400" y="1905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0" name="Oval 28"/>
          <p:cNvSpPr/>
          <p:nvPr/>
        </p:nvSpPr>
        <p:spPr>
          <a:xfrm>
            <a:off x="2514600" y="1905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1" name="Oval 29"/>
          <p:cNvSpPr/>
          <p:nvPr/>
        </p:nvSpPr>
        <p:spPr>
          <a:xfrm>
            <a:off x="838200" y="19050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2" name="AutoShape 30"/>
          <p:cNvSpPr/>
          <p:nvPr/>
        </p:nvSpPr>
        <p:spPr>
          <a:xfrm>
            <a:off x="1752600" y="1905000"/>
            <a:ext cx="457200" cy="152400"/>
          </a:xfrm>
          <a:prstGeom prst="rightArrow">
            <a:avLst>
              <a:gd name="adj1" fmla="val 50000"/>
              <a:gd name="adj2" fmla="val 75000"/>
            </a:avLst>
          </a:prstGeom>
          <a:solidFill>
            <a:schemeClr val="folHlink"/>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3" name="AutoShape 31"/>
          <p:cNvSpPr/>
          <p:nvPr/>
        </p:nvSpPr>
        <p:spPr>
          <a:xfrm>
            <a:off x="4114800" y="1905000"/>
            <a:ext cx="457200" cy="152400"/>
          </a:xfrm>
          <a:prstGeom prst="rightArrow">
            <a:avLst>
              <a:gd name="adj1" fmla="val 50000"/>
              <a:gd name="adj2" fmla="val 75000"/>
            </a:avLst>
          </a:prstGeom>
          <a:solidFill>
            <a:schemeClr val="folHlink"/>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4" name="AutoShape 32"/>
          <p:cNvSpPr/>
          <p:nvPr/>
        </p:nvSpPr>
        <p:spPr>
          <a:xfrm>
            <a:off x="6477000" y="1905000"/>
            <a:ext cx="457200" cy="152400"/>
          </a:xfrm>
          <a:prstGeom prst="rightArrow">
            <a:avLst>
              <a:gd name="adj1" fmla="val 50000"/>
              <a:gd name="adj2" fmla="val 75000"/>
            </a:avLst>
          </a:prstGeom>
          <a:solidFill>
            <a:schemeClr val="folHlink"/>
          </a:solidFill>
          <a:ln w="9525" cap="flat" cmpd="sng">
            <a:solidFill>
              <a:schemeClr val="tx1"/>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5" name="AutoShape 33"/>
          <p:cNvSpPr/>
          <p:nvPr/>
        </p:nvSpPr>
        <p:spPr>
          <a:xfrm rot="10800000">
            <a:off x="7924800" y="3657600"/>
            <a:ext cx="533400" cy="609600"/>
          </a:xfrm>
          <a:custGeom>
            <a:avLst/>
            <a:gdLst/>
            <a:ahLst/>
            <a:cxnLst>
              <a:cxn ang="17694720">
                <a:pos x="227783152" y="0"/>
              </a:cxn>
              <a:cxn ang="5898240">
                <a:pos x="227783152" y="273297692"/>
              </a:cxn>
              <a:cxn ang="5898240">
                <a:pos x="48746211" y="485542386"/>
              </a:cxn>
              <a:cxn ang="0">
                <a:pos x="325275598" y="136648846"/>
              </a:cxn>
            </a:cxnLst>
            <a:rect l="0" t="0" r="0" b="0"/>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folHlink"/>
          </a:solidFill>
          <a:ln w="9525" cap="flat" cmpd="sng">
            <a:solidFill>
              <a:schemeClr val="tx1"/>
            </a:solidFill>
            <a:prstDash val="solid"/>
            <a:miter/>
            <a:headEnd type="none" w="med" len="med"/>
            <a:tailEnd type="none" w="med" len="med"/>
          </a:ln>
        </p:spPr>
        <p:txBody>
          <a:bodyPr/>
          <a:lstStyle/>
          <a:p>
            <a:endParaRPr lang="zh-CN" altLang="en-US"/>
          </a:p>
        </p:txBody>
      </p:sp>
      <p:sp>
        <p:nvSpPr>
          <p:cNvPr id="26656" name="AutoShape 34"/>
          <p:cNvSpPr/>
          <p:nvPr/>
        </p:nvSpPr>
        <p:spPr>
          <a:xfrm>
            <a:off x="1905000" y="3810000"/>
            <a:ext cx="1447800" cy="533400"/>
          </a:xfrm>
          <a:prstGeom prst="parallelogram">
            <a:avLst>
              <a:gd name="adj" fmla="val 67857"/>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57" name="Line 35"/>
          <p:cNvSpPr/>
          <p:nvPr/>
        </p:nvSpPr>
        <p:spPr>
          <a:xfrm>
            <a:off x="1905000" y="4343400"/>
            <a:ext cx="0" cy="990600"/>
          </a:xfrm>
          <a:prstGeom prst="line">
            <a:avLst/>
          </a:prstGeom>
          <a:ln w="19050" cap="flat" cmpd="sng">
            <a:solidFill>
              <a:srgbClr val="00CC00"/>
            </a:solidFill>
            <a:prstDash val="solid"/>
            <a:round/>
            <a:headEnd type="none" w="med" len="med"/>
            <a:tailEnd type="none" w="med" len="med"/>
          </a:ln>
        </p:spPr>
      </p:sp>
      <p:sp>
        <p:nvSpPr>
          <p:cNvPr id="26658" name="Line 36"/>
          <p:cNvSpPr/>
          <p:nvPr/>
        </p:nvSpPr>
        <p:spPr>
          <a:xfrm>
            <a:off x="2971800" y="4343400"/>
            <a:ext cx="0" cy="990600"/>
          </a:xfrm>
          <a:prstGeom prst="line">
            <a:avLst/>
          </a:prstGeom>
          <a:ln w="19050" cap="flat" cmpd="sng">
            <a:solidFill>
              <a:srgbClr val="00CC00"/>
            </a:solidFill>
            <a:prstDash val="solid"/>
            <a:round/>
            <a:headEnd type="none" w="med" len="med"/>
            <a:tailEnd type="none" w="med" len="med"/>
          </a:ln>
        </p:spPr>
      </p:sp>
      <p:sp>
        <p:nvSpPr>
          <p:cNvPr id="26659" name="Line 37"/>
          <p:cNvSpPr/>
          <p:nvPr/>
        </p:nvSpPr>
        <p:spPr>
          <a:xfrm>
            <a:off x="1905000" y="5334000"/>
            <a:ext cx="1066800" cy="0"/>
          </a:xfrm>
          <a:prstGeom prst="line">
            <a:avLst/>
          </a:prstGeom>
          <a:ln w="19050" cap="flat" cmpd="sng">
            <a:solidFill>
              <a:srgbClr val="00CC00"/>
            </a:solidFill>
            <a:prstDash val="solid"/>
            <a:round/>
            <a:headEnd type="none" w="med" len="med"/>
            <a:tailEnd type="none" w="med" len="med"/>
          </a:ln>
        </p:spPr>
      </p:sp>
      <p:sp>
        <p:nvSpPr>
          <p:cNvPr id="26660" name="Line 38"/>
          <p:cNvSpPr/>
          <p:nvPr/>
        </p:nvSpPr>
        <p:spPr>
          <a:xfrm>
            <a:off x="3352800" y="3810000"/>
            <a:ext cx="0" cy="990600"/>
          </a:xfrm>
          <a:prstGeom prst="line">
            <a:avLst/>
          </a:prstGeom>
          <a:ln w="19050" cap="flat" cmpd="sng">
            <a:solidFill>
              <a:srgbClr val="00CC00"/>
            </a:solidFill>
            <a:prstDash val="solid"/>
            <a:round/>
            <a:headEnd type="none" w="med" len="med"/>
            <a:tailEnd type="none" w="med" len="med"/>
          </a:ln>
        </p:spPr>
      </p:sp>
      <p:sp>
        <p:nvSpPr>
          <p:cNvPr id="26661" name="Line 39"/>
          <p:cNvSpPr/>
          <p:nvPr/>
        </p:nvSpPr>
        <p:spPr>
          <a:xfrm flipV="1">
            <a:off x="2971800" y="4800600"/>
            <a:ext cx="381000" cy="533400"/>
          </a:xfrm>
          <a:prstGeom prst="line">
            <a:avLst/>
          </a:prstGeom>
          <a:ln w="19050" cap="flat" cmpd="sng">
            <a:solidFill>
              <a:srgbClr val="00CC00"/>
            </a:solidFill>
            <a:prstDash val="solid"/>
            <a:round/>
            <a:headEnd type="none" w="med" len="med"/>
            <a:tailEnd type="none" w="med" len="med"/>
          </a:ln>
        </p:spPr>
      </p:sp>
      <p:sp>
        <p:nvSpPr>
          <p:cNvPr id="26662" name="Line 40"/>
          <p:cNvSpPr/>
          <p:nvPr/>
        </p:nvSpPr>
        <p:spPr>
          <a:xfrm>
            <a:off x="2286000" y="3810000"/>
            <a:ext cx="0" cy="990600"/>
          </a:xfrm>
          <a:prstGeom prst="line">
            <a:avLst/>
          </a:prstGeom>
          <a:ln w="19050" cap="flat" cmpd="sng">
            <a:solidFill>
              <a:srgbClr val="00CC00"/>
            </a:solidFill>
            <a:prstDash val="dash"/>
            <a:round/>
            <a:headEnd type="none" w="med" len="med"/>
            <a:tailEnd type="none" w="med" len="med"/>
          </a:ln>
        </p:spPr>
      </p:sp>
      <p:sp>
        <p:nvSpPr>
          <p:cNvPr id="26663" name="Line 41"/>
          <p:cNvSpPr/>
          <p:nvPr/>
        </p:nvSpPr>
        <p:spPr>
          <a:xfrm flipV="1">
            <a:off x="1905000" y="4800600"/>
            <a:ext cx="381000" cy="533400"/>
          </a:xfrm>
          <a:prstGeom prst="line">
            <a:avLst/>
          </a:prstGeom>
          <a:ln w="19050" cap="flat" cmpd="sng">
            <a:solidFill>
              <a:srgbClr val="00CC00"/>
            </a:solidFill>
            <a:prstDash val="dash"/>
            <a:round/>
            <a:headEnd type="none" w="med" len="med"/>
            <a:tailEnd type="none" w="med" len="med"/>
          </a:ln>
        </p:spPr>
      </p:sp>
      <p:sp>
        <p:nvSpPr>
          <p:cNvPr id="26664" name="Line 42"/>
          <p:cNvSpPr/>
          <p:nvPr/>
        </p:nvSpPr>
        <p:spPr>
          <a:xfrm>
            <a:off x="2286000" y="4800600"/>
            <a:ext cx="1066800" cy="0"/>
          </a:xfrm>
          <a:prstGeom prst="line">
            <a:avLst/>
          </a:prstGeom>
          <a:ln w="19050" cap="flat" cmpd="sng">
            <a:solidFill>
              <a:srgbClr val="00CC00"/>
            </a:solidFill>
            <a:prstDash val="dash"/>
            <a:round/>
            <a:headEnd type="none" w="med" len="med"/>
            <a:tailEnd type="none" w="med" len="med"/>
          </a:ln>
        </p:spPr>
      </p:sp>
      <p:sp>
        <p:nvSpPr>
          <p:cNvPr id="26665" name="Oval 43"/>
          <p:cNvSpPr/>
          <p:nvPr/>
        </p:nvSpPr>
        <p:spPr>
          <a:xfrm>
            <a:off x="22098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66" name="Oval 44"/>
          <p:cNvSpPr/>
          <p:nvPr/>
        </p:nvSpPr>
        <p:spPr>
          <a:xfrm>
            <a:off x="32766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67" name="Oval 45"/>
          <p:cNvSpPr/>
          <p:nvPr/>
        </p:nvSpPr>
        <p:spPr>
          <a:xfrm>
            <a:off x="2895600" y="4267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68" name="Oval 46"/>
          <p:cNvSpPr/>
          <p:nvPr/>
        </p:nvSpPr>
        <p:spPr>
          <a:xfrm>
            <a:off x="1828800" y="4267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69" name="Oval 47" descr="20%"/>
          <p:cNvSpPr/>
          <p:nvPr/>
        </p:nvSpPr>
        <p:spPr>
          <a:xfrm>
            <a:off x="2209800" y="4724400"/>
            <a:ext cx="152400" cy="152400"/>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70" name="Oval 48"/>
          <p:cNvSpPr/>
          <p:nvPr/>
        </p:nvSpPr>
        <p:spPr>
          <a:xfrm>
            <a:off x="3276600" y="4724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71" name="Oval 49"/>
          <p:cNvSpPr/>
          <p:nvPr/>
        </p:nvSpPr>
        <p:spPr>
          <a:xfrm>
            <a:off x="2895600" y="5257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72" name="Oval 50"/>
          <p:cNvSpPr/>
          <p:nvPr/>
        </p:nvSpPr>
        <p:spPr>
          <a:xfrm>
            <a:off x="1828800" y="5257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73" name="AutoShape 51"/>
          <p:cNvSpPr/>
          <p:nvPr/>
        </p:nvSpPr>
        <p:spPr>
          <a:xfrm>
            <a:off x="4876800" y="3810000"/>
            <a:ext cx="1447800" cy="533400"/>
          </a:xfrm>
          <a:prstGeom prst="parallelogram">
            <a:avLst>
              <a:gd name="adj" fmla="val 67857"/>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74" name="Line 52"/>
          <p:cNvSpPr/>
          <p:nvPr/>
        </p:nvSpPr>
        <p:spPr>
          <a:xfrm>
            <a:off x="4876800" y="4343400"/>
            <a:ext cx="0" cy="990600"/>
          </a:xfrm>
          <a:prstGeom prst="line">
            <a:avLst/>
          </a:prstGeom>
          <a:ln w="19050" cap="flat" cmpd="sng">
            <a:solidFill>
              <a:srgbClr val="00CC00"/>
            </a:solidFill>
            <a:prstDash val="solid"/>
            <a:round/>
            <a:headEnd type="none" w="med" len="med"/>
            <a:tailEnd type="none" w="med" len="med"/>
          </a:ln>
        </p:spPr>
      </p:sp>
      <p:sp>
        <p:nvSpPr>
          <p:cNvPr id="26675" name="Line 53"/>
          <p:cNvSpPr/>
          <p:nvPr/>
        </p:nvSpPr>
        <p:spPr>
          <a:xfrm>
            <a:off x="5943600" y="4343400"/>
            <a:ext cx="0" cy="990600"/>
          </a:xfrm>
          <a:prstGeom prst="line">
            <a:avLst/>
          </a:prstGeom>
          <a:ln w="19050" cap="flat" cmpd="sng">
            <a:solidFill>
              <a:srgbClr val="00CC00"/>
            </a:solidFill>
            <a:prstDash val="solid"/>
            <a:round/>
            <a:headEnd type="none" w="med" len="med"/>
            <a:tailEnd type="none" w="med" len="med"/>
          </a:ln>
        </p:spPr>
      </p:sp>
      <p:sp>
        <p:nvSpPr>
          <p:cNvPr id="26676" name="Line 54"/>
          <p:cNvSpPr/>
          <p:nvPr/>
        </p:nvSpPr>
        <p:spPr>
          <a:xfrm>
            <a:off x="4876800" y="5334000"/>
            <a:ext cx="1066800" cy="0"/>
          </a:xfrm>
          <a:prstGeom prst="line">
            <a:avLst/>
          </a:prstGeom>
          <a:ln w="19050" cap="flat" cmpd="sng">
            <a:solidFill>
              <a:srgbClr val="00CC00"/>
            </a:solidFill>
            <a:prstDash val="solid"/>
            <a:round/>
            <a:headEnd type="none" w="med" len="med"/>
            <a:tailEnd type="none" w="med" len="med"/>
          </a:ln>
        </p:spPr>
      </p:sp>
      <p:sp>
        <p:nvSpPr>
          <p:cNvPr id="26677" name="Line 55"/>
          <p:cNvSpPr/>
          <p:nvPr/>
        </p:nvSpPr>
        <p:spPr>
          <a:xfrm>
            <a:off x="6324600" y="3810000"/>
            <a:ext cx="0" cy="990600"/>
          </a:xfrm>
          <a:prstGeom prst="line">
            <a:avLst/>
          </a:prstGeom>
          <a:ln w="19050" cap="flat" cmpd="sng">
            <a:solidFill>
              <a:srgbClr val="00CC00"/>
            </a:solidFill>
            <a:prstDash val="solid"/>
            <a:round/>
            <a:headEnd type="none" w="med" len="med"/>
            <a:tailEnd type="none" w="med" len="med"/>
          </a:ln>
        </p:spPr>
      </p:sp>
      <p:sp>
        <p:nvSpPr>
          <p:cNvPr id="26678" name="Line 56"/>
          <p:cNvSpPr/>
          <p:nvPr/>
        </p:nvSpPr>
        <p:spPr>
          <a:xfrm flipV="1">
            <a:off x="5943600" y="4800600"/>
            <a:ext cx="381000" cy="533400"/>
          </a:xfrm>
          <a:prstGeom prst="line">
            <a:avLst/>
          </a:prstGeom>
          <a:ln w="19050" cap="flat" cmpd="sng">
            <a:solidFill>
              <a:srgbClr val="00CC00"/>
            </a:solidFill>
            <a:prstDash val="solid"/>
            <a:round/>
            <a:headEnd type="none" w="med" len="med"/>
            <a:tailEnd type="none" w="med" len="med"/>
          </a:ln>
        </p:spPr>
      </p:sp>
      <p:sp>
        <p:nvSpPr>
          <p:cNvPr id="26679" name="Line 57"/>
          <p:cNvSpPr/>
          <p:nvPr/>
        </p:nvSpPr>
        <p:spPr>
          <a:xfrm>
            <a:off x="5257800" y="3810000"/>
            <a:ext cx="0" cy="990600"/>
          </a:xfrm>
          <a:prstGeom prst="line">
            <a:avLst/>
          </a:prstGeom>
          <a:ln w="19050" cap="flat" cmpd="sng">
            <a:solidFill>
              <a:srgbClr val="00CC00"/>
            </a:solidFill>
            <a:prstDash val="dash"/>
            <a:round/>
            <a:headEnd type="none" w="med" len="med"/>
            <a:tailEnd type="none" w="med" len="med"/>
          </a:ln>
        </p:spPr>
      </p:sp>
      <p:sp>
        <p:nvSpPr>
          <p:cNvPr id="26680" name="Line 58"/>
          <p:cNvSpPr/>
          <p:nvPr/>
        </p:nvSpPr>
        <p:spPr>
          <a:xfrm flipV="1">
            <a:off x="4876800" y="4800600"/>
            <a:ext cx="381000" cy="533400"/>
          </a:xfrm>
          <a:prstGeom prst="line">
            <a:avLst/>
          </a:prstGeom>
          <a:ln w="19050" cap="flat" cmpd="sng">
            <a:solidFill>
              <a:srgbClr val="00CC00"/>
            </a:solidFill>
            <a:prstDash val="dash"/>
            <a:round/>
            <a:headEnd type="none" w="med" len="med"/>
            <a:tailEnd type="none" w="med" len="med"/>
          </a:ln>
        </p:spPr>
      </p:sp>
      <p:sp>
        <p:nvSpPr>
          <p:cNvPr id="26681" name="Line 59"/>
          <p:cNvSpPr/>
          <p:nvPr/>
        </p:nvSpPr>
        <p:spPr>
          <a:xfrm>
            <a:off x="5257800" y="4800600"/>
            <a:ext cx="1066800" cy="0"/>
          </a:xfrm>
          <a:prstGeom prst="line">
            <a:avLst/>
          </a:prstGeom>
          <a:ln w="19050" cap="flat" cmpd="sng">
            <a:solidFill>
              <a:srgbClr val="00CC00"/>
            </a:solidFill>
            <a:prstDash val="dash"/>
            <a:round/>
            <a:headEnd type="none" w="med" len="med"/>
            <a:tailEnd type="none" w="med" len="med"/>
          </a:ln>
        </p:spPr>
      </p:sp>
      <p:sp>
        <p:nvSpPr>
          <p:cNvPr id="26682" name="Oval 60"/>
          <p:cNvSpPr/>
          <p:nvPr/>
        </p:nvSpPr>
        <p:spPr>
          <a:xfrm>
            <a:off x="51816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3" name="Oval 61"/>
          <p:cNvSpPr/>
          <p:nvPr/>
        </p:nvSpPr>
        <p:spPr>
          <a:xfrm>
            <a:off x="6248400" y="3733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4" name="Oval 62"/>
          <p:cNvSpPr/>
          <p:nvPr/>
        </p:nvSpPr>
        <p:spPr>
          <a:xfrm>
            <a:off x="5867400" y="4267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5" name="Oval 63"/>
          <p:cNvSpPr/>
          <p:nvPr/>
        </p:nvSpPr>
        <p:spPr>
          <a:xfrm>
            <a:off x="4800600" y="42672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6" name="Oval 64" descr="20%"/>
          <p:cNvSpPr/>
          <p:nvPr/>
        </p:nvSpPr>
        <p:spPr>
          <a:xfrm>
            <a:off x="5181600" y="4724400"/>
            <a:ext cx="152400" cy="152400"/>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7" name="Oval 65"/>
          <p:cNvSpPr/>
          <p:nvPr/>
        </p:nvSpPr>
        <p:spPr>
          <a:xfrm>
            <a:off x="6248400" y="4724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8" name="Oval 66"/>
          <p:cNvSpPr/>
          <p:nvPr/>
        </p:nvSpPr>
        <p:spPr>
          <a:xfrm>
            <a:off x="5867400" y="5257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89" name="Oval 67"/>
          <p:cNvSpPr/>
          <p:nvPr/>
        </p:nvSpPr>
        <p:spPr>
          <a:xfrm>
            <a:off x="4800600" y="52578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6690" name="Freeform 68"/>
          <p:cNvSpPr/>
          <p:nvPr/>
        </p:nvSpPr>
        <p:spPr>
          <a:xfrm>
            <a:off x="2362200" y="33528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26691" name="Freeform 69"/>
          <p:cNvSpPr/>
          <p:nvPr/>
        </p:nvSpPr>
        <p:spPr>
          <a:xfrm>
            <a:off x="3429000" y="33528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6692" name="Freeform 70"/>
          <p:cNvSpPr/>
          <p:nvPr/>
        </p:nvSpPr>
        <p:spPr>
          <a:xfrm>
            <a:off x="1905000" y="38862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26693" name="Freeform 71"/>
          <p:cNvSpPr/>
          <p:nvPr/>
        </p:nvSpPr>
        <p:spPr>
          <a:xfrm>
            <a:off x="3048000" y="38862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6694" name="Freeform 73"/>
          <p:cNvSpPr/>
          <p:nvPr/>
        </p:nvSpPr>
        <p:spPr>
          <a:xfrm>
            <a:off x="2362200" y="43434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26695" name="Freeform 74"/>
          <p:cNvSpPr/>
          <p:nvPr/>
        </p:nvSpPr>
        <p:spPr>
          <a:xfrm>
            <a:off x="3429000" y="43434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6696" name="Freeform 75"/>
          <p:cNvSpPr/>
          <p:nvPr/>
        </p:nvSpPr>
        <p:spPr>
          <a:xfrm>
            <a:off x="1905000" y="48768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chemeClr val="accent1"/>
            </a:solidFill>
            <a:prstDash val="solid"/>
            <a:round/>
            <a:headEnd type="none" w="med" len="med"/>
            <a:tailEnd type="none" w="med" len="med"/>
          </a:ln>
        </p:spPr>
        <p:txBody>
          <a:bodyPr/>
          <a:lstStyle/>
          <a:p>
            <a:endParaRPr lang="zh-CN" altLang="en-US"/>
          </a:p>
        </p:txBody>
      </p:sp>
      <p:sp>
        <p:nvSpPr>
          <p:cNvPr id="26697" name="Freeform 76"/>
          <p:cNvSpPr/>
          <p:nvPr/>
        </p:nvSpPr>
        <p:spPr>
          <a:xfrm>
            <a:off x="3048000" y="4876800"/>
            <a:ext cx="2895600" cy="381000"/>
          </a:xfrm>
          <a:custGeom>
            <a:avLst/>
            <a:gdLst/>
            <a:ahLst/>
            <a:cxnLst>
              <a:cxn ang="0">
                <a:pos x="0" y="604837545"/>
              </a:cxn>
              <a:cxn ang="0">
                <a:pos x="2147483647" y="0"/>
              </a:cxn>
              <a:cxn ang="0">
                <a:pos x="2147483647" y="604837545"/>
              </a:cxn>
            </a:cxnLst>
            <a:rect l="0" t="0" r="0" b="0"/>
            <a:pathLst>
              <a:path w="1824" h="240">
                <a:moveTo>
                  <a:pt x="0" y="240"/>
                </a:moveTo>
                <a:cubicBezTo>
                  <a:pt x="280" y="120"/>
                  <a:pt x="560" y="0"/>
                  <a:pt x="864" y="0"/>
                </a:cubicBezTo>
                <a:cubicBezTo>
                  <a:pt x="1168" y="0"/>
                  <a:pt x="1496" y="120"/>
                  <a:pt x="1824" y="240"/>
                </a:cubicBezTo>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6698" name="Text Box 78"/>
          <p:cNvSpPr txBox="1"/>
          <p:nvPr/>
        </p:nvSpPr>
        <p:spPr>
          <a:xfrm>
            <a:off x="457200" y="2667000"/>
            <a:ext cx="10668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0-</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
        <p:nvSpPr>
          <p:cNvPr id="26699" name="Text Box 79"/>
          <p:cNvSpPr txBox="1"/>
          <p:nvPr/>
        </p:nvSpPr>
        <p:spPr>
          <a:xfrm>
            <a:off x="2590800" y="2667000"/>
            <a:ext cx="10668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1-</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
        <p:nvSpPr>
          <p:cNvPr id="26700" name="Text Box 80"/>
          <p:cNvSpPr txBox="1"/>
          <p:nvPr/>
        </p:nvSpPr>
        <p:spPr>
          <a:xfrm>
            <a:off x="4876800" y="2667000"/>
            <a:ext cx="10668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2-</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
        <p:nvSpPr>
          <p:cNvPr id="26701" name="Text Box 81"/>
          <p:cNvSpPr txBox="1"/>
          <p:nvPr/>
        </p:nvSpPr>
        <p:spPr>
          <a:xfrm>
            <a:off x="7543800" y="3200400"/>
            <a:ext cx="10668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3-</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
        <p:nvSpPr>
          <p:cNvPr id="26702" name="Text Box 82"/>
          <p:cNvSpPr txBox="1"/>
          <p:nvPr/>
        </p:nvSpPr>
        <p:spPr>
          <a:xfrm>
            <a:off x="3505200" y="5867400"/>
            <a:ext cx="10668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4-</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p:nvPr/>
        </p:nvSpPr>
        <p:spPr>
          <a:xfrm>
            <a:off x="318135" y="974725"/>
            <a:ext cx="8444865" cy="5600700"/>
          </a:xfrm>
          <a:prstGeom prst="rect">
            <a:avLst/>
          </a:prstGeom>
          <a:noFill/>
          <a:ln w="9525">
            <a:noFill/>
          </a:ln>
        </p:spPr>
        <p:txBody>
          <a:bodyPr anchor="t"/>
          <a:lstStyle/>
          <a:p>
            <a:pPr marL="742950" lvl="1" indent="-285750" eaLnBrk="1" hangingPunct="1">
              <a:lnSpc>
                <a:spcPct val="150000"/>
              </a:lnSpc>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一个</a:t>
            </a:r>
            <a:r>
              <a:rPr lang="en-US" altLang="zh-CN" sz="3200" dirty="0">
                <a:solidFill>
                  <a:srgbClr val="00CC00"/>
                </a:solidFill>
                <a:latin typeface="Times New Roman" panose="02020603050405020304" pitchFamily="18" charset="0"/>
                <a:ea typeface="楷体_GB2312" pitchFamily="49" charset="-122"/>
              </a:rPr>
              <a:t>n</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立方体由</a:t>
            </a:r>
            <a:r>
              <a:rPr lang="en-US" altLang="zh-CN" sz="3200" dirty="0">
                <a:solidFill>
                  <a:srgbClr val="00B050"/>
                </a:solidFill>
                <a:latin typeface="Times New Roman" panose="02020603050405020304" pitchFamily="18" charset="0"/>
                <a:ea typeface="楷体_GB2312" pitchFamily="49" charset="-122"/>
              </a:rPr>
              <a:t>N = 2</a:t>
            </a:r>
            <a:r>
              <a:rPr lang="en-US" altLang="zh-CN" sz="3200" baseline="300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个结点构成，它们分布在</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维上，每维有两个结点。直径为</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solidFill>
                  <a:srgbClr val="00CC00"/>
                </a:solidFill>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结点度为</a:t>
            </a:r>
            <a:r>
              <a:rPr lang="en-US" altLang="zh-CN" sz="3200" dirty="0">
                <a:solidFill>
                  <a:srgbClr val="33CCFF"/>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，对称。由于结点度随维数线性增加，所以超立方体不是一种可扩展结构。</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例子：</a:t>
            </a:r>
            <a:r>
              <a:rPr lang="en-US" altLang="zh-CN" sz="3200" dirty="0">
                <a:solidFill>
                  <a:srgbClr val="33CCFF"/>
                </a:solidFill>
                <a:latin typeface="Times New Roman" panose="02020603050405020304" pitchFamily="18" charset="0"/>
                <a:ea typeface="楷体_GB2312" pitchFamily="49" charset="-122"/>
              </a:rPr>
              <a:t>Intel</a:t>
            </a:r>
            <a:r>
              <a:rPr lang="zh-CN" altLang="en-US" sz="3200" dirty="0">
                <a:latin typeface="Times New Roman" panose="02020603050405020304" pitchFamily="18" charset="0"/>
                <a:ea typeface="楷体_GB2312" pitchFamily="49" charset="-122"/>
              </a:rPr>
              <a:t>的</a:t>
            </a:r>
            <a:r>
              <a:rPr lang="en-US" altLang="zh-CN" sz="3200" dirty="0">
                <a:solidFill>
                  <a:srgbClr val="33CCFF"/>
                </a:solidFill>
                <a:latin typeface="Times New Roman" panose="02020603050405020304" pitchFamily="18" charset="0"/>
                <a:ea typeface="楷体_GB2312" pitchFamily="49" charset="-122"/>
              </a:rPr>
              <a:t>iPSC/1</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iPSC/2</a:t>
            </a:r>
            <a:r>
              <a:rPr lang="zh-CN" altLang="en-US" sz="3200" dirty="0">
                <a:solidFill>
                  <a:srgbClr val="33CCFF"/>
                </a:solidFill>
                <a:latin typeface="Times New Roman" panose="02020603050405020304" pitchFamily="18" charset="0"/>
                <a:ea typeface="楷体_GB2312" pitchFamily="49" charset="-122"/>
              </a:rPr>
              <a:t>、</a:t>
            </a:r>
            <a:r>
              <a:rPr lang="en-US" altLang="zh-CN" sz="3200" dirty="0">
                <a:solidFill>
                  <a:srgbClr val="33CCFF"/>
                </a:solidFill>
                <a:latin typeface="Times New Roman" panose="02020603050405020304" pitchFamily="18" charset="0"/>
                <a:ea typeface="楷体_GB2312" pitchFamily="49" charset="-122"/>
              </a:rPr>
              <a:t>nCUBE</a:t>
            </a:r>
            <a:endParaRPr lang="en-US" altLang="zh-CN" sz="3200" dirty="0">
              <a:latin typeface="Times New Roman" panose="02020603050405020304" pitchFamily="18" charset="0"/>
              <a:ea typeface="楷体_GB2312"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p:nvPr/>
        </p:nvSpPr>
        <p:spPr>
          <a:xfrm>
            <a:off x="152400" y="4572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2.2.9 </a:t>
            </a:r>
            <a:r>
              <a:rPr lang="zh-CN" altLang="en-US" sz="3200" dirty="0">
                <a:solidFill>
                  <a:schemeClr val="accent1"/>
                </a:solidFill>
                <a:latin typeface="Times New Roman" panose="02020603050405020304" pitchFamily="18" charset="0"/>
                <a:ea typeface="楷体_GB2312" pitchFamily="49" charset="-122"/>
              </a:rPr>
              <a:t>带环立方体</a:t>
            </a:r>
            <a:endParaRPr lang="zh-CN" altLang="en-US" sz="2800" dirty="0">
              <a:solidFill>
                <a:schemeClr val="accent1"/>
              </a:solidFill>
              <a:latin typeface="Times New Roman" panose="02020603050405020304" pitchFamily="18" charset="0"/>
              <a:ea typeface="楷体_GB2312" pitchFamily="49" charset="-122"/>
            </a:endParaRPr>
          </a:p>
        </p:txBody>
      </p:sp>
      <p:grpSp>
        <p:nvGrpSpPr>
          <p:cNvPr id="28674" name="Group 67"/>
          <p:cNvGrpSpPr/>
          <p:nvPr/>
        </p:nvGrpSpPr>
        <p:grpSpPr>
          <a:xfrm>
            <a:off x="2895600" y="1371600"/>
            <a:ext cx="3048000" cy="3048000"/>
            <a:chOff x="1776" y="720"/>
            <a:chExt cx="1920" cy="1920"/>
          </a:xfrm>
        </p:grpSpPr>
        <p:sp>
          <p:nvSpPr>
            <p:cNvPr id="28675" name="Line 61"/>
            <p:cNvSpPr/>
            <p:nvPr/>
          </p:nvSpPr>
          <p:spPr>
            <a:xfrm rot="4627174">
              <a:off x="2355" y="807"/>
              <a:ext cx="94" cy="90"/>
            </a:xfrm>
            <a:prstGeom prst="line">
              <a:avLst/>
            </a:prstGeom>
            <a:ln w="19050" cap="flat" cmpd="sng">
              <a:solidFill>
                <a:srgbClr val="33CCFF"/>
              </a:solidFill>
              <a:prstDash val="dash"/>
              <a:round/>
              <a:headEnd type="none" w="med" len="med"/>
              <a:tailEnd type="none" w="med" len="med"/>
            </a:ln>
          </p:spPr>
        </p:sp>
        <p:sp>
          <p:nvSpPr>
            <p:cNvPr id="28676" name="Line 65"/>
            <p:cNvSpPr/>
            <p:nvPr/>
          </p:nvSpPr>
          <p:spPr>
            <a:xfrm flipV="1">
              <a:off x="1968" y="864"/>
              <a:ext cx="192" cy="288"/>
            </a:xfrm>
            <a:prstGeom prst="line">
              <a:avLst/>
            </a:prstGeom>
            <a:ln w="19050" cap="flat" cmpd="sng">
              <a:solidFill>
                <a:srgbClr val="00CC00"/>
              </a:solidFill>
              <a:prstDash val="solid"/>
              <a:round/>
              <a:headEnd type="none" w="med" len="med"/>
              <a:tailEnd type="none" w="med" len="med"/>
            </a:ln>
          </p:spPr>
        </p:sp>
        <p:sp>
          <p:nvSpPr>
            <p:cNvPr id="28677" name="Line 47"/>
            <p:cNvSpPr/>
            <p:nvPr/>
          </p:nvSpPr>
          <p:spPr>
            <a:xfrm>
              <a:off x="2976" y="1344"/>
              <a:ext cx="96" cy="96"/>
            </a:xfrm>
            <a:prstGeom prst="line">
              <a:avLst/>
            </a:prstGeom>
            <a:ln w="19050" cap="flat" cmpd="sng">
              <a:solidFill>
                <a:srgbClr val="33CCFF"/>
              </a:solidFill>
              <a:prstDash val="solid"/>
              <a:round/>
              <a:headEnd type="none" w="med" len="med"/>
              <a:tailEnd type="none" w="med" len="med"/>
            </a:ln>
          </p:spPr>
        </p:sp>
        <p:sp>
          <p:nvSpPr>
            <p:cNvPr id="28678" name="Line 25"/>
            <p:cNvSpPr/>
            <p:nvPr/>
          </p:nvSpPr>
          <p:spPr>
            <a:xfrm flipV="1">
              <a:off x="3504" y="1776"/>
              <a:ext cx="96" cy="144"/>
            </a:xfrm>
            <a:prstGeom prst="line">
              <a:avLst/>
            </a:prstGeom>
            <a:ln w="19050" cap="flat" cmpd="sng">
              <a:solidFill>
                <a:srgbClr val="33CCFF"/>
              </a:solidFill>
              <a:prstDash val="dash"/>
              <a:round/>
              <a:headEnd type="none" w="med" len="med"/>
              <a:tailEnd type="none" w="med" len="med"/>
            </a:ln>
          </p:spPr>
        </p:sp>
        <p:sp>
          <p:nvSpPr>
            <p:cNvPr id="28679" name="Line 28"/>
            <p:cNvSpPr/>
            <p:nvPr/>
          </p:nvSpPr>
          <p:spPr>
            <a:xfrm flipH="1" flipV="1">
              <a:off x="3504" y="1920"/>
              <a:ext cx="96" cy="48"/>
            </a:xfrm>
            <a:prstGeom prst="line">
              <a:avLst/>
            </a:prstGeom>
            <a:ln w="19050" cap="flat" cmpd="sng">
              <a:solidFill>
                <a:srgbClr val="33CCFF"/>
              </a:solidFill>
              <a:prstDash val="dash"/>
              <a:round/>
              <a:headEnd type="none" w="med" len="med"/>
              <a:tailEnd type="none" w="med" len="med"/>
            </a:ln>
          </p:spPr>
        </p:sp>
        <p:sp>
          <p:nvSpPr>
            <p:cNvPr id="28680" name="Line 3"/>
            <p:cNvSpPr/>
            <p:nvPr/>
          </p:nvSpPr>
          <p:spPr>
            <a:xfrm>
              <a:off x="1824" y="1488"/>
              <a:ext cx="0" cy="864"/>
            </a:xfrm>
            <a:prstGeom prst="line">
              <a:avLst/>
            </a:prstGeom>
            <a:ln w="19050" cap="flat" cmpd="sng">
              <a:solidFill>
                <a:srgbClr val="00CC00"/>
              </a:solidFill>
              <a:prstDash val="solid"/>
              <a:round/>
              <a:headEnd type="none" w="med" len="med"/>
              <a:tailEnd type="none" w="med" len="med"/>
            </a:ln>
          </p:spPr>
        </p:sp>
        <p:sp>
          <p:nvSpPr>
            <p:cNvPr id="28681" name="Line 4"/>
            <p:cNvSpPr/>
            <p:nvPr/>
          </p:nvSpPr>
          <p:spPr>
            <a:xfrm>
              <a:off x="3120" y="1488"/>
              <a:ext cx="0" cy="816"/>
            </a:xfrm>
            <a:prstGeom prst="line">
              <a:avLst/>
            </a:prstGeom>
            <a:ln w="19050" cap="flat" cmpd="sng">
              <a:solidFill>
                <a:srgbClr val="00CC00"/>
              </a:solidFill>
              <a:prstDash val="solid"/>
              <a:round/>
              <a:headEnd type="none" w="med" len="med"/>
              <a:tailEnd type="none" w="med" len="med"/>
            </a:ln>
          </p:spPr>
        </p:sp>
        <p:sp>
          <p:nvSpPr>
            <p:cNvPr id="28682" name="Line 5"/>
            <p:cNvSpPr/>
            <p:nvPr/>
          </p:nvSpPr>
          <p:spPr>
            <a:xfrm>
              <a:off x="3648" y="960"/>
              <a:ext cx="0" cy="720"/>
            </a:xfrm>
            <a:prstGeom prst="line">
              <a:avLst/>
            </a:prstGeom>
            <a:ln w="19050" cap="flat" cmpd="sng">
              <a:solidFill>
                <a:srgbClr val="00CC00"/>
              </a:solidFill>
              <a:prstDash val="solid"/>
              <a:round/>
              <a:headEnd type="none" w="med" len="med"/>
              <a:tailEnd type="none" w="med" len="med"/>
            </a:ln>
          </p:spPr>
        </p:sp>
        <p:sp>
          <p:nvSpPr>
            <p:cNvPr id="28683" name="Line 6"/>
            <p:cNvSpPr/>
            <p:nvPr/>
          </p:nvSpPr>
          <p:spPr>
            <a:xfrm flipV="1">
              <a:off x="3312" y="1968"/>
              <a:ext cx="336" cy="480"/>
            </a:xfrm>
            <a:prstGeom prst="line">
              <a:avLst/>
            </a:prstGeom>
            <a:ln w="19050" cap="flat" cmpd="sng">
              <a:solidFill>
                <a:srgbClr val="00CC00"/>
              </a:solidFill>
              <a:prstDash val="solid"/>
              <a:round/>
              <a:headEnd type="none" w="med" len="med"/>
              <a:tailEnd type="none" w="med" len="med"/>
            </a:ln>
          </p:spPr>
        </p:sp>
        <p:sp>
          <p:nvSpPr>
            <p:cNvPr id="28684" name="Line 7"/>
            <p:cNvSpPr/>
            <p:nvPr/>
          </p:nvSpPr>
          <p:spPr>
            <a:xfrm>
              <a:off x="2352" y="1056"/>
              <a:ext cx="0" cy="624"/>
            </a:xfrm>
            <a:prstGeom prst="line">
              <a:avLst/>
            </a:prstGeom>
            <a:ln w="19050" cap="flat" cmpd="sng">
              <a:solidFill>
                <a:srgbClr val="00CC00"/>
              </a:solidFill>
              <a:prstDash val="dash"/>
              <a:round/>
              <a:headEnd type="none" w="med" len="med"/>
              <a:tailEnd type="none" w="med" len="med"/>
            </a:ln>
          </p:spPr>
        </p:sp>
        <p:sp>
          <p:nvSpPr>
            <p:cNvPr id="28685" name="Line 8"/>
            <p:cNvSpPr/>
            <p:nvPr/>
          </p:nvSpPr>
          <p:spPr>
            <a:xfrm flipV="1">
              <a:off x="2064" y="2016"/>
              <a:ext cx="240" cy="336"/>
            </a:xfrm>
            <a:prstGeom prst="line">
              <a:avLst/>
            </a:prstGeom>
            <a:ln w="19050" cap="flat" cmpd="sng">
              <a:solidFill>
                <a:srgbClr val="00CC00"/>
              </a:solidFill>
              <a:prstDash val="dash"/>
              <a:round/>
              <a:headEnd type="none" w="med" len="med"/>
              <a:tailEnd type="none" w="med" len="med"/>
            </a:ln>
          </p:spPr>
        </p:sp>
        <p:sp>
          <p:nvSpPr>
            <p:cNvPr id="28686" name="Line 9"/>
            <p:cNvSpPr/>
            <p:nvPr/>
          </p:nvSpPr>
          <p:spPr>
            <a:xfrm>
              <a:off x="2544" y="1920"/>
              <a:ext cx="912" cy="0"/>
            </a:xfrm>
            <a:prstGeom prst="line">
              <a:avLst/>
            </a:prstGeom>
            <a:ln w="19050" cap="flat" cmpd="sng">
              <a:solidFill>
                <a:srgbClr val="00CC00"/>
              </a:solidFill>
              <a:prstDash val="dash"/>
              <a:round/>
              <a:headEnd type="none" w="med" len="med"/>
              <a:tailEnd type="none" w="med" len="med"/>
            </a:ln>
          </p:spPr>
        </p:sp>
        <p:sp>
          <p:nvSpPr>
            <p:cNvPr id="28687" name="Line 10"/>
            <p:cNvSpPr/>
            <p:nvPr/>
          </p:nvSpPr>
          <p:spPr>
            <a:xfrm>
              <a:off x="2064" y="2592"/>
              <a:ext cx="912" cy="0"/>
            </a:xfrm>
            <a:prstGeom prst="line">
              <a:avLst/>
            </a:prstGeom>
            <a:ln w="19050" cap="flat" cmpd="sng">
              <a:solidFill>
                <a:srgbClr val="00CC00"/>
              </a:solidFill>
              <a:prstDash val="solid"/>
              <a:round/>
              <a:headEnd type="none" w="med" len="med"/>
              <a:tailEnd type="none" w="med" len="med"/>
            </a:ln>
          </p:spPr>
        </p:sp>
        <p:sp>
          <p:nvSpPr>
            <p:cNvPr id="28688" name="Oval 11"/>
            <p:cNvSpPr/>
            <p:nvPr/>
          </p:nvSpPr>
          <p:spPr>
            <a:xfrm>
              <a:off x="2976" y="254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89" name="Oval 12"/>
            <p:cNvSpPr/>
            <p:nvPr/>
          </p:nvSpPr>
          <p:spPr>
            <a:xfrm>
              <a:off x="3216" y="2448"/>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90" name="Line 13"/>
            <p:cNvSpPr/>
            <p:nvPr/>
          </p:nvSpPr>
          <p:spPr>
            <a:xfrm flipV="1">
              <a:off x="3072" y="2544"/>
              <a:ext cx="144" cy="48"/>
            </a:xfrm>
            <a:prstGeom prst="line">
              <a:avLst/>
            </a:prstGeom>
            <a:ln w="19050" cap="flat" cmpd="sng">
              <a:solidFill>
                <a:srgbClr val="33CCFF"/>
              </a:solidFill>
              <a:prstDash val="solid"/>
              <a:round/>
              <a:headEnd type="none" w="med" len="med"/>
              <a:tailEnd type="none" w="med" len="med"/>
            </a:ln>
          </p:spPr>
        </p:sp>
        <p:sp>
          <p:nvSpPr>
            <p:cNvPr id="28691" name="Oval 14"/>
            <p:cNvSpPr/>
            <p:nvPr/>
          </p:nvSpPr>
          <p:spPr>
            <a:xfrm>
              <a:off x="3072" y="230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92" name="Line 15"/>
            <p:cNvSpPr/>
            <p:nvPr/>
          </p:nvSpPr>
          <p:spPr>
            <a:xfrm flipH="1">
              <a:off x="3024" y="2400"/>
              <a:ext cx="48" cy="144"/>
            </a:xfrm>
            <a:prstGeom prst="line">
              <a:avLst/>
            </a:prstGeom>
            <a:ln w="19050" cap="flat" cmpd="sng">
              <a:solidFill>
                <a:srgbClr val="33CCFF"/>
              </a:solidFill>
              <a:prstDash val="solid"/>
              <a:round/>
              <a:headEnd type="none" w="med" len="med"/>
              <a:tailEnd type="none" w="med" len="med"/>
            </a:ln>
          </p:spPr>
        </p:sp>
        <p:sp>
          <p:nvSpPr>
            <p:cNvPr id="28693" name="Line 16"/>
            <p:cNvSpPr/>
            <p:nvPr/>
          </p:nvSpPr>
          <p:spPr>
            <a:xfrm>
              <a:off x="3168" y="2352"/>
              <a:ext cx="96" cy="96"/>
            </a:xfrm>
            <a:prstGeom prst="line">
              <a:avLst/>
            </a:prstGeom>
            <a:ln w="19050" cap="flat" cmpd="sng">
              <a:solidFill>
                <a:srgbClr val="33CCFF"/>
              </a:solidFill>
              <a:prstDash val="solid"/>
              <a:round/>
              <a:headEnd type="none" w="med" len="med"/>
              <a:tailEnd type="none" w="med" len="med"/>
            </a:ln>
          </p:spPr>
        </p:sp>
        <p:sp>
          <p:nvSpPr>
            <p:cNvPr id="28694" name="Oval 17"/>
            <p:cNvSpPr/>
            <p:nvPr/>
          </p:nvSpPr>
          <p:spPr>
            <a:xfrm>
              <a:off x="1776" y="235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95" name="Oval 18"/>
            <p:cNvSpPr/>
            <p:nvPr/>
          </p:nvSpPr>
          <p:spPr>
            <a:xfrm>
              <a:off x="1968" y="254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96" name="Line 19"/>
            <p:cNvSpPr/>
            <p:nvPr/>
          </p:nvSpPr>
          <p:spPr>
            <a:xfrm flipV="1">
              <a:off x="2016" y="2448"/>
              <a:ext cx="0" cy="96"/>
            </a:xfrm>
            <a:prstGeom prst="line">
              <a:avLst/>
            </a:prstGeom>
            <a:ln w="19050" cap="flat" cmpd="sng">
              <a:solidFill>
                <a:srgbClr val="33CCFF"/>
              </a:solidFill>
              <a:prstDash val="dash"/>
              <a:round/>
              <a:headEnd type="none" w="med" len="med"/>
              <a:tailEnd type="none" w="med" len="med"/>
            </a:ln>
          </p:spPr>
        </p:sp>
        <p:sp>
          <p:nvSpPr>
            <p:cNvPr id="28697" name="Oval 20" descr="20%"/>
            <p:cNvSpPr/>
            <p:nvPr/>
          </p:nvSpPr>
          <p:spPr>
            <a:xfrm>
              <a:off x="1968" y="2352"/>
              <a:ext cx="96" cy="96"/>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698" name="Line 21"/>
            <p:cNvSpPr/>
            <p:nvPr/>
          </p:nvSpPr>
          <p:spPr>
            <a:xfrm flipH="1">
              <a:off x="1872" y="2400"/>
              <a:ext cx="96" cy="0"/>
            </a:xfrm>
            <a:prstGeom prst="line">
              <a:avLst/>
            </a:prstGeom>
            <a:ln w="19050" cap="flat" cmpd="sng">
              <a:solidFill>
                <a:srgbClr val="33CCFF"/>
              </a:solidFill>
              <a:prstDash val="dash"/>
              <a:round/>
              <a:headEnd type="none" w="med" len="med"/>
              <a:tailEnd type="none" w="med" len="med"/>
            </a:ln>
          </p:spPr>
        </p:sp>
        <p:sp>
          <p:nvSpPr>
            <p:cNvPr id="28699" name="Line 22"/>
            <p:cNvSpPr/>
            <p:nvPr/>
          </p:nvSpPr>
          <p:spPr>
            <a:xfrm>
              <a:off x="1872" y="2448"/>
              <a:ext cx="96" cy="96"/>
            </a:xfrm>
            <a:prstGeom prst="line">
              <a:avLst/>
            </a:prstGeom>
            <a:ln w="19050" cap="flat" cmpd="sng">
              <a:solidFill>
                <a:srgbClr val="33CCFF"/>
              </a:solidFill>
              <a:prstDash val="solid"/>
              <a:round/>
              <a:headEnd type="none" w="med" len="med"/>
              <a:tailEnd type="none" w="med" len="med"/>
            </a:ln>
          </p:spPr>
        </p:sp>
        <p:sp>
          <p:nvSpPr>
            <p:cNvPr id="28700" name="Oval 23"/>
            <p:cNvSpPr/>
            <p:nvPr/>
          </p:nvSpPr>
          <p:spPr>
            <a:xfrm>
              <a:off x="3600" y="192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1" name="Oval 24" descr="20%"/>
            <p:cNvSpPr/>
            <p:nvPr/>
          </p:nvSpPr>
          <p:spPr>
            <a:xfrm>
              <a:off x="3456" y="1872"/>
              <a:ext cx="96" cy="96"/>
            </a:xfrm>
            <a:prstGeom prst="ellipse">
              <a:avLst/>
            </a:prstGeom>
            <a:pattFill prst="pct20">
              <a:fgClr>
                <a:schemeClr val="accent1"/>
              </a:fgClr>
              <a:bgClr>
                <a:schemeClr val="accent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2" name="Oval 26"/>
            <p:cNvSpPr/>
            <p:nvPr/>
          </p:nvSpPr>
          <p:spPr>
            <a:xfrm>
              <a:off x="3600" y="168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3" name="Line 27"/>
            <p:cNvSpPr/>
            <p:nvPr/>
          </p:nvSpPr>
          <p:spPr>
            <a:xfrm flipH="1">
              <a:off x="3648" y="1776"/>
              <a:ext cx="0" cy="144"/>
            </a:xfrm>
            <a:prstGeom prst="line">
              <a:avLst/>
            </a:prstGeom>
            <a:ln w="19050" cap="flat" cmpd="sng">
              <a:solidFill>
                <a:srgbClr val="33CCFF"/>
              </a:solidFill>
              <a:prstDash val="solid"/>
              <a:round/>
              <a:headEnd type="none" w="med" len="med"/>
              <a:tailEnd type="none" w="med" len="med"/>
            </a:ln>
          </p:spPr>
        </p:sp>
        <p:sp>
          <p:nvSpPr>
            <p:cNvPr id="28704" name="Oval 29" descr="20%"/>
            <p:cNvSpPr/>
            <p:nvPr/>
          </p:nvSpPr>
          <p:spPr>
            <a:xfrm>
              <a:off x="2448" y="1872"/>
              <a:ext cx="96" cy="96"/>
            </a:xfrm>
            <a:prstGeom prst="ellipse">
              <a:avLst/>
            </a:prstGeom>
            <a:pattFill prst="pct20">
              <a:fgClr>
                <a:schemeClr val="accent1"/>
              </a:fgClr>
              <a:bgClr>
                <a:schemeClr val="accent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5" name="Oval 30" descr="20%"/>
            <p:cNvSpPr/>
            <p:nvPr/>
          </p:nvSpPr>
          <p:spPr>
            <a:xfrm>
              <a:off x="2256" y="1968"/>
              <a:ext cx="96" cy="96"/>
            </a:xfrm>
            <a:prstGeom prst="ellipse">
              <a:avLst/>
            </a:prstGeom>
            <a:pattFill prst="pct20">
              <a:fgClr>
                <a:schemeClr val="accent1"/>
              </a:fgClr>
              <a:bgClr>
                <a:schemeClr val="accent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6" name="Oval 31" descr="20%"/>
            <p:cNvSpPr/>
            <p:nvPr/>
          </p:nvSpPr>
          <p:spPr>
            <a:xfrm>
              <a:off x="2304" y="1680"/>
              <a:ext cx="96" cy="96"/>
            </a:xfrm>
            <a:prstGeom prst="ellipse">
              <a:avLst/>
            </a:prstGeom>
            <a:pattFill prst="pct20">
              <a:fgClr>
                <a:schemeClr val="accent1"/>
              </a:fgClr>
              <a:bgClr>
                <a:schemeClr val="accent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07" name="Line 32"/>
            <p:cNvSpPr/>
            <p:nvPr/>
          </p:nvSpPr>
          <p:spPr>
            <a:xfrm flipV="1">
              <a:off x="2304" y="1776"/>
              <a:ext cx="48" cy="192"/>
            </a:xfrm>
            <a:prstGeom prst="line">
              <a:avLst/>
            </a:prstGeom>
            <a:ln w="19050" cap="flat" cmpd="sng">
              <a:solidFill>
                <a:srgbClr val="33CCFF"/>
              </a:solidFill>
              <a:prstDash val="dash"/>
              <a:round/>
              <a:headEnd type="none" w="med" len="med"/>
              <a:tailEnd type="none" w="med" len="med"/>
            </a:ln>
          </p:spPr>
        </p:sp>
        <p:sp>
          <p:nvSpPr>
            <p:cNvPr id="28708" name="Line 33"/>
            <p:cNvSpPr/>
            <p:nvPr/>
          </p:nvSpPr>
          <p:spPr>
            <a:xfrm flipH="1" flipV="1">
              <a:off x="2352" y="1776"/>
              <a:ext cx="96" cy="96"/>
            </a:xfrm>
            <a:prstGeom prst="line">
              <a:avLst/>
            </a:prstGeom>
            <a:ln w="19050" cap="flat" cmpd="sng">
              <a:solidFill>
                <a:srgbClr val="33CCFF"/>
              </a:solidFill>
              <a:prstDash val="dash"/>
              <a:round/>
              <a:headEnd type="none" w="med" len="med"/>
              <a:tailEnd type="none" w="med" len="med"/>
            </a:ln>
          </p:spPr>
        </p:sp>
        <p:sp>
          <p:nvSpPr>
            <p:cNvPr id="28709" name="Line 34"/>
            <p:cNvSpPr/>
            <p:nvPr/>
          </p:nvSpPr>
          <p:spPr>
            <a:xfrm flipV="1">
              <a:off x="2352" y="1968"/>
              <a:ext cx="96" cy="48"/>
            </a:xfrm>
            <a:prstGeom prst="line">
              <a:avLst/>
            </a:prstGeom>
            <a:ln w="19050" cap="flat" cmpd="sng">
              <a:solidFill>
                <a:srgbClr val="33CCFF"/>
              </a:solidFill>
              <a:prstDash val="dash"/>
              <a:round/>
              <a:headEnd type="none" w="med" len="med"/>
              <a:tailEnd type="none" w="med" len="med"/>
            </a:ln>
          </p:spPr>
        </p:sp>
        <p:sp>
          <p:nvSpPr>
            <p:cNvPr id="28710" name="Oval 35"/>
            <p:cNvSpPr/>
            <p:nvPr/>
          </p:nvSpPr>
          <p:spPr>
            <a:xfrm>
              <a:off x="1776" y="139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11" name="Oval 36"/>
            <p:cNvSpPr/>
            <p:nvPr/>
          </p:nvSpPr>
          <p:spPr>
            <a:xfrm>
              <a:off x="2016"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12" name="Line 37"/>
            <p:cNvSpPr/>
            <p:nvPr/>
          </p:nvSpPr>
          <p:spPr>
            <a:xfrm flipV="1">
              <a:off x="1872" y="1392"/>
              <a:ext cx="144" cy="48"/>
            </a:xfrm>
            <a:prstGeom prst="line">
              <a:avLst/>
            </a:prstGeom>
            <a:ln w="19050" cap="flat" cmpd="sng">
              <a:solidFill>
                <a:srgbClr val="33CCFF"/>
              </a:solidFill>
              <a:prstDash val="solid"/>
              <a:round/>
              <a:headEnd type="none" w="med" len="med"/>
              <a:tailEnd type="none" w="med" len="med"/>
            </a:ln>
          </p:spPr>
        </p:sp>
        <p:sp>
          <p:nvSpPr>
            <p:cNvPr id="28713" name="Oval 38"/>
            <p:cNvSpPr/>
            <p:nvPr/>
          </p:nvSpPr>
          <p:spPr>
            <a:xfrm>
              <a:off x="1872" y="115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14" name="Line 39"/>
            <p:cNvSpPr/>
            <p:nvPr/>
          </p:nvSpPr>
          <p:spPr>
            <a:xfrm flipH="1">
              <a:off x="1824" y="1248"/>
              <a:ext cx="48" cy="144"/>
            </a:xfrm>
            <a:prstGeom prst="line">
              <a:avLst/>
            </a:prstGeom>
            <a:ln w="19050" cap="flat" cmpd="sng">
              <a:solidFill>
                <a:srgbClr val="33CCFF"/>
              </a:solidFill>
              <a:prstDash val="solid"/>
              <a:round/>
              <a:headEnd type="none" w="med" len="med"/>
              <a:tailEnd type="none" w="med" len="med"/>
            </a:ln>
          </p:spPr>
        </p:sp>
        <p:sp>
          <p:nvSpPr>
            <p:cNvPr id="28715" name="Line 40"/>
            <p:cNvSpPr/>
            <p:nvPr/>
          </p:nvSpPr>
          <p:spPr>
            <a:xfrm>
              <a:off x="1968" y="1200"/>
              <a:ext cx="96" cy="96"/>
            </a:xfrm>
            <a:prstGeom prst="line">
              <a:avLst/>
            </a:prstGeom>
            <a:ln w="19050" cap="flat" cmpd="sng">
              <a:solidFill>
                <a:srgbClr val="33CCFF"/>
              </a:solidFill>
              <a:prstDash val="solid"/>
              <a:round/>
              <a:headEnd type="none" w="med" len="med"/>
              <a:tailEnd type="none" w="med" len="med"/>
            </a:ln>
          </p:spPr>
        </p:sp>
        <p:sp>
          <p:nvSpPr>
            <p:cNvPr id="28716" name="Line 41"/>
            <p:cNvSpPr/>
            <p:nvPr/>
          </p:nvSpPr>
          <p:spPr>
            <a:xfrm>
              <a:off x="2112" y="1344"/>
              <a:ext cx="912" cy="0"/>
            </a:xfrm>
            <a:prstGeom prst="line">
              <a:avLst/>
            </a:prstGeom>
            <a:ln w="19050" cap="flat" cmpd="sng">
              <a:solidFill>
                <a:srgbClr val="00CC00"/>
              </a:solidFill>
              <a:prstDash val="solid"/>
              <a:round/>
              <a:headEnd type="none" w="med" len="med"/>
              <a:tailEnd type="none" w="med" len="med"/>
            </a:ln>
          </p:spPr>
        </p:sp>
        <p:sp>
          <p:nvSpPr>
            <p:cNvPr id="28717" name="Oval 42"/>
            <p:cNvSpPr/>
            <p:nvPr/>
          </p:nvSpPr>
          <p:spPr>
            <a:xfrm>
              <a:off x="2928" y="129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18" name="Oval 43"/>
            <p:cNvSpPr/>
            <p:nvPr/>
          </p:nvSpPr>
          <p:spPr>
            <a:xfrm>
              <a:off x="3072" y="1392"/>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19" name="Oval 48"/>
            <p:cNvSpPr/>
            <p:nvPr/>
          </p:nvSpPr>
          <p:spPr>
            <a:xfrm>
              <a:off x="3120" y="120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20" name="Line 49"/>
            <p:cNvSpPr/>
            <p:nvPr/>
          </p:nvSpPr>
          <p:spPr>
            <a:xfrm flipV="1">
              <a:off x="3168" y="1296"/>
              <a:ext cx="0" cy="144"/>
            </a:xfrm>
            <a:prstGeom prst="line">
              <a:avLst/>
            </a:prstGeom>
            <a:ln w="19050" cap="flat" cmpd="sng">
              <a:solidFill>
                <a:srgbClr val="33CCFF"/>
              </a:solidFill>
              <a:prstDash val="solid"/>
              <a:round/>
              <a:headEnd type="none" w="med" len="med"/>
              <a:tailEnd type="none" w="med" len="med"/>
            </a:ln>
          </p:spPr>
        </p:sp>
        <p:sp>
          <p:nvSpPr>
            <p:cNvPr id="28721" name="Line 50"/>
            <p:cNvSpPr/>
            <p:nvPr/>
          </p:nvSpPr>
          <p:spPr>
            <a:xfrm flipV="1">
              <a:off x="3024" y="1248"/>
              <a:ext cx="96" cy="48"/>
            </a:xfrm>
            <a:prstGeom prst="line">
              <a:avLst/>
            </a:prstGeom>
            <a:ln w="19050" cap="flat" cmpd="sng">
              <a:solidFill>
                <a:srgbClr val="33CCFF"/>
              </a:solidFill>
              <a:prstDash val="solid"/>
              <a:round/>
              <a:headEnd type="none" w="med" len="med"/>
              <a:tailEnd type="none" w="med" len="med"/>
            </a:ln>
          </p:spPr>
        </p:sp>
        <p:sp>
          <p:nvSpPr>
            <p:cNvPr id="28722" name="Line 51"/>
            <p:cNvSpPr/>
            <p:nvPr/>
          </p:nvSpPr>
          <p:spPr>
            <a:xfrm>
              <a:off x="3504" y="816"/>
              <a:ext cx="96" cy="96"/>
            </a:xfrm>
            <a:prstGeom prst="line">
              <a:avLst/>
            </a:prstGeom>
            <a:ln w="19050" cap="flat" cmpd="sng">
              <a:solidFill>
                <a:srgbClr val="33CCFF"/>
              </a:solidFill>
              <a:prstDash val="solid"/>
              <a:round/>
              <a:headEnd type="none" w="med" len="med"/>
              <a:tailEnd type="none" w="med" len="med"/>
            </a:ln>
          </p:spPr>
        </p:sp>
        <p:sp>
          <p:nvSpPr>
            <p:cNvPr id="28723" name="Oval 52"/>
            <p:cNvSpPr/>
            <p:nvPr/>
          </p:nvSpPr>
          <p:spPr>
            <a:xfrm>
              <a:off x="3456" y="81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24" name="Oval 53"/>
            <p:cNvSpPr/>
            <p:nvPr/>
          </p:nvSpPr>
          <p:spPr>
            <a:xfrm>
              <a:off x="3600" y="864"/>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25" name="Oval 54"/>
            <p:cNvSpPr/>
            <p:nvPr/>
          </p:nvSpPr>
          <p:spPr>
            <a:xfrm>
              <a:off x="3456" y="72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26" name="Line 55"/>
            <p:cNvSpPr/>
            <p:nvPr/>
          </p:nvSpPr>
          <p:spPr>
            <a:xfrm flipH="1" flipV="1">
              <a:off x="3552" y="816"/>
              <a:ext cx="48" cy="48"/>
            </a:xfrm>
            <a:prstGeom prst="line">
              <a:avLst/>
            </a:prstGeom>
            <a:ln w="19050" cap="flat" cmpd="sng">
              <a:solidFill>
                <a:srgbClr val="33CCFF"/>
              </a:solidFill>
              <a:prstDash val="solid"/>
              <a:round/>
              <a:headEnd type="none" w="med" len="med"/>
              <a:tailEnd type="none" w="med" len="med"/>
            </a:ln>
          </p:spPr>
        </p:sp>
        <p:sp>
          <p:nvSpPr>
            <p:cNvPr id="28727" name="Line 58"/>
            <p:cNvSpPr/>
            <p:nvPr/>
          </p:nvSpPr>
          <p:spPr>
            <a:xfrm flipV="1">
              <a:off x="3216" y="912"/>
              <a:ext cx="240" cy="288"/>
            </a:xfrm>
            <a:prstGeom prst="line">
              <a:avLst/>
            </a:prstGeom>
            <a:ln w="19050" cap="flat" cmpd="sng">
              <a:solidFill>
                <a:srgbClr val="00CC00"/>
              </a:solidFill>
              <a:prstDash val="solid"/>
              <a:round/>
              <a:headEnd type="none" w="med" len="med"/>
              <a:tailEnd type="none" w="med" len="med"/>
            </a:ln>
          </p:spPr>
        </p:sp>
        <p:sp>
          <p:nvSpPr>
            <p:cNvPr id="28728" name="Oval 59"/>
            <p:cNvSpPr/>
            <p:nvPr/>
          </p:nvSpPr>
          <p:spPr>
            <a:xfrm rot="4686555">
              <a:off x="2112" y="816"/>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29" name="Oval 60"/>
            <p:cNvSpPr/>
            <p:nvPr/>
          </p:nvSpPr>
          <p:spPr>
            <a:xfrm rot="4686555">
              <a:off x="2400" y="720"/>
              <a:ext cx="96" cy="96"/>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30" name="Oval 62" descr="20%"/>
            <p:cNvSpPr/>
            <p:nvPr/>
          </p:nvSpPr>
          <p:spPr>
            <a:xfrm rot="4686555">
              <a:off x="2304" y="912"/>
              <a:ext cx="96" cy="96"/>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8731" name="Line 63"/>
            <p:cNvSpPr/>
            <p:nvPr/>
          </p:nvSpPr>
          <p:spPr>
            <a:xfrm rot="4676136" flipH="1">
              <a:off x="2184" y="853"/>
              <a:ext cx="96" cy="145"/>
            </a:xfrm>
            <a:prstGeom prst="line">
              <a:avLst/>
            </a:prstGeom>
            <a:ln w="19050" cap="flat" cmpd="sng">
              <a:solidFill>
                <a:srgbClr val="33CCFF"/>
              </a:solidFill>
              <a:prstDash val="dash"/>
              <a:round/>
              <a:headEnd type="none" w="med" len="med"/>
              <a:tailEnd type="none" w="med" len="med"/>
            </a:ln>
          </p:spPr>
        </p:sp>
        <p:sp>
          <p:nvSpPr>
            <p:cNvPr id="28732" name="Line 64"/>
            <p:cNvSpPr/>
            <p:nvPr/>
          </p:nvSpPr>
          <p:spPr>
            <a:xfrm rot="4686555">
              <a:off x="2292" y="704"/>
              <a:ext cx="16" cy="195"/>
            </a:xfrm>
            <a:prstGeom prst="line">
              <a:avLst/>
            </a:prstGeom>
            <a:ln w="19050" cap="flat" cmpd="sng">
              <a:solidFill>
                <a:srgbClr val="33CCFF"/>
              </a:solidFill>
              <a:prstDash val="solid"/>
              <a:round/>
              <a:headEnd type="none" w="med" len="med"/>
              <a:tailEnd type="none" w="med" len="med"/>
            </a:ln>
          </p:spPr>
        </p:sp>
        <p:sp>
          <p:nvSpPr>
            <p:cNvPr id="28733" name="Line 66"/>
            <p:cNvSpPr/>
            <p:nvPr/>
          </p:nvSpPr>
          <p:spPr>
            <a:xfrm>
              <a:off x="2496" y="768"/>
              <a:ext cx="960" cy="0"/>
            </a:xfrm>
            <a:prstGeom prst="line">
              <a:avLst/>
            </a:prstGeom>
            <a:ln w="19050" cap="flat" cmpd="sng">
              <a:solidFill>
                <a:srgbClr val="00CC00"/>
              </a:solidFill>
              <a:prstDash val="solid"/>
              <a:round/>
              <a:headEnd type="none" w="med" len="med"/>
              <a:tailEnd type="none" w="med" len="med"/>
            </a:ln>
          </p:spPr>
        </p:sp>
      </p:grpSp>
      <p:sp>
        <p:nvSpPr>
          <p:cNvPr id="28734" name="Rectangle 68"/>
          <p:cNvSpPr/>
          <p:nvPr/>
        </p:nvSpPr>
        <p:spPr>
          <a:xfrm>
            <a:off x="76200" y="4724400"/>
            <a:ext cx="8839200" cy="2057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一个带环</a:t>
            </a:r>
            <a:r>
              <a:rPr lang="en-US" altLang="zh-CN" sz="3200" dirty="0">
                <a:solidFill>
                  <a:srgbClr val="00CC00"/>
                </a:solidFill>
                <a:latin typeface="Times New Roman" panose="02020603050405020304" pitchFamily="18" charset="0"/>
                <a:ea typeface="楷体_GB2312" pitchFamily="49" charset="-122"/>
              </a:rPr>
              <a:t>n</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立方体由</a:t>
            </a:r>
            <a:r>
              <a:rPr lang="en-US" altLang="zh-CN" sz="3200" dirty="0">
                <a:solidFill>
                  <a:srgbClr val="00B050"/>
                </a:solidFill>
                <a:latin typeface="Times New Roman" panose="02020603050405020304" pitchFamily="18" charset="0"/>
                <a:ea typeface="楷体_GB2312" pitchFamily="49" charset="-122"/>
              </a:rPr>
              <a:t>N = 2</a:t>
            </a:r>
            <a:r>
              <a:rPr lang="en-US" altLang="zh-CN" sz="3200" baseline="300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个结点环构成，每个结点环是一个有</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个结点的环，所以结点总数为</a:t>
            </a:r>
            <a:r>
              <a:rPr lang="en-US" altLang="zh-CN" sz="3200" dirty="0">
                <a:solidFill>
                  <a:srgbClr val="00CC00"/>
                </a:solidFill>
                <a:latin typeface="Times New Roman" panose="02020603050405020304" pitchFamily="18" charset="0"/>
                <a:ea typeface="楷体_GB2312" pitchFamily="49" charset="-122"/>
              </a:rPr>
              <a:t>n 2</a:t>
            </a:r>
            <a:r>
              <a:rPr lang="en-US" altLang="zh-CN" sz="3200" baseline="300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个。直径通常为</a:t>
            </a:r>
            <a:r>
              <a:rPr lang="en-US" altLang="zh-CN" sz="3200" dirty="0">
                <a:solidFill>
                  <a:srgbClr val="00CC00"/>
                </a:solidFill>
                <a:latin typeface="Times New Roman" panose="02020603050405020304" pitchFamily="18" charset="0"/>
                <a:ea typeface="楷体_GB2312" pitchFamily="49" charset="-122"/>
              </a:rPr>
              <a:t>2n</a:t>
            </a:r>
            <a:r>
              <a:rPr lang="zh-CN" altLang="en-US" sz="3200" dirty="0">
                <a:latin typeface="Times New Roman" panose="02020603050405020304" pitchFamily="18" charset="0"/>
                <a:ea typeface="楷体_GB2312" pitchFamily="49" charset="-122"/>
              </a:rPr>
              <a:t>，结点度为</a:t>
            </a:r>
            <a:r>
              <a:rPr lang="en-US" altLang="zh-CN" sz="3200" dirty="0">
                <a:solidFill>
                  <a:srgbClr val="33CCFF"/>
                </a:solidFill>
                <a:latin typeface="Times New Roman" panose="02020603050405020304" pitchFamily="18" charset="0"/>
                <a:ea typeface="楷体_GB2312" pitchFamily="49" charset="-122"/>
              </a:rPr>
              <a:t>3</a:t>
            </a:r>
            <a:r>
              <a:rPr lang="zh-CN" altLang="en-US" sz="3200" dirty="0">
                <a:latin typeface="Times New Roman" panose="02020603050405020304" pitchFamily="18" charset="0"/>
                <a:ea typeface="楷体_GB2312" pitchFamily="49" charset="-122"/>
              </a:rPr>
              <a:t>，对称。</a:t>
            </a:r>
            <a:endParaRPr lang="zh-CN" altLang="en-US" sz="3200" baseline="30000" dirty="0">
              <a:solidFill>
                <a:srgbClr val="CCFF99"/>
              </a:solidFill>
              <a:latin typeface="Times New Roman" panose="02020603050405020304" pitchFamily="18" charset="0"/>
              <a:ea typeface="楷体_GB2312" pitchFamily="49" charset="-122"/>
            </a:endParaRPr>
          </a:p>
        </p:txBody>
      </p:sp>
      <p:sp>
        <p:nvSpPr>
          <p:cNvPr id="28735" name="Text Box 69"/>
          <p:cNvSpPr txBox="1"/>
          <p:nvPr/>
        </p:nvSpPr>
        <p:spPr>
          <a:xfrm>
            <a:off x="6477000" y="2743200"/>
            <a:ext cx="1600200" cy="304800"/>
          </a:xfrm>
          <a:prstGeom prst="rect">
            <a:avLst/>
          </a:prstGeom>
          <a:noFill/>
          <a:ln w="9525">
            <a:noFill/>
          </a:ln>
        </p:spPr>
        <p:txBody>
          <a:bodyPr lIns="0" tIns="0" rIns="0" bIns="0" anchor="t">
            <a:spAutoFit/>
          </a:bodyPr>
          <a:lstStyle/>
          <a:p>
            <a:pPr>
              <a:spcBef>
                <a:spcPct val="50000"/>
              </a:spcBef>
            </a:pPr>
            <a:r>
              <a:rPr lang="zh-CN" altLang="en-US" sz="2000" dirty="0">
                <a:solidFill>
                  <a:schemeClr val="folHlink"/>
                </a:solidFill>
                <a:latin typeface="Times New Roman" panose="02020603050405020304" pitchFamily="18" charset="0"/>
                <a:ea typeface="宋体" panose="02010600030101010101" pitchFamily="2" charset="-122"/>
              </a:rPr>
              <a:t>带环</a:t>
            </a:r>
            <a:r>
              <a:rPr lang="en-US" altLang="zh-CN" sz="2000" dirty="0">
                <a:solidFill>
                  <a:schemeClr val="folHlink"/>
                </a:solidFill>
                <a:latin typeface="Times New Roman" panose="02020603050405020304" pitchFamily="18" charset="0"/>
                <a:ea typeface="宋体" panose="02010600030101010101" pitchFamily="2" charset="-122"/>
              </a:rPr>
              <a:t>3-</a:t>
            </a:r>
            <a:r>
              <a:rPr lang="zh-CN" altLang="en-US" sz="2000" dirty="0">
                <a:solidFill>
                  <a:schemeClr val="folHlink"/>
                </a:solidFill>
                <a:latin typeface="Times New Roman" panose="02020603050405020304" pitchFamily="18" charset="0"/>
                <a:ea typeface="宋体" panose="02010600030101010101" pitchFamily="2" charset="-122"/>
              </a:rPr>
              <a:t>立方体</a:t>
            </a:r>
            <a:endParaRPr lang="zh-CN" altLang="en-US"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Line 208"/>
          <p:cNvSpPr/>
          <p:nvPr/>
        </p:nvSpPr>
        <p:spPr>
          <a:xfrm flipH="1">
            <a:off x="1828800" y="1376363"/>
            <a:ext cx="1833563" cy="1747837"/>
          </a:xfrm>
          <a:prstGeom prst="line">
            <a:avLst/>
          </a:prstGeom>
          <a:ln w="19050" cap="flat" cmpd="sng">
            <a:solidFill>
              <a:srgbClr val="00CC00"/>
            </a:solidFill>
            <a:prstDash val="solid"/>
            <a:round/>
            <a:headEnd type="none" w="med" len="med"/>
            <a:tailEnd type="none" w="med" len="med"/>
          </a:ln>
        </p:spPr>
      </p:sp>
      <p:sp>
        <p:nvSpPr>
          <p:cNvPr id="29698" name="Line 209"/>
          <p:cNvSpPr/>
          <p:nvPr/>
        </p:nvSpPr>
        <p:spPr>
          <a:xfrm flipH="1">
            <a:off x="2814638" y="1371600"/>
            <a:ext cx="1833562" cy="1747838"/>
          </a:xfrm>
          <a:prstGeom prst="line">
            <a:avLst/>
          </a:prstGeom>
          <a:ln w="19050" cap="flat" cmpd="sng">
            <a:solidFill>
              <a:srgbClr val="00CC00"/>
            </a:solidFill>
            <a:prstDash val="solid"/>
            <a:round/>
            <a:headEnd type="none" w="med" len="med"/>
            <a:tailEnd type="none" w="med" len="med"/>
          </a:ln>
        </p:spPr>
      </p:sp>
      <p:sp>
        <p:nvSpPr>
          <p:cNvPr id="29699" name="Line 210"/>
          <p:cNvSpPr/>
          <p:nvPr/>
        </p:nvSpPr>
        <p:spPr>
          <a:xfrm flipH="1">
            <a:off x="3886200" y="1376363"/>
            <a:ext cx="1833563" cy="1747837"/>
          </a:xfrm>
          <a:prstGeom prst="line">
            <a:avLst/>
          </a:prstGeom>
          <a:ln w="19050" cap="flat" cmpd="sng">
            <a:solidFill>
              <a:srgbClr val="00CC00"/>
            </a:solidFill>
            <a:prstDash val="solid"/>
            <a:round/>
            <a:headEnd type="none" w="med" len="med"/>
            <a:tailEnd type="none" w="med" len="med"/>
          </a:ln>
        </p:spPr>
      </p:sp>
      <p:sp>
        <p:nvSpPr>
          <p:cNvPr id="29700" name="Line 132"/>
          <p:cNvSpPr/>
          <p:nvPr/>
        </p:nvSpPr>
        <p:spPr>
          <a:xfrm flipH="1">
            <a:off x="4953000" y="1376363"/>
            <a:ext cx="1828800" cy="1747837"/>
          </a:xfrm>
          <a:prstGeom prst="line">
            <a:avLst/>
          </a:prstGeom>
          <a:ln w="19050" cap="flat" cmpd="sng">
            <a:solidFill>
              <a:srgbClr val="00CC00"/>
            </a:solidFill>
            <a:prstDash val="solid"/>
            <a:round/>
            <a:headEnd type="none" w="med" len="med"/>
            <a:tailEnd type="none" w="med" len="med"/>
          </a:ln>
        </p:spPr>
      </p:sp>
      <p:sp>
        <p:nvSpPr>
          <p:cNvPr id="29701" name="Line 133"/>
          <p:cNvSpPr/>
          <p:nvPr/>
        </p:nvSpPr>
        <p:spPr>
          <a:xfrm flipH="1">
            <a:off x="4953000" y="2290763"/>
            <a:ext cx="1828800" cy="1747837"/>
          </a:xfrm>
          <a:prstGeom prst="line">
            <a:avLst/>
          </a:prstGeom>
          <a:ln w="19050" cap="flat" cmpd="sng">
            <a:solidFill>
              <a:srgbClr val="00CC00"/>
            </a:solidFill>
            <a:prstDash val="solid"/>
            <a:round/>
            <a:headEnd type="none" w="med" len="med"/>
            <a:tailEnd type="none" w="med" len="med"/>
          </a:ln>
        </p:spPr>
      </p:sp>
      <p:sp>
        <p:nvSpPr>
          <p:cNvPr id="29702" name="Line 134"/>
          <p:cNvSpPr/>
          <p:nvPr/>
        </p:nvSpPr>
        <p:spPr>
          <a:xfrm flipH="1">
            <a:off x="4953000" y="3205163"/>
            <a:ext cx="1828800" cy="1747837"/>
          </a:xfrm>
          <a:prstGeom prst="line">
            <a:avLst/>
          </a:prstGeom>
          <a:ln w="19050" cap="flat" cmpd="sng">
            <a:solidFill>
              <a:srgbClr val="00CC00"/>
            </a:solidFill>
            <a:prstDash val="solid"/>
            <a:round/>
            <a:headEnd type="none" w="med" len="med"/>
            <a:tailEnd type="none" w="med" len="med"/>
          </a:ln>
        </p:spPr>
      </p:sp>
      <p:sp>
        <p:nvSpPr>
          <p:cNvPr id="29703" name="Line 135"/>
          <p:cNvSpPr/>
          <p:nvPr/>
        </p:nvSpPr>
        <p:spPr>
          <a:xfrm flipH="1">
            <a:off x="4953000" y="4043363"/>
            <a:ext cx="1828800" cy="1747837"/>
          </a:xfrm>
          <a:prstGeom prst="line">
            <a:avLst/>
          </a:prstGeom>
          <a:ln w="19050" cap="flat" cmpd="sng">
            <a:solidFill>
              <a:srgbClr val="00CC00"/>
            </a:solidFill>
            <a:prstDash val="solid"/>
            <a:round/>
            <a:headEnd type="none" w="med" len="med"/>
            <a:tailEnd type="none" w="med" len="med"/>
          </a:ln>
        </p:spPr>
      </p:sp>
      <p:sp>
        <p:nvSpPr>
          <p:cNvPr id="29704" name="Rectangle 2"/>
          <p:cNvSpPr/>
          <p:nvPr/>
        </p:nvSpPr>
        <p:spPr>
          <a:xfrm>
            <a:off x="152400" y="228600"/>
            <a:ext cx="87630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2.2.10  k</a:t>
            </a:r>
            <a:r>
              <a:rPr lang="zh-CN" altLang="en-US" sz="3200" dirty="0">
                <a:solidFill>
                  <a:schemeClr val="accent1"/>
                </a:solidFill>
                <a:latin typeface="Times New Roman" panose="02020603050405020304" pitchFamily="18" charset="0"/>
                <a:ea typeface="楷体_GB2312" pitchFamily="49" charset="-122"/>
              </a:rPr>
              <a:t>元</a:t>
            </a:r>
            <a:r>
              <a:rPr lang="en-US" altLang="zh-CN" sz="3200" dirty="0">
                <a:solidFill>
                  <a:schemeClr val="accent1"/>
                </a:solidFill>
                <a:latin typeface="Times New Roman" panose="02020603050405020304" pitchFamily="18" charset="0"/>
                <a:ea typeface="楷体_GB2312" pitchFamily="49" charset="-122"/>
              </a:rPr>
              <a:t>n-</a:t>
            </a:r>
            <a:r>
              <a:rPr lang="zh-CN" altLang="en-US" sz="3200" dirty="0">
                <a:solidFill>
                  <a:schemeClr val="accent1"/>
                </a:solidFill>
                <a:latin typeface="Times New Roman" panose="02020603050405020304" pitchFamily="18" charset="0"/>
                <a:ea typeface="楷体_GB2312" pitchFamily="49" charset="-122"/>
              </a:rPr>
              <a:t>立方体网络</a:t>
            </a:r>
          </a:p>
        </p:txBody>
      </p:sp>
      <p:grpSp>
        <p:nvGrpSpPr>
          <p:cNvPr id="29705" name="Group 3"/>
          <p:cNvGrpSpPr/>
          <p:nvPr/>
        </p:nvGrpSpPr>
        <p:grpSpPr>
          <a:xfrm>
            <a:off x="1600200" y="3581400"/>
            <a:ext cx="3581400" cy="460375"/>
            <a:chOff x="1584" y="766"/>
            <a:chExt cx="2256" cy="290"/>
          </a:xfrm>
        </p:grpSpPr>
        <p:grpSp>
          <p:nvGrpSpPr>
            <p:cNvPr id="29706" name="Group 4"/>
            <p:cNvGrpSpPr/>
            <p:nvPr/>
          </p:nvGrpSpPr>
          <p:grpSpPr>
            <a:xfrm rot="10627608">
              <a:off x="1584" y="766"/>
              <a:ext cx="144" cy="288"/>
              <a:chOff x="3744" y="2160"/>
              <a:chExt cx="144" cy="288"/>
            </a:xfrm>
          </p:grpSpPr>
          <p:sp>
            <p:nvSpPr>
              <p:cNvPr id="29707" name="Arc 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08" name="Arc 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709" name="Group 7"/>
            <p:cNvGrpSpPr/>
            <p:nvPr/>
          </p:nvGrpSpPr>
          <p:grpSpPr>
            <a:xfrm rot="85671">
              <a:off x="3696" y="768"/>
              <a:ext cx="144" cy="288"/>
              <a:chOff x="3744" y="2160"/>
              <a:chExt cx="144" cy="288"/>
            </a:xfrm>
          </p:grpSpPr>
          <p:sp>
            <p:nvSpPr>
              <p:cNvPr id="29710" name="Arc 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11" name="Arc 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712" name="Line 10"/>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9713" name="Group 11"/>
          <p:cNvGrpSpPr/>
          <p:nvPr/>
        </p:nvGrpSpPr>
        <p:grpSpPr>
          <a:xfrm>
            <a:off x="1600200" y="4495800"/>
            <a:ext cx="3581400" cy="460375"/>
            <a:chOff x="1584" y="766"/>
            <a:chExt cx="2256" cy="290"/>
          </a:xfrm>
        </p:grpSpPr>
        <p:grpSp>
          <p:nvGrpSpPr>
            <p:cNvPr id="29714" name="Group 12"/>
            <p:cNvGrpSpPr/>
            <p:nvPr/>
          </p:nvGrpSpPr>
          <p:grpSpPr>
            <a:xfrm rot="10627608">
              <a:off x="1584" y="766"/>
              <a:ext cx="144" cy="288"/>
              <a:chOff x="3744" y="2160"/>
              <a:chExt cx="144" cy="288"/>
            </a:xfrm>
          </p:grpSpPr>
          <p:sp>
            <p:nvSpPr>
              <p:cNvPr id="29715" name="Arc 1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16" name="Arc 1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717" name="Group 15"/>
            <p:cNvGrpSpPr/>
            <p:nvPr/>
          </p:nvGrpSpPr>
          <p:grpSpPr>
            <a:xfrm rot="85671">
              <a:off x="3696" y="768"/>
              <a:ext cx="144" cy="288"/>
              <a:chOff x="3744" y="2160"/>
              <a:chExt cx="144" cy="288"/>
            </a:xfrm>
          </p:grpSpPr>
          <p:sp>
            <p:nvSpPr>
              <p:cNvPr id="29718" name="Arc 1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19" name="Arc 1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720" name="Line 18"/>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9721" name="Group 19"/>
          <p:cNvGrpSpPr/>
          <p:nvPr/>
        </p:nvGrpSpPr>
        <p:grpSpPr>
          <a:xfrm>
            <a:off x="1600200" y="5334000"/>
            <a:ext cx="3581400" cy="460375"/>
            <a:chOff x="1584" y="766"/>
            <a:chExt cx="2256" cy="290"/>
          </a:xfrm>
        </p:grpSpPr>
        <p:grpSp>
          <p:nvGrpSpPr>
            <p:cNvPr id="29722" name="Group 20"/>
            <p:cNvGrpSpPr/>
            <p:nvPr/>
          </p:nvGrpSpPr>
          <p:grpSpPr>
            <a:xfrm rot="10627608">
              <a:off x="1584" y="766"/>
              <a:ext cx="144" cy="288"/>
              <a:chOff x="3744" y="2160"/>
              <a:chExt cx="144" cy="288"/>
            </a:xfrm>
          </p:grpSpPr>
          <p:sp>
            <p:nvSpPr>
              <p:cNvPr id="29723" name="Arc 2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24" name="Arc 2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725" name="Group 23"/>
            <p:cNvGrpSpPr/>
            <p:nvPr/>
          </p:nvGrpSpPr>
          <p:grpSpPr>
            <a:xfrm rot="85671">
              <a:off x="3696" y="768"/>
              <a:ext cx="144" cy="288"/>
              <a:chOff x="3744" y="2160"/>
              <a:chExt cx="144" cy="288"/>
            </a:xfrm>
          </p:grpSpPr>
          <p:sp>
            <p:nvSpPr>
              <p:cNvPr id="29726" name="Arc 2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27" name="Arc 2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728" name="Line 26"/>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9729" name="Group 27"/>
          <p:cNvGrpSpPr/>
          <p:nvPr/>
        </p:nvGrpSpPr>
        <p:grpSpPr>
          <a:xfrm>
            <a:off x="1600200" y="2667000"/>
            <a:ext cx="3581400" cy="460375"/>
            <a:chOff x="1584" y="766"/>
            <a:chExt cx="2256" cy="290"/>
          </a:xfrm>
        </p:grpSpPr>
        <p:grpSp>
          <p:nvGrpSpPr>
            <p:cNvPr id="29730" name="Group 28"/>
            <p:cNvGrpSpPr/>
            <p:nvPr/>
          </p:nvGrpSpPr>
          <p:grpSpPr>
            <a:xfrm rot="10627608">
              <a:off x="1584" y="766"/>
              <a:ext cx="144" cy="288"/>
              <a:chOff x="3744" y="2160"/>
              <a:chExt cx="144" cy="288"/>
            </a:xfrm>
          </p:grpSpPr>
          <p:sp>
            <p:nvSpPr>
              <p:cNvPr id="29731" name="Arc 29"/>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32" name="Arc 30"/>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733" name="Group 31"/>
            <p:cNvGrpSpPr/>
            <p:nvPr/>
          </p:nvGrpSpPr>
          <p:grpSpPr>
            <a:xfrm rot="85671">
              <a:off x="3696" y="768"/>
              <a:ext cx="144" cy="288"/>
              <a:chOff x="3744" y="2160"/>
              <a:chExt cx="144" cy="288"/>
            </a:xfrm>
          </p:grpSpPr>
          <p:sp>
            <p:nvSpPr>
              <p:cNvPr id="29734" name="Arc 3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735" name="Arc 3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736" name="Line 34"/>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29737" name="Group 35"/>
          <p:cNvGrpSpPr/>
          <p:nvPr/>
        </p:nvGrpSpPr>
        <p:grpSpPr>
          <a:xfrm>
            <a:off x="1828800" y="2822575"/>
            <a:ext cx="457200" cy="3200400"/>
            <a:chOff x="1728" y="864"/>
            <a:chExt cx="288" cy="2016"/>
          </a:xfrm>
        </p:grpSpPr>
        <p:grpSp>
          <p:nvGrpSpPr>
            <p:cNvPr id="29738" name="Group 36"/>
            <p:cNvGrpSpPr/>
            <p:nvPr/>
          </p:nvGrpSpPr>
          <p:grpSpPr>
            <a:xfrm rot="-5572392">
              <a:off x="1800" y="792"/>
              <a:ext cx="144" cy="288"/>
              <a:chOff x="3744" y="2160"/>
              <a:chExt cx="144" cy="288"/>
            </a:xfrm>
          </p:grpSpPr>
          <p:sp>
            <p:nvSpPr>
              <p:cNvPr id="29739" name="Arc 3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40" name="Arc 3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741" name="Group 39"/>
            <p:cNvGrpSpPr/>
            <p:nvPr/>
          </p:nvGrpSpPr>
          <p:grpSpPr>
            <a:xfrm rot="5485671">
              <a:off x="1800" y="2664"/>
              <a:ext cx="144" cy="288"/>
              <a:chOff x="3744" y="2160"/>
              <a:chExt cx="144" cy="288"/>
            </a:xfrm>
          </p:grpSpPr>
          <p:sp>
            <p:nvSpPr>
              <p:cNvPr id="29742" name="Arc 4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43" name="Arc 4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744" name="Line 42"/>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9745" name="Group 43"/>
          <p:cNvGrpSpPr/>
          <p:nvPr/>
        </p:nvGrpSpPr>
        <p:grpSpPr>
          <a:xfrm>
            <a:off x="2819400" y="2822575"/>
            <a:ext cx="457200" cy="3200400"/>
            <a:chOff x="1728" y="864"/>
            <a:chExt cx="288" cy="2016"/>
          </a:xfrm>
        </p:grpSpPr>
        <p:grpSp>
          <p:nvGrpSpPr>
            <p:cNvPr id="29746" name="Group 44"/>
            <p:cNvGrpSpPr/>
            <p:nvPr/>
          </p:nvGrpSpPr>
          <p:grpSpPr>
            <a:xfrm rot="-5572392">
              <a:off x="1800" y="792"/>
              <a:ext cx="144" cy="288"/>
              <a:chOff x="3744" y="2160"/>
              <a:chExt cx="144" cy="288"/>
            </a:xfrm>
          </p:grpSpPr>
          <p:sp>
            <p:nvSpPr>
              <p:cNvPr id="29747" name="Arc 4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48" name="Arc 4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749" name="Group 47"/>
            <p:cNvGrpSpPr/>
            <p:nvPr/>
          </p:nvGrpSpPr>
          <p:grpSpPr>
            <a:xfrm rot="5485671">
              <a:off x="1800" y="2664"/>
              <a:ext cx="144" cy="288"/>
              <a:chOff x="3744" y="2160"/>
              <a:chExt cx="144" cy="288"/>
            </a:xfrm>
          </p:grpSpPr>
          <p:sp>
            <p:nvSpPr>
              <p:cNvPr id="29750" name="Arc 4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51" name="Arc 4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752" name="Line 50"/>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9753" name="Group 51"/>
          <p:cNvGrpSpPr/>
          <p:nvPr/>
        </p:nvGrpSpPr>
        <p:grpSpPr>
          <a:xfrm>
            <a:off x="3886200" y="2822575"/>
            <a:ext cx="457200" cy="3200400"/>
            <a:chOff x="1728" y="864"/>
            <a:chExt cx="288" cy="2016"/>
          </a:xfrm>
        </p:grpSpPr>
        <p:grpSp>
          <p:nvGrpSpPr>
            <p:cNvPr id="29754" name="Group 52"/>
            <p:cNvGrpSpPr/>
            <p:nvPr/>
          </p:nvGrpSpPr>
          <p:grpSpPr>
            <a:xfrm rot="-5572392">
              <a:off x="1800" y="792"/>
              <a:ext cx="144" cy="288"/>
              <a:chOff x="3744" y="2160"/>
              <a:chExt cx="144" cy="288"/>
            </a:xfrm>
          </p:grpSpPr>
          <p:sp>
            <p:nvSpPr>
              <p:cNvPr id="29755" name="Arc 5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56" name="Arc 5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757" name="Group 55"/>
            <p:cNvGrpSpPr/>
            <p:nvPr/>
          </p:nvGrpSpPr>
          <p:grpSpPr>
            <a:xfrm rot="5485671">
              <a:off x="1800" y="2664"/>
              <a:ext cx="144" cy="288"/>
              <a:chOff x="3744" y="2160"/>
              <a:chExt cx="144" cy="288"/>
            </a:xfrm>
          </p:grpSpPr>
          <p:sp>
            <p:nvSpPr>
              <p:cNvPr id="29758" name="Arc 5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59" name="Arc 5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760" name="Line 58"/>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29761" name="Group 59"/>
          <p:cNvGrpSpPr/>
          <p:nvPr/>
        </p:nvGrpSpPr>
        <p:grpSpPr>
          <a:xfrm>
            <a:off x="4953000" y="2822575"/>
            <a:ext cx="457200" cy="3200400"/>
            <a:chOff x="1728" y="864"/>
            <a:chExt cx="288" cy="2016"/>
          </a:xfrm>
        </p:grpSpPr>
        <p:grpSp>
          <p:nvGrpSpPr>
            <p:cNvPr id="29762" name="Group 60"/>
            <p:cNvGrpSpPr/>
            <p:nvPr/>
          </p:nvGrpSpPr>
          <p:grpSpPr>
            <a:xfrm rot="-5572392">
              <a:off x="1800" y="792"/>
              <a:ext cx="144" cy="288"/>
              <a:chOff x="3744" y="2160"/>
              <a:chExt cx="144" cy="288"/>
            </a:xfrm>
          </p:grpSpPr>
          <p:sp>
            <p:nvSpPr>
              <p:cNvPr id="29763" name="Arc 6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64" name="Arc 6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765" name="Group 63"/>
            <p:cNvGrpSpPr/>
            <p:nvPr/>
          </p:nvGrpSpPr>
          <p:grpSpPr>
            <a:xfrm rot="5485671">
              <a:off x="1800" y="2664"/>
              <a:ext cx="144" cy="288"/>
              <a:chOff x="3744" y="2160"/>
              <a:chExt cx="144" cy="288"/>
            </a:xfrm>
          </p:grpSpPr>
          <p:sp>
            <p:nvSpPr>
              <p:cNvPr id="29766" name="Arc 6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67" name="Arc 6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768" name="Line 66"/>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9769" name="Line 67"/>
          <p:cNvSpPr/>
          <p:nvPr/>
        </p:nvSpPr>
        <p:spPr>
          <a:xfrm>
            <a:off x="1828800" y="3097213"/>
            <a:ext cx="0" cy="2667000"/>
          </a:xfrm>
          <a:prstGeom prst="line">
            <a:avLst/>
          </a:prstGeom>
          <a:ln w="19050" cap="flat" cmpd="sng">
            <a:solidFill>
              <a:srgbClr val="33CCFF"/>
            </a:solidFill>
            <a:prstDash val="solid"/>
            <a:round/>
            <a:headEnd type="none" w="med" len="med"/>
            <a:tailEnd type="none" w="med" len="med"/>
          </a:ln>
        </p:spPr>
      </p:sp>
      <p:sp>
        <p:nvSpPr>
          <p:cNvPr id="29770" name="Line 68"/>
          <p:cNvSpPr/>
          <p:nvPr/>
        </p:nvSpPr>
        <p:spPr>
          <a:xfrm>
            <a:off x="2819400" y="3097213"/>
            <a:ext cx="0" cy="2667000"/>
          </a:xfrm>
          <a:prstGeom prst="line">
            <a:avLst/>
          </a:prstGeom>
          <a:ln w="19050" cap="flat" cmpd="sng">
            <a:solidFill>
              <a:srgbClr val="33CCFF"/>
            </a:solidFill>
            <a:prstDash val="solid"/>
            <a:round/>
            <a:headEnd type="none" w="med" len="med"/>
            <a:tailEnd type="none" w="med" len="med"/>
          </a:ln>
        </p:spPr>
      </p:sp>
      <p:sp>
        <p:nvSpPr>
          <p:cNvPr id="29771" name="Line 69"/>
          <p:cNvSpPr/>
          <p:nvPr/>
        </p:nvSpPr>
        <p:spPr>
          <a:xfrm>
            <a:off x="3886200" y="3097213"/>
            <a:ext cx="0" cy="2667000"/>
          </a:xfrm>
          <a:prstGeom prst="line">
            <a:avLst/>
          </a:prstGeom>
          <a:ln w="19050" cap="flat" cmpd="sng">
            <a:solidFill>
              <a:srgbClr val="33CCFF"/>
            </a:solidFill>
            <a:prstDash val="solid"/>
            <a:round/>
            <a:headEnd type="none" w="med" len="med"/>
            <a:tailEnd type="none" w="med" len="med"/>
          </a:ln>
        </p:spPr>
      </p:sp>
      <p:sp>
        <p:nvSpPr>
          <p:cNvPr id="29772" name="Line 70"/>
          <p:cNvSpPr/>
          <p:nvPr/>
        </p:nvSpPr>
        <p:spPr>
          <a:xfrm>
            <a:off x="4953000" y="3127375"/>
            <a:ext cx="0" cy="2667000"/>
          </a:xfrm>
          <a:prstGeom prst="line">
            <a:avLst/>
          </a:prstGeom>
          <a:ln w="19050" cap="flat" cmpd="sng">
            <a:solidFill>
              <a:srgbClr val="33CCFF"/>
            </a:solidFill>
            <a:prstDash val="solid"/>
            <a:round/>
            <a:headEnd type="none" w="med" len="med"/>
            <a:tailEnd type="none" w="med" len="med"/>
          </a:ln>
        </p:spPr>
      </p:sp>
      <p:sp>
        <p:nvSpPr>
          <p:cNvPr id="29773" name="Line 71"/>
          <p:cNvSpPr/>
          <p:nvPr/>
        </p:nvSpPr>
        <p:spPr>
          <a:xfrm>
            <a:off x="1828800" y="3097213"/>
            <a:ext cx="3124200" cy="0"/>
          </a:xfrm>
          <a:prstGeom prst="line">
            <a:avLst/>
          </a:prstGeom>
          <a:ln w="19050" cap="flat" cmpd="sng">
            <a:solidFill>
              <a:schemeClr val="tx2"/>
            </a:solidFill>
            <a:prstDash val="solid"/>
            <a:round/>
            <a:headEnd type="none" w="med" len="med"/>
            <a:tailEnd type="none" w="med" len="med"/>
          </a:ln>
        </p:spPr>
      </p:sp>
      <p:sp>
        <p:nvSpPr>
          <p:cNvPr id="29774" name="Oval 72"/>
          <p:cNvSpPr/>
          <p:nvPr/>
        </p:nvSpPr>
        <p:spPr>
          <a:xfrm>
            <a:off x="1752600" y="3021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75" name="Oval 73"/>
          <p:cNvSpPr/>
          <p:nvPr/>
        </p:nvSpPr>
        <p:spPr>
          <a:xfrm>
            <a:off x="2743200" y="3021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76" name="Oval 74"/>
          <p:cNvSpPr/>
          <p:nvPr/>
        </p:nvSpPr>
        <p:spPr>
          <a:xfrm>
            <a:off x="3810000" y="3021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77" name="Oval 75"/>
          <p:cNvSpPr/>
          <p:nvPr/>
        </p:nvSpPr>
        <p:spPr>
          <a:xfrm>
            <a:off x="4876800" y="3021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78" name="Line 76"/>
          <p:cNvSpPr/>
          <p:nvPr/>
        </p:nvSpPr>
        <p:spPr>
          <a:xfrm>
            <a:off x="1828800" y="4011613"/>
            <a:ext cx="3124200" cy="0"/>
          </a:xfrm>
          <a:prstGeom prst="line">
            <a:avLst/>
          </a:prstGeom>
          <a:ln w="19050" cap="flat" cmpd="sng">
            <a:solidFill>
              <a:schemeClr val="tx2"/>
            </a:solidFill>
            <a:prstDash val="solid"/>
            <a:round/>
            <a:headEnd type="none" w="med" len="med"/>
            <a:tailEnd type="none" w="med" len="med"/>
          </a:ln>
        </p:spPr>
      </p:sp>
      <p:sp>
        <p:nvSpPr>
          <p:cNvPr id="29779" name="Oval 77"/>
          <p:cNvSpPr/>
          <p:nvPr/>
        </p:nvSpPr>
        <p:spPr>
          <a:xfrm>
            <a:off x="1752600" y="3935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0" name="Oval 78"/>
          <p:cNvSpPr/>
          <p:nvPr/>
        </p:nvSpPr>
        <p:spPr>
          <a:xfrm>
            <a:off x="2743200" y="3935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1" name="Oval 79"/>
          <p:cNvSpPr/>
          <p:nvPr/>
        </p:nvSpPr>
        <p:spPr>
          <a:xfrm>
            <a:off x="3810000" y="3935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2" name="Oval 80"/>
          <p:cNvSpPr/>
          <p:nvPr/>
        </p:nvSpPr>
        <p:spPr>
          <a:xfrm>
            <a:off x="4876800" y="3935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3" name="Line 81"/>
          <p:cNvSpPr/>
          <p:nvPr/>
        </p:nvSpPr>
        <p:spPr>
          <a:xfrm>
            <a:off x="1828800" y="4926013"/>
            <a:ext cx="3124200" cy="0"/>
          </a:xfrm>
          <a:prstGeom prst="line">
            <a:avLst/>
          </a:prstGeom>
          <a:ln w="19050" cap="flat" cmpd="sng">
            <a:solidFill>
              <a:schemeClr val="tx2"/>
            </a:solidFill>
            <a:prstDash val="solid"/>
            <a:round/>
            <a:headEnd type="none" w="med" len="med"/>
            <a:tailEnd type="none" w="med" len="med"/>
          </a:ln>
        </p:spPr>
      </p:sp>
      <p:sp>
        <p:nvSpPr>
          <p:cNvPr id="29784" name="Oval 82"/>
          <p:cNvSpPr/>
          <p:nvPr/>
        </p:nvSpPr>
        <p:spPr>
          <a:xfrm>
            <a:off x="1752600" y="48498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5" name="Oval 83"/>
          <p:cNvSpPr/>
          <p:nvPr/>
        </p:nvSpPr>
        <p:spPr>
          <a:xfrm>
            <a:off x="2743200" y="48498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6" name="Oval 84"/>
          <p:cNvSpPr/>
          <p:nvPr/>
        </p:nvSpPr>
        <p:spPr>
          <a:xfrm>
            <a:off x="3810000" y="48498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7" name="Oval 85"/>
          <p:cNvSpPr/>
          <p:nvPr/>
        </p:nvSpPr>
        <p:spPr>
          <a:xfrm>
            <a:off x="4876800" y="48498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88" name="Line 86"/>
          <p:cNvSpPr/>
          <p:nvPr/>
        </p:nvSpPr>
        <p:spPr>
          <a:xfrm>
            <a:off x="1828800" y="5764213"/>
            <a:ext cx="3124200" cy="0"/>
          </a:xfrm>
          <a:prstGeom prst="line">
            <a:avLst/>
          </a:prstGeom>
          <a:ln w="19050" cap="flat" cmpd="sng">
            <a:solidFill>
              <a:schemeClr val="tx2"/>
            </a:solidFill>
            <a:prstDash val="solid"/>
            <a:round/>
            <a:headEnd type="none" w="med" len="med"/>
            <a:tailEnd type="none" w="med" len="med"/>
          </a:ln>
        </p:spPr>
      </p:sp>
      <p:sp>
        <p:nvSpPr>
          <p:cNvPr id="29789" name="Oval 87"/>
          <p:cNvSpPr/>
          <p:nvPr/>
        </p:nvSpPr>
        <p:spPr>
          <a:xfrm>
            <a:off x="1752600" y="568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90" name="Oval 88"/>
          <p:cNvSpPr/>
          <p:nvPr/>
        </p:nvSpPr>
        <p:spPr>
          <a:xfrm>
            <a:off x="2743200" y="568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91" name="Oval 89"/>
          <p:cNvSpPr/>
          <p:nvPr/>
        </p:nvSpPr>
        <p:spPr>
          <a:xfrm>
            <a:off x="3810000" y="568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792" name="Oval 90"/>
          <p:cNvSpPr/>
          <p:nvPr/>
        </p:nvSpPr>
        <p:spPr>
          <a:xfrm>
            <a:off x="4876800" y="568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aphicFrame>
        <p:nvGraphicFramePr>
          <p:cNvPr id="29793" name="Object 91"/>
          <p:cNvGraphicFramePr/>
          <p:nvPr/>
        </p:nvGraphicFramePr>
        <p:xfrm>
          <a:off x="3600450" y="5884863"/>
          <a:ext cx="112713" cy="214312"/>
        </p:xfrm>
        <a:graphic>
          <a:graphicData uri="http://schemas.openxmlformats.org/presentationml/2006/ole">
            <mc:AlternateContent xmlns:mc="http://schemas.openxmlformats.org/markup-compatibility/2006">
              <mc:Choice xmlns:v="urn:schemas-microsoft-com:vml" Requires="v">
                <p:oleObj spid="_x0000_s18441" r:id="rId4" imgW="114300" imgH="215265" progId="Equation.3">
                  <p:embed/>
                </p:oleObj>
              </mc:Choice>
              <mc:Fallback>
                <p:oleObj r:id="rId4" imgW="114300" imgH="215265" progId="Equation.3">
                  <p:embed/>
                  <p:pic>
                    <p:nvPicPr>
                      <p:cNvPr id="0" name="图片 3075"/>
                      <p:cNvPicPr/>
                      <p:nvPr/>
                    </p:nvPicPr>
                    <p:blipFill>
                      <a:blip r:embed="rId5"/>
                      <a:stretch>
                        <a:fillRect/>
                      </a:stretch>
                    </p:blipFill>
                    <p:spPr>
                      <a:xfrm>
                        <a:off x="3600450" y="5884863"/>
                        <a:ext cx="112713" cy="214312"/>
                      </a:xfrm>
                      <a:prstGeom prst="rect">
                        <a:avLst/>
                      </a:prstGeom>
                      <a:noFill/>
                      <a:ln w="38100">
                        <a:noFill/>
                        <a:miter/>
                      </a:ln>
                    </p:spPr>
                  </p:pic>
                </p:oleObj>
              </mc:Fallback>
            </mc:AlternateContent>
          </a:graphicData>
        </a:graphic>
      </p:graphicFrame>
      <p:grpSp>
        <p:nvGrpSpPr>
          <p:cNvPr id="29794" name="Group 93"/>
          <p:cNvGrpSpPr/>
          <p:nvPr/>
        </p:nvGrpSpPr>
        <p:grpSpPr>
          <a:xfrm>
            <a:off x="5562600" y="2209800"/>
            <a:ext cx="457200" cy="3200400"/>
            <a:chOff x="1728" y="864"/>
            <a:chExt cx="288" cy="2016"/>
          </a:xfrm>
        </p:grpSpPr>
        <p:grpSp>
          <p:nvGrpSpPr>
            <p:cNvPr id="29795" name="Group 94"/>
            <p:cNvGrpSpPr/>
            <p:nvPr/>
          </p:nvGrpSpPr>
          <p:grpSpPr>
            <a:xfrm rot="-5572392">
              <a:off x="1800" y="792"/>
              <a:ext cx="144" cy="288"/>
              <a:chOff x="3744" y="2160"/>
              <a:chExt cx="144" cy="288"/>
            </a:xfrm>
          </p:grpSpPr>
          <p:sp>
            <p:nvSpPr>
              <p:cNvPr id="29796" name="Arc 9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797" name="Arc 9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798" name="Group 97"/>
            <p:cNvGrpSpPr/>
            <p:nvPr/>
          </p:nvGrpSpPr>
          <p:grpSpPr>
            <a:xfrm rot="5485671">
              <a:off x="1800" y="2664"/>
              <a:ext cx="144" cy="288"/>
              <a:chOff x="3744" y="2160"/>
              <a:chExt cx="144" cy="288"/>
            </a:xfrm>
          </p:grpSpPr>
          <p:sp>
            <p:nvSpPr>
              <p:cNvPr id="29799" name="Arc 9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800" name="Arc 9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801" name="Line 100"/>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9802" name="Line 101"/>
          <p:cNvSpPr/>
          <p:nvPr/>
        </p:nvSpPr>
        <p:spPr>
          <a:xfrm>
            <a:off x="5562600" y="2514600"/>
            <a:ext cx="0" cy="2667000"/>
          </a:xfrm>
          <a:prstGeom prst="line">
            <a:avLst/>
          </a:prstGeom>
          <a:ln w="19050" cap="flat" cmpd="sng">
            <a:solidFill>
              <a:srgbClr val="33CCFF"/>
            </a:solidFill>
            <a:prstDash val="solid"/>
            <a:round/>
            <a:headEnd type="none" w="med" len="med"/>
            <a:tailEnd type="none" w="med" len="med"/>
          </a:ln>
        </p:spPr>
      </p:sp>
      <p:sp>
        <p:nvSpPr>
          <p:cNvPr id="29803" name="Oval 102"/>
          <p:cNvSpPr/>
          <p:nvPr/>
        </p:nvSpPr>
        <p:spPr>
          <a:xfrm>
            <a:off x="5486400" y="24082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04" name="Oval 103"/>
          <p:cNvSpPr/>
          <p:nvPr/>
        </p:nvSpPr>
        <p:spPr>
          <a:xfrm>
            <a:off x="5486400" y="33226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05" name="Oval 104"/>
          <p:cNvSpPr/>
          <p:nvPr/>
        </p:nvSpPr>
        <p:spPr>
          <a:xfrm>
            <a:off x="5486400" y="42370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06" name="Oval 105"/>
          <p:cNvSpPr/>
          <p:nvPr/>
        </p:nvSpPr>
        <p:spPr>
          <a:xfrm>
            <a:off x="5486400" y="50752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807" name="Group 106"/>
          <p:cNvGrpSpPr/>
          <p:nvPr/>
        </p:nvGrpSpPr>
        <p:grpSpPr>
          <a:xfrm>
            <a:off x="6172200" y="1676400"/>
            <a:ext cx="457200" cy="3200400"/>
            <a:chOff x="1728" y="864"/>
            <a:chExt cx="288" cy="2016"/>
          </a:xfrm>
        </p:grpSpPr>
        <p:grpSp>
          <p:nvGrpSpPr>
            <p:cNvPr id="29808" name="Group 107"/>
            <p:cNvGrpSpPr/>
            <p:nvPr/>
          </p:nvGrpSpPr>
          <p:grpSpPr>
            <a:xfrm rot="-5572392">
              <a:off x="1800" y="792"/>
              <a:ext cx="144" cy="288"/>
              <a:chOff x="3744" y="2160"/>
              <a:chExt cx="144" cy="288"/>
            </a:xfrm>
          </p:grpSpPr>
          <p:sp>
            <p:nvSpPr>
              <p:cNvPr id="29809" name="Arc 10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810" name="Arc 10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811" name="Group 110"/>
            <p:cNvGrpSpPr/>
            <p:nvPr/>
          </p:nvGrpSpPr>
          <p:grpSpPr>
            <a:xfrm rot="5485671">
              <a:off x="1800" y="2664"/>
              <a:ext cx="144" cy="288"/>
              <a:chOff x="3744" y="2160"/>
              <a:chExt cx="144" cy="288"/>
            </a:xfrm>
          </p:grpSpPr>
          <p:sp>
            <p:nvSpPr>
              <p:cNvPr id="29812" name="Arc 11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813" name="Arc 11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814" name="Line 113"/>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9815" name="Line 114"/>
          <p:cNvSpPr/>
          <p:nvPr/>
        </p:nvSpPr>
        <p:spPr>
          <a:xfrm>
            <a:off x="6172200" y="1981200"/>
            <a:ext cx="0" cy="2667000"/>
          </a:xfrm>
          <a:prstGeom prst="line">
            <a:avLst/>
          </a:prstGeom>
          <a:ln w="19050" cap="flat" cmpd="sng">
            <a:solidFill>
              <a:srgbClr val="33CCFF"/>
            </a:solidFill>
            <a:prstDash val="solid"/>
            <a:round/>
            <a:headEnd type="none" w="med" len="med"/>
            <a:tailEnd type="none" w="med" len="med"/>
          </a:ln>
        </p:spPr>
      </p:sp>
      <p:sp>
        <p:nvSpPr>
          <p:cNvPr id="29816" name="Oval 115"/>
          <p:cNvSpPr/>
          <p:nvPr/>
        </p:nvSpPr>
        <p:spPr>
          <a:xfrm>
            <a:off x="6096000" y="1874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17" name="Oval 116"/>
          <p:cNvSpPr/>
          <p:nvPr/>
        </p:nvSpPr>
        <p:spPr>
          <a:xfrm>
            <a:off x="6096000" y="27892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18" name="Oval 117"/>
          <p:cNvSpPr/>
          <p:nvPr/>
        </p:nvSpPr>
        <p:spPr>
          <a:xfrm>
            <a:off x="6096000" y="37036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19" name="Oval 118"/>
          <p:cNvSpPr/>
          <p:nvPr/>
        </p:nvSpPr>
        <p:spPr>
          <a:xfrm>
            <a:off x="6096000" y="4541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820" name="Group 119"/>
          <p:cNvGrpSpPr/>
          <p:nvPr/>
        </p:nvGrpSpPr>
        <p:grpSpPr>
          <a:xfrm>
            <a:off x="6781800" y="1143000"/>
            <a:ext cx="457200" cy="3200400"/>
            <a:chOff x="1728" y="864"/>
            <a:chExt cx="288" cy="2016"/>
          </a:xfrm>
        </p:grpSpPr>
        <p:grpSp>
          <p:nvGrpSpPr>
            <p:cNvPr id="29821" name="Group 120"/>
            <p:cNvGrpSpPr/>
            <p:nvPr/>
          </p:nvGrpSpPr>
          <p:grpSpPr>
            <a:xfrm rot="-5572392">
              <a:off x="1800" y="792"/>
              <a:ext cx="144" cy="288"/>
              <a:chOff x="3744" y="2160"/>
              <a:chExt cx="144" cy="288"/>
            </a:xfrm>
          </p:grpSpPr>
          <p:sp>
            <p:nvSpPr>
              <p:cNvPr id="29822" name="Arc 12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823" name="Arc 12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29824" name="Group 123"/>
            <p:cNvGrpSpPr/>
            <p:nvPr/>
          </p:nvGrpSpPr>
          <p:grpSpPr>
            <a:xfrm rot="5485671">
              <a:off x="1800" y="2664"/>
              <a:ext cx="144" cy="288"/>
              <a:chOff x="3744" y="2160"/>
              <a:chExt cx="144" cy="288"/>
            </a:xfrm>
          </p:grpSpPr>
          <p:sp>
            <p:nvSpPr>
              <p:cNvPr id="29825" name="Arc 12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29826" name="Arc 12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29827" name="Line 126"/>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29828" name="Line 127"/>
          <p:cNvSpPr/>
          <p:nvPr/>
        </p:nvSpPr>
        <p:spPr>
          <a:xfrm>
            <a:off x="6781800" y="1447800"/>
            <a:ext cx="0" cy="2667000"/>
          </a:xfrm>
          <a:prstGeom prst="line">
            <a:avLst/>
          </a:prstGeom>
          <a:ln w="19050" cap="flat" cmpd="sng">
            <a:solidFill>
              <a:srgbClr val="33CCFF"/>
            </a:solidFill>
            <a:prstDash val="solid"/>
            <a:round/>
            <a:headEnd type="none" w="med" len="med"/>
            <a:tailEnd type="none" w="med" len="med"/>
          </a:ln>
        </p:spPr>
      </p:sp>
      <p:sp>
        <p:nvSpPr>
          <p:cNvPr id="29829" name="Oval 128"/>
          <p:cNvSpPr/>
          <p:nvPr/>
        </p:nvSpPr>
        <p:spPr>
          <a:xfrm>
            <a:off x="6705600" y="1341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30" name="Oval 129"/>
          <p:cNvSpPr/>
          <p:nvPr/>
        </p:nvSpPr>
        <p:spPr>
          <a:xfrm>
            <a:off x="6705600" y="22558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31" name="Oval 130"/>
          <p:cNvSpPr/>
          <p:nvPr/>
        </p:nvSpPr>
        <p:spPr>
          <a:xfrm>
            <a:off x="6705600" y="31702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32" name="Oval 131"/>
          <p:cNvSpPr/>
          <p:nvPr/>
        </p:nvSpPr>
        <p:spPr>
          <a:xfrm>
            <a:off x="6705600" y="4008438"/>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833" name="Group 144"/>
          <p:cNvGrpSpPr/>
          <p:nvPr/>
        </p:nvGrpSpPr>
        <p:grpSpPr>
          <a:xfrm>
            <a:off x="4194175" y="914400"/>
            <a:ext cx="2652713" cy="2259013"/>
            <a:chOff x="2354" y="576"/>
            <a:chExt cx="1671" cy="1423"/>
          </a:xfrm>
        </p:grpSpPr>
        <p:grpSp>
          <p:nvGrpSpPr>
            <p:cNvPr id="29834" name="Group 137"/>
            <p:cNvGrpSpPr/>
            <p:nvPr/>
          </p:nvGrpSpPr>
          <p:grpSpPr>
            <a:xfrm rot="8015964">
              <a:off x="2593" y="1783"/>
              <a:ext cx="144" cy="288"/>
              <a:chOff x="3744" y="2160"/>
              <a:chExt cx="144" cy="288"/>
            </a:xfrm>
          </p:grpSpPr>
          <p:sp>
            <p:nvSpPr>
              <p:cNvPr id="29835" name="Arc 13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36" name="Arc 13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837" name="Group 140"/>
            <p:cNvGrpSpPr/>
            <p:nvPr/>
          </p:nvGrpSpPr>
          <p:grpSpPr>
            <a:xfrm rot="-2525973">
              <a:off x="3840" y="576"/>
              <a:ext cx="144" cy="288"/>
              <a:chOff x="3744" y="2160"/>
              <a:chExt cx="144" cy="288"/>
            </a:xfrm>
          </p:grpSpPr>
          <p:sp>
            <p:nvSpPr>
              <p:cNvPr id="29838" name="Arc 14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39" name="Arc 14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840" name="Line 143"/>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841" name="Group 145"/>
          <p:cNvGrpSpPr/>
          <p:nvPr/>
        </p:nvGrpSpPr>
        <p:grpSpPr>
          <a:xfrm>
            <a:off x="4205288" y="1828800"/>
            <a:ext cx="2652712" cy="2259013"/>
            <a:chOff x="2354" y="576"/>
            <a:chExt cx="1671" cy="1423"/>
          </a:xfrm>
        </p:grpSpPr>
        <p:grpSp>
          <p:nvGrpSpPr>
            <p:cNvPr id="29842" name="Group 146"/>
            <p:cNvGrpSpPr/>
            <p:nvPr/>
          </p:nvGrpSpPr>
          <p:grpSpPr>
            <a:xfrm rot="8015964">
              <a:off x="2593" y="1783"/>
              <a:ext cx="144" cy="288"/>
              <a:chOff x="3744" y="2160"/>
              <a:chExt cx="144" cy="288"/>
            </a:xfrm>
          </p:grpSpPr>
          <p:sp>
            <p:nvSpPr>
              <p:cNvPr id="29843" name="Arc 14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44" name="Arc 14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845" name="Group 149"/>
            <p:cNvGrpSpPr/>
            <p:nvPr/>
          </p:nvGrpSpPr>
          <p:grpSpPr>
            <a:xfrm rot="-2525973">
              <a:off x="3840" y="576"/>
              <a:ext cx="144" cy="288"/>
              <a:chOff x="3744" y="2160"/>
              <a:chExt cx="144" cy="288"/>
            </a:xfrm>
          </p:grpSpPr>
          <p:sp>
            <p:nvSpPr>
              <p:cNvPr id="29846" name="Arc 15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47" name="Arc 15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848" name="Line 152"/>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849" name="Group 153"/>
          <p:cNvGrpSpPr/>
          <p:nvPr/>
        </p:nvGrpSpPr>
        <p:grpSpPr>
          <a:xfrm>
            <a:off x="4191000" y="2770188"/>
            <a:ext cx="2652713" cy="2259012"/>
            <a:chOff x="2354" y="576"/>
            <a:chExt cx="1671" cy="1423"/>
          </a:xfrm>
        </p:grpSpPr>
        <p:grpSp>
          <p:nvGrpSpPr>
            <p:cNvPr id="29850" name="Group 154"/>
            <p:cNvGrpSpPr/>
            <p:nvPr/>
          </p:nvGrpSpPr>
          <p:grpSpPr>
            <a:xfrm rot="8015964">
              <a:off x="2593" y="1783"/>
              <a:ext cx="144" cy="288"/>
              <a:chOff x="3744" y="2160"/>
              <a:chExt cx="144" cy="288"/>
            </a:xfrm>
          </p:grpSpPr>
          <p:sp>
            <p:nvSpPr>
              <p:cNvPr id="29851" name="Arc 15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52" name="Arc 15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853" name="Group 157"/>
            <p:cNvGrpSpPr/>
            <p:nvPr/>
          </p:nvGrpSpPr>
          <p:grpSpPr>
            <a:xfrm rot="-2525973">
              <a:off x="3840" y="576"/>
              <a:ext cx="144" cy="288"/>
              <a:chOff x="3744" y="2160"/>
              <a:chExt cx="144" cy="288"/>
            </a:xfrm>
          </p:grpSpPr>
          <p:sp>
            <p:nvSpPr>
              <p:cNvPr id="29854" name="Arc 15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55" name="Arc 15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856" name="Line 160"/>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857" name="Group 161"/>
          <p:cNvGrpSpPr/>
          <p:nvPr/>
        </p:nvGrpSpPr>
        <p:grpSpPr>
          <a:xfrm>
            <a:off x="4267200" y="3532188"/>
            <a:ext cx="2652713" cy="2259012"/>
            <a:chOff x="2354" y="576"/>
            <a:chExt cx="1671" cy="1423"/>
          </a:xfrm>
        </p:grpSpPr>
        <p:grpSp>
          <p:nvGrpSpPr>
            <p:cNvPr id="29858" name="Group 162"/>
            <p:cNvGrpSpPr/>
            <p:nvPr/>
          </p:nvGrpSpPr>
          <p:grpSpPr>
            <a:xfrm rot="8015964">
              <a:off x="2593" y="1783"/>
              <a:ext cx="144" cy="288"/>
              <a:chOff x="3744" y="2160"/>
              <a:chExt cx="144" cy="288"/>
            </a:xfrm>
          </p:grpSpPr>
          <p:sp>
            <p:nvSpPr>
              <p:cNvPr id="29859" name="Arc 16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60" name="Arc 16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861" name="Group 165"/>
            <p:cNvGrpSpPr/>
            <p:nvPr/>
          </p:nvGrpSpPr>
          <p:grpSpPr>
            <a:xfrm rot="-2525973">
              <a:off x="3840" y="576"/>
              <a:ext cx="144" cy="288"/>
              <a:chOff x="3744" y="2160"/>
              <a:chExt cx="144" cy="288"/>
            </a:xfrm>
          </p:grpSpPr>
          <p:sp>
            <p:nvSpPr>
              <p:cNvPr id="29862" name="Arc 16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863" name="Arc 16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864" name="Line 168"/>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865" name="Group 169"/>
          <p:cNvGrpSpPr/>
          <p:nvPr/>
        </p:nvGrpSpPr>
        <p:grpSpPr>
          <a:xfrm>
            <a:off x="2209800" y="2084388"/>
            <a:ext cx="3581400" cy="460375"/>
            <a:chOff x="1584" y="766"/>
            <a:chExt cx="2256" cy="290"/>
          </a:xfrm>
        </p:grpSpPr>
        <p:grpSp>
          <p:nvGrpSpPr>
            <p:cNvPr id="29866" name="Group 170"/>
            <p:cNvGrpSpPr/>
            <p:nvPr/>
          </p:nvGrpSpPr>
          <p:grpSpPr>
            <a:xfrm rot="10627608">
              <a:off x="1584" y="766"/>
              <a:ext cx="144" cy="288"/>
              <a:chOff x="3744" y="2160"/>
              <a:chExt cx="144" cy="288"/>
            </a:xfrm>
          </p:grpSpPr>
          <p:sp>
            <p:nvSpPr>
              <p:cNvPr id="29867" name="Arc 17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68" name="Arc 17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869" name="Group 173"/>
            <p:cNvGrpSpPr/>
            <p:nvPr/>
          </p:nvGrpSpPr>
          <p:grpSpPr>
            <a:xfrm rot="85671">
              <a:off x="3696" y="768"/>
              <a:ext cx="144" cy="288"/>
              <a:chOff x="3744" y="2160"/>
              <a:chExt cx="144" cy="288"/>
            </a:xfrm>
          </p:grpSpPr>
          <p:sp>
            <p:nvSpPr>
              <p:cNvPr id="29870" name="Arc 17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71" name="Arc 17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872" name="Line 176"/>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sp>
        <p:nvSpPr>
          <p:cNvPr id="29873" name="Line 177"/>
          <p:cNvSpPr/>
          <p:nvPr/>
        </p:nvSpPr>
        <p:spPr>
          <a:xfrm>
            <a:off x="2438400" y="2514600"/>
            <a:ext cx="3124200" cy="0"/>
          </a:xfrm>
          <a:prstGeom prst="line">
            <a:avLst/>
          </a:prstGeom>
          <a:ln w="19050" cap="flat" cmpd="sng">
            <a:solidFill>
              <a:schemeClr val="tx2"/>
            </a:solidFill>
            <a:prstDash val="solid"/>
            <a:round/>
            <a:headEnd type="none" w="med" len="med"/>
            <a:tailEnd type="none" w="med" len="med"/>
          </a:ln>
        </p:spPr>
      </p:sp>
      <p:sp>
        <p:nvSpPr>
          <p:cNvPr id="29874" name="Oval 178"/>
          <p:cNvSpPr/>
          <p:nvPr/>
        </p:nvSpPr>
        <p:spPr>
          <a:xfrm>
            <a:off x="23622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75" name="Oval 179"/>
          <p:cNvSpPr/>
          <p:nvPr/>
        </p:nvSpPr>
        <p:spPr>
          <a:xfrm>
            <a:off x="33528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76" name="Oval 180"/>
          <p:cNvSpPr/>
          <p:nvPr/>
        </p:nvSpPr>
        <p:spPr>
          <a:xfrm>
            <a:off x="44196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77" name="Oval 181"/>
          <p:cNvSpPr/>
          <p:nvPr/>
        </p:nvSpPr>
        <p:spPr>
          <a:xfrm>
            <a:off x="5486400" y="2438400"/>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878" name="Group 182"/>
          <p:cNvGrpSpPr/>
          <p:nvPr/>
        </p:nvGrpSpPr>
        <p:grpSpPr>
          <a:xfrm>
            <a:off x="2819400" y="1524000"/>
            <a:ext cx="3581400" cy="460375"/>
            <a:chOff x="1584" y="766"/>
            <a:chExt cx="2256" cy="290"/>
          </a:xfrm>
        </p:grpSpPr>
        <p:grpSp>
          <p:nvGrpSpPr>
            <p:cNvPr id="29879" name="Group 183"/>
            <p:cNvGrpSpPr/>
            <p:nvPr/>
          </p:nvGrpSpPr>
          <p:grpSpPr>
            <a:xfrm rot="10627608">
              <a:off x="1584" y="766"/>
              <a:ext cx="144" cy="288"/>
              <a:chOff x="3744" y="2160"/>
              <a:chExt cx="144" cy="288"/>
            </a:xfrm>
          </p:grpSpPr>
          <p:sp>
            <p:nvSpPr>
              <p:cNvPr id="29880" name="Arc 18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81" name="Arc 18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882" name="Group 186"/>
            <p:cNvGrpSpPr/>
            <p:nvPr/>
          </p:nvGrpSpPr>
          <p:grpSpPr>
            <a:xfrm rot="85671">
              <a:off x="3696" y="768"/>
              <a:ext cx="144" cy="288"/>
              <a:chOff x="3744" y="2160"/>
              <a:chExt cx="144" cy="288"/>
            </a:xfrm>
          </p:grpSpPr>
          <p:sp>
            <p:nvSpPr>
              <p:cNvPr id="29883" name="Arc 18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84" name="Arc 18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885" name="Line 189"/>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sp>
        <p:nvSpPr>
          <p:cNvPr id="29886" name="Line 190"/>
          <p:cNvSpPr/>
          <p:nvPr/>
        </p:nvSpPr>
        <p:spPr>
          <a:xfrm>
            <a:off x="3048000" y="1954213"/>
            <a:ext cx="3124200" cy="0"/>
          </a:xfrm>
          <a:prstGeom prst="line">
            <a:avLst/>
          </a:prstGeom>
          <a:ln w="19050" cap="flat" cmpd="sng">
            <a:solidFill>
              <a:schemeClr val="tx2"/>
            </a:solidFill>
            <a:prstDash val="solid"/>
            <a:round/>
            <a:headEnd type="none" w="med" len="med"/>
            <a:tailEnd type="none" w="med" len="med"/>
          </a:ln>
        </p:spPr>
      </p:sp>
      <p:sp>
        <p:nvSpPr>
          <p:cNvPr id="29887" name="Oval 191"/>
          <p:cNvSpPr/>
          <p:nvPr/>
        </p:nvSpPr>
        <p:spPr>
          <a:xfrm>
            <a:off x="2971800" y="187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88" name="Oval 192"/>
          <p:cNvSpPr/>
          <p:nvPr/>
        </p:nvSpPr>
        <p:spPr>
          <a:xfrm>
            <a:off x="3962400" y="187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89" name="Oval 193"/>
          <p:cNvSpPr/>
          <p:nvPr/>
        </p:nvSpPr>
        <p:spPr>
          <a:xfrm>
            <a:off x="5029200" y="187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890" name="Oval 194"/>
          <p:cNvSpPr/>
          <p:nvPr/>
        </p:nvSpPr>
        <p:spPr>
          <a:xfrm>
            <a:off x="6096000" y="1878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891" name="Group 195"/>
          <p:cNvGrpSpPr/>
          <p:nvPr/>
        </p:nvGrpSpPr>
        <p:grpSpPr>
          <a:xfrm>
            <a:off x="3429000" y="990600"/>
            <a:ext cx="3581400" cy="460375"/>
            <a:chOff x="1584" y="766"/>
            <a:chExt cx="2256" cy="290"/>
          </a:xfrm>
        </p:grpSpPr>
        <p:grpSp>
          <p:nvGrpSpPr>
            <p:cNvPr id="29892" name="Group 196"/>
            <p:cNvGrpSpPr/>
            <p:nvPr/>
          </p:nvGrpSpPr>
          <p:grpSpPr>
            <a:xfrm rot="10627608">
              <a:off x="1584" y="766"/>
              <a:ext cx="144" cy="288"/>
              <a:chOff x="3744" y="2160"/>
              <a:chExt cx="144" cy="288"/>
            </a:xfrm>
          </p:grpSpPr>
          <p:sp>
            <p:nvSpPr>
              <p:cNvPr id="29893" name="Arc 19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94" name="Arc 19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29895" name="Group 199"/>
            <p:cNvGrpSpPr/>
            <p:nvPr/>
          </p:nvGrpSpPr>
          <p:grpSpPr>
            <a:xfrm rot="85671">
              <a:off x="3696" y="768"/>
              <a:ext cx="144" cy="288"/>
              <a:chOff x="3744" y="2160"/>
              <a:chExt cx="144" cy="288"/>
            </a:xfrm>
          </p:grpSpPr>
          <p:sp>
            <p:nvSpPr>
              <p:cNvPr id="29896" name="Arc 20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29897" name="Arc 20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29898" name="Line 202"/>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sp>
        <p:nvSpPr>
          <p:cNvPr id="29899" name="Line 203"/>
          <p:cNvSpPr/>
          <p:nvPr/>
        </p:nvSpPr>
        <p:spPr>
          <a:xfrm>
            <a:off x="3657600" y="1420813"/>
            <a:ext cx="3124200" cy="0"/>
          </a:xfrm>
          <a:prstGeom prst="line">
            <a:avLst/>
          </a:prstGeom>
          <a:ln w="19050" cap="flat" cmpd="sng">
            <a:solidFill>
              <a:schemeClr val="tx2"/>
            </a:solidFill>
            <a:prstDash val="solid"/>
            <a:round/>
            <a:headEnd type="none" w="med" len="med"/>
            <a:tailEnd type="none" w="med" len="med"/>
          </a:ln>
        </p:spPr>
      </p:sp>
      <p:sp>
        <p:nvSpPr>
          <p:cNvPr id="29900" name="Oval 204"/>
          <p:cNvSpPr/>
          <p:nvPr/>
        </p:nvSpPr>
        <p:spPr>
          <a:xfrm>
            <a:off x="35814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901" name="Oval 205"/>
          <p:cNvSpPr/>
          <p:nvPr/>
        </p:nvSpPr>
        <p:spPr>
          <a:xfrm>
            <a:off x="45720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902" name="Oval 206"/>
          <p:cNvSpPr/>
          <p:nvPr/>
        </p:nvSpPr>
        <p:spPr>
          <a:xfrm>
            <a:off x="56388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29903" name="Oval 207"/>
          <p:cNvSpPr/>
          <p:nvPr/>
        </p:nvSpPr>
        <p:spPr>
          <a:xfrm>
            <a:off x="67056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pSp>
        <p:nvGrpSpPr>
          <p:cNvPr id="29904" name="Group 211"/>
          <p:cNvGrpSpPr/>
          <p:nvPr/>
        </p:nvGrpSpPr>
        <p:grpSpPr>
          <a:xfrm>
            <a:off x="3200400" y="865188"/>
            <a:ext cx="2652713" cy="2259012"/>
            <a:chOff x="2354" y="576"/>
            <a:chExt cx="1671" cy="1423"/>
          </a:xfrm>
        </p:grpSpPr>
        <p:grpSp>
          <p:nvGrpSpPr>
            <p:cNvPr id="29905" name="Group 212"/>
            <p:cNvGrpSpPr/>
            <p:nvPr/>
          </p:nvGrpSpPr>
          <p:grpSpPr>
            <a:xfrm rot="8015964">
              <a:off x="2593" y="1783"/>
              <a:ext cx="144" cy="288"/>
              <a:chOff x="3744" y="2160"/>
              <a:chExt cx="144" cy="288"/>
            </a:xfrm>
          </p:grpSpPr>
          <p:sp>
            <p:nvSpPr>
              <p:cNvPr id="29906" name="Arc 21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07" name="Arc 21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908" name="Group 215"/>
            <p:cNvGrpSpPr/>
            <p:nvPr/>
          </p:nvGrpSpPr>
          <p:grpSpPr>
            <a:xfrm rot="-2525973">
              <a:off x="3840" y="576"/>
              <a:ext cx="144" cy="288"/>
              <a:chOff x="3744" y="2160"/>
              <a:chExt cx="144" cy="288"/>
            </a:xfrm>
          </p:grpSpPr>
          <p:sp>
            <p:nvSpPr>
              <p:cNvPr id="29909" name="Arc 21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10" name="Arc 21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911" name="Line 218"/>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912" name="Group 219"/>
          <p:cNvGrpSpPr/>
          <p:nvPr/>
        </p:nvGrpSpPr>
        <p:grpSpPr>
          <a:xfrm>
            <a:off x="2057400" y="914400"/>
            <a:ext cx="2652713" cy="2259013"/>
            <a:chOff x="2354" y="576"/>
            <a:chExt cx="1671" cy="1423"/>
          </a:xfrm>
        </p:grpSpPr>
        <p:grpSp>
          <p:nvGrpSpPr>
            <p:cNvPr id="29913" name="Group 220"/>
            <p:cNvGrpSpPr/>
            <p:nvPr/>
          </p:nvGrpSpPr>
          <p:grpSpPr>
            <a:xfrm rot="8015964">
              <a:off x="2593" y="1783"/>
              <a:ext cx="144" cy="288"/>
              <a:chOff x="3744" y="2160"/>
              <a:chExt cx="144" cy="288"/>
            </a:xfrm>
          </p:grpSpPr>
          <p:sp>
            <p:nvSpPr>
              <p:cNvPr id="29914" name="Arc 22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15" name="Arc 22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916" name="Group 223"/>
            <p:cNvGrpSpPr/>
            <p:nvPr/>
          </p:nvGrpSpPr>
          <p:grpSpPr>
            <a:xfrm rot="-2525973">
              <a:off x="3840" y="576"/>
              <a:ext cx="144" cy="288"/>
              <a:chOff x="3744" y="2160"/>
              <a:chExt cx="144" cy="288"/>
            </a:xfrm>
          </p:grpSpPr>
          <p:sp>
            <p:nvSpPr>
              <p:cNvPr id="29917" name="Arc 22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18" name="Arc 22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919" name="Line 226"/>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grpSp>
        <p:nvGrpSpPr>
          <p:cNvPr id="29920" name="Group 227"/>
          <p:cNvGrpSpPr/>
          <p:nvPr/>
        </p:nvGrpSpPr>
        <p:grpSpPr>
          <a:xfrm>
            <a:off x="1066800" y="941388"/>
            <a:ext cx="2652713" cy="2259012"/>
            <a:chOff x="2354" y="576"/>
            <a:chExt cx="1671" cy="1423"/>
          </a:xfrm>
        </p:grpSpPr>
        <p:grpSp>
          <p:nvGrpSpPr>
            <p:cNvPr id="29921" name="Group 228"/>
            <p:cNvGrpSpPr/>
            <p:nvPr/>
          </p:nvGrpSpPr>
          <p:grpSpPr>
            <a:xfrm rot="8015964">
              <a:off x="2593" y="1783"/>
              <a:ext cx="144" cy="288"/>
              <a:chOff x="3744" y="2160"/>
              <a:chExt cx="144" cy="288"/>
            </a:xfrm>
          </p:grpSpPr>
          <p:sp>
            <p:nvSpPr>
              <p:cNvPr id="29922" name="Arc 229"/>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23" name="Arc 230"/>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grpSp>
          <p:nvGrpSpPr>
            <p:cNvPr id="29924" name="Group 231"/>
            <p:cNvGrpSpPr/>
            <p:nvPr/>
          </p:nvGrpSpPr>
          <p:grpSpPr>
            <a:xfrm rot="-2525973">
              <a:off x="3840" y="576"/>
              <a:ext cx="144" cy="288"/>
              <a:chOff x="3744" y="2160"/>
              <a:chExt cx="144" cy="288"/>
            </a:xfrm>
          </p:grpSpPr>
          <p:sp>
            <p:nvSpPr>
              <p:cNvPr id="29925" name="Arc 23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sp>
            <p:nvSpPr>
              <p:cNvPr id="29926" name="Arc 23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00CC00"/>
                </a:solidFill>
                <a:prstDash val="solid"/>
                <a:round/>
                <a:headEnd type="none" w="med" len="med"/>
                <a:tailEnd type="none" w="med" len="med"/>
              </a:ln>
            </p:spPr>
            <p:txBody>
              <a:bodyPr/>
              <a:lstStyle/>
              <a:p>
                <a:endParaRPr lang="zh-CN" altLang="en-US"/>
              </a:p>
            </p:txBody>
          </p:sp>
        </p:grpSp>
        <p:sp>
          <p:nvSpPr>
            <p:cNvPr id="29927" name="Line 234"/>
            <p:cNvSpPr/>
            <p:nvPr/>
          </p:nvSpPr>
          <p:spPr>
            <a:xfrm rot="2788356" flipV="1">
              <a:off x="3188" y="393"/>
              <a:ext cx="0" cy="1671"/>
            </a:xfrm>
            <a:prstGeom prst="line">
              <a:avLst/>
            </a:prstGeom>
            <a:ln w="19050" cap="flat" cmpd="sng">
              <a:solidFill>
                <a:srgbClr val="00CC00"/>
              </a:solidFill>
              <a:prstDash val="solid"/>
              <a:round/>
              <a:headEnd type="none" w="med" len="med"/>
              <a:tailEnd type="none" w="med" len="med"/>
            </a:ln>
          </p:spPr>
        </p:sp>
      </p:grpSp>
      <p:sp>
        <p:nvSpPr>
          <p:cNvPr id="29928" name="Text Box 235"/>
          <p:cNvSpPr txBox="1"/>
          <p:nvPr/>
        </p:nvSpPr>
        <p:spPr>
          <a:xfrm>
            <a:off x="2352675" y="6400800"/>
            <a:ext cx="4884738"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4</a:t>
            </a:r>
            <a:r>
              <a:rPr lang="zh-CN" altLang="en-US" sz="2000" dirty="0">
                <a:solidFill>
                  <a:schemeClr val="folHlink"/>
                </a:solidFill>
                <a:latin typeface="Times New Roman" panose="02020603050405020304" pitchFamily="18" charset="0"/>
                <a:ea typeface="宋体" panose="02010600030101010101" pitchFamily="2" charset="-122"/>
              </a:rPr>
              <a:t>元</a:t>
            </a:r>
            <a:r>
              <a:rPr lang="en-US" altLang="zh-CN" sz="2000" dirty="0">
                <a:solidFill>
                  <a:schemeClr val="folHlink"/>
                </a:solidFill>
                <a:latin typeface="Times New Roman" panose="02020603050405020304" pitchFamily="18" charset="0"/>
                <a:ea typeface="宋体" panose="02010600030101010101" pitchFamily="2" charset="-122"/>
              </a:rPr>
              <a:t>3-</a:t>
            </a:r>
            <a:r>
              <a:rPr lang="zh-CN" altLang="en-US" sz="2000" dirty="0">
                <a:solidFill>
                  <a:schemeClr val="folHlink"/>
                </a:solidFill>
                <a:latin typeface="Times New Roman" panose="02020603050405020304" pitchFamily="18" charset="0"/>
                <a:ea typeface="宋体" panose="02010600030101010101" pitchFamily="2" charset="-122"/>
              </a:rPr>
              <a:t>立方体</a:t>
            </a:r>
            <a:r>
              <a:rPr lang="zh-CN" altLang="en-US" sz="2000" dirty="0">
                <a:solidFill>
                  <a:srgbClr val="00CC00"/>
                </a:solidFill>
                <a:latin typeface="Times New Roman" panose="02020603050405020304" pitchFamily="18" charset="0"/>
                <a:ea typeface="宋体" panose="02010600030101010101" pitchFamily="2" charset="-122"/>
              </a:rPr>
              <a:t>（隐藏的结点与连接没有画出</a:t>
            </a:r>
            <a:r>
              <a:rPr lang="en-US" altLang="zh-CN" sz="2000" dirty="0">
                <a:solidFill>
                  <a:srgbClr val="00CC00"/>
                </a:solidFill>
                <a:latin typeface="Times New Roman" panose="02020603050405020304" pitchFamily="18" charset="0"/>
                <a:ea typeface="宋体" panose="02010600030101010101" pitchFamily="2" charset="-122"/>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p:nvPr/>
        </p:nvSpPr>
        <p:spPr>
          <a:xfrm>
            <a:off x="645160" y="381000"/>
            <a:ext cx="8117840" cy="1066800"/>
          </a:xfrm>
          <a:prstGeom prst="rect">
            <a:avLst/>
          </a:prstGeom>
          <a:noFill/>
          <a:ln w="9525">
            <a:noFill/>
          </a:ln>
        </p:spPr>
        <p:txBody>
          <a:bodyPr anchor="t"/>
          <a:lstStyle/>
          <a:p>
            <a:pPr marL="285750" lvl="0"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在一个</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元</a:t>
            </a:r>
            <a:r>
              <a:rPr lang="en-US" altLang="zh-CN" sz="3200" dirty="0">
                <a:solidFill>
                  <a:srgbClr val="00CC00"/>
                </a:solidFill>
                <a:latin typeface="Times New Roman" panose="02020603050405020304" pitchFamily="18" charset="0"/>
                <a:ea typeface="楷体_GB2312" pitchFamily="49" charset="-122"/>
              </a:rPr>
              <a:t>n</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立方体网络中，结点的数目</a:t>
            </a:r>
            <a:r>
              <a:rPr lang="en-US" altLang="zh-CN" sz="3200" dirty="0">
                <a:solidFill>
                  <a:srgbClr val="00B050"/>
                </a:solidFill>
                <a:latin typeface="Times New Roman" panose="02020603050405020304" pitchFamily="18" charset="0"/>
                <a:ea typeface="楷体_GB2312" pitchFamily="49" charset="-122"/>
              </a:rPr>
              <a:t>N = k</a:t>
            </a:r>
            <a:r>
              <a:rPr lang="en-US" altLang="zh-CN" sz="3200" baseline="300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，即：</a:t>
            </a:r>
          </a:p>
        </p:txBody>
      </p:sp>
      <p:sp>
        <p:nvSpPr>
          <p:cNvPr id="31747" name="Rectangle 5"/>
          <p:cNvSpPr/>
          <p:nvPr/>
        </p:nvSpPr>
        <p:spPr>
          <a:xfrm>
            <a:off x="152400" y="3200400"/>
            <a:ext cx="8915400" cy="27432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其中，</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称为基数（</a:t>
            </a:r>
            <a:r>
              <a:rPr lang="en-US" altLang="zh-CN" sz="3200" dirty="0">
                <a:solidFill>
                  <a:srgbClr val="33CCFF"/>
                </a:solidFill>
                <a:latin typeface="Times New Roman" panose="02020603050405020304" pitchFamily="18" charset="0"/>
                <a:ea typeface="楷体_GB2312" pitchFamily="49" charset="-122"/>
              </a:rPr>
              <a:t>radix</a:t>
            </a:r>
            <a:r>
              <a:rPr lang="zh-CN" altLang="en-US" sz="3200" dirty="0">
                <a:latin typeface="Times New Roman" panose="02020603050405020304" pitchFamily="18" charset="0"/>
                <a:ea typeface="楷体_GB2312" pitchFamily="49" charset="-122"/>
              </a:rPr>
              <a:t>），</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称为维数（</a:t>
            </a:r>
            <a:r>
              <a:rPr lang="en-US" altLang="zh-CN" sz="3200" dirty="0">
                <a:solidFill>
                  <a:srgbClr val="33CCFF"/>
                </a:solidFill>
                <a:latin typeface="Times New Roman" panose="02020603050405020304" pitchFamily="18" charset="0"/>
                <a:ea typeface="楷体_GB2312" pitchFamily="49" charset="-122"/>
              </a:rPr>
              <a:t>dimension</a:t>
            </a:r>
            <a:r>
              <a:rPr lang="zh-CN" altLang="en-US" sz="3200" dirty="0">
                <a:latin typeface="Times New Roman" panose="02020603050405020304" pitchFamily="18" charset="0"/>
                <a:ea typeface="楷体_GB2312" pitchFamily="49" charset="-12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元</a:t>
            </a:r>
            <a:r>
              <a:rPr lang="en-US" altLang="zh-CN" sz="3200" dirty="0">
                <a:solidFill>
                  <a:srgbClr val="00CC00"/>
                </a:solidFill>
                <a:latin typeface="Times New Roman" panose="02020603050405020304" pitchFamily="18" charset="0"/>
                <a:ea typeface="楷体_GB2312" pitchFamily="49" charset="-122"/>
              </a:rPr>
              <a:t>n</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立方体的结点可以用基数为</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的</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位地址</a:t>
            </a:r>
            <a:r>
              <a:rPr lang="en-US" altLang="zh-CN" sz="3200" dirty="0">
                <a:solidFill>
                  <a:srgbClr val="00B050"/>
                </a:solidFill>
                <a:latin typeface="Times New Roman" panose="02020603050405020304" pitchFamily="18" charset="0"/>
                <a:ea typeface="楷体_GB2312" pitchFamily="49" charset="-122"/>
              </a:rPr>
              <a:t>A = a</a:t>
            </a:r>
            <a:r>
              <a:rPr lang="en-US" altLang="zh-CN" sz="3200" baseline="-25000" dirty="0">
                <a:solidFill>
                  <a:srgbClr val="00B050"/>
                </a:solidFill>
                <a:latin typeface="Times New Roman" panose="02020603050405020304" pitchFamily="18" charset="0"/>
                <a:ea typeface="楷体_GB2312" pitchFamily="49" charset="-122"/>
              </a:rPr>
              <a:t>0 </a:t>
            </a:r>
            <a:r>
              <a:rPr lang="en-US" altLang="zh-CN" sz="3200" dirty="0">
                <a:solidFill>
                  <a:srgbClr val="00B050"/>
                </a:solidFill>
                <a:latin typeface="Times New Roman" panose="02020603050405020304" pitchFamily="18" charset="0"/>
                <a:ea typeface="楷体_GB2312" pitchFamily="49" charset="-122"/>
              </a:rPr>
              <a:t>a</a:t>
            </a:r>
            <a:r>
              <a:rPr lang="en-US" altLang="zh-CN" sz="3200" baseline="-25000" dirty="0">
                <a:solidFill>
                  <a:srgbClr val="00B050"/>
                </a:solidFill>
                <a:latin typeface="Times New Roman" panose="02020603050405020304" pitchFamily="18" charset="0"/>
                <a:ea typeface="楷体_GB2312" pitchFamily="49" charset="-122"/>
              </a:rPr>
              <a:t>1 </a:t>
            </a:r>
            <a:r>
              <a:rPr lang="en-US" altLang="zh-CN" sz="3200" dirty="0">
                <a:solidFill>
                  <a:srgbClr val="00B050"/>
                </a:solidFill>
                <a:latin typeface="Times New Roman" panose="02020603050405020304" pitchFamily="18" charset="0"/>
                <a:ea typeface="楷体_GB2312" pitchFamily="49" charset="-122"/>
              </a:rPr>
              <a:t>a</a:t>
            </a:r>
            <a:r>
              <a:rPr lang="en-US" altLang="zh-CN" sz="3200" baseline="-25000" dirty="0">
                <a:solidFill>
                  <a:srgbClr val="00B050"/>
                </a:solidFill>
                <a:latin typeface="Times New Roman" panose="02020603050405020304" pitchFamily="18" charset="0"/>
                <a:ea typeface="楷体_GB2312" pitchFamily="49" charset="-122"/>
              </a:rPr>
              <a:t>2 </a:t>
            </a:r>
            <a:r>
              <a:rPr lang="en-US" altLang="zh-CN" sz="3200" baseline="30000" dirty="0">
                <a:solidFill>
                  <a:srgbClr val="00B050"/>
                </a:solidFill>
                <a:latin typeface="Times New Roman" panose="02020603050405020304" pitchFamily="18" charset="0"/>
                <a:ea typeface="楷体_GB2312" pitchFamily="49" charset="-122"/>
              </a:rPr>
              <a:t>...</a:t>
            </a:r>
            <a:r>
              <a:rPr lang="en-US" altLang="zh-CN" sz="3200" baseline="-25000" dirty="0">
                <a:solidFill>
                  <a:srgbClr val="00B050"/>
                </a:solidFill>
                <a:latin typeface="Times New Roman" panose="02020603050405020304" pitchFamily="18" charset="0"/>
                <a:ea typeface="楷体_GB2312" pitchFamily="49" charset="-122"/>
              </a:rPr>
              <a:t> </a:t>
            </a:r>
            <a:r>
              <a:rPr lang="en-US" altLang="zh-CN" sz="3200" dirty="0">
                <a:solidFill>
                  <a:srgbClr val="00B050"/>
                </a:solidFill>
                <a:latin typeface="Times New Roman" panose="02020603050405020304" pitchFamily="18" charset="0"/>
                <a:ea typeface="楷体_GB2312" pitchFamily="49" charset="-122"/>
              </a:rPr>
              <a:t>a</a:t>
            </a:r>
            <a:r>
              <a:rPr lang="en-US" altLang="zh-CN" sz="3200" baseline="-25000" dirty="0">
                <a:solidFill>
                  <a:srgbClr val="00B05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来表示，其中</a:t>
            </a:r>
            <a:r>
              <a:rPr lang="en-US" altLang="zh-CN" sz="3200" dirty="0">
                <a:solidFill>
                  <a:srgbClr val="00CC00"/>
                </a:solidFill>
                <a:latin typeface="Times New Roman" panose="02020603050405020304" pitchFamily="18" charset="0"/>
                <a:ea typeface="楷体_GB2312" pitchFamily="49" charset="-122"/>
              </a:rPr>
              <a:t>a</a:t>
            </a:r>
            <a:r>
              <a:rPr lang="en-US" altLang="zh-CN" sz="3200" baseline="-25000" dirty="0">
                <a:solidFill>
                  <a:srgbClr val="00CC00"/>
                </a:solidFill>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代表第</a:t>
            </a:r>
            <a:r>
              <a:rPr lang="en-US" altLang="zh-CN" sz="3200" dirty="0">
                <a:solidFill>
                  <a:srgbClr val="00CC00"/>
                </a:solidFill>
                <a:latin typeface="Times New Roman" panose="02020603050405020304" pitchFamily="18" charset="0"/>
                <a:ea typeface="楷体_GB2312" pitchFamily="49" charset="-122"/>
              </a:rPr>
              <a:t>i</a:t>
            </a:r>
            <a:r>
              <a:rPr lang="zh-CN" altLang="en-US" sz="3200" dirty="0">
                <a:latin typeface="Times New Roman" panose="02020603050405020304" pitchFamily="18" charset="0"/>
                <a:ea typeface="楷体_GB2312" pitchFamily="49" charset="-122"/>
              </a:rPr>
              <a:t>维结点的位置。</a:t>
            </a:r>
          </a:p>
        </p:txBody>
      </p:sp>
      <p:pic>
        <p:nvPicPr>
          <p:cNvPr id="3" name="图片 2"/>
          <p:cNvPicPr>
            <a:picLocks noChangeAspect="1"/>
          </p:cNvPicPr>
          <p:nvPr/>
        </p:nvPicPr>
        <p:blipFill>
          <a:blip r:embed="rId2"/>
          <a:stretch>
            <a:fillRect/>
          </a:stretch>
        </p:blipFill>
        <p:spPr>
          <a:xfrm>
            <a:off x="3375025" y="1680210"/>
            <a:ext cx="2133600" cy="1287780"/>
          </a:xfrm>
          <a:prstGeom prst="rect">
            <a:avLst/>
          </a:prstGeom>
          <a:solidFill>
            <a:schemeClr val="tx1">
              <a:lumMod val="95000"/>
              <a:lumOff val="5000"/>
            </a:schemeClr>
          </a:solid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Group 2"/>
          <p:cNvGrpSpPr/>
          <p:nvPr/>
        </p:nvGrpSpPr>
        <p:grpSpPr>
          <a:xfrm>
            <a:off x="2514600" y="1905000"/>
            <a:ext cx="3581400" cy="460375"/>
            <a:chOff x="1584" y="766"/>
            <a:chExt cx="2256" cy="290"/>
          </a:xfrm>
        </p:grpSpPr>
        <p:grpSp>
          <p:nvGrpSpPr>
            <p:cNvPr id="32770" name="Group 3"/>
            <p:cNvGrpSpPr/>
            <p:nvPr/>
          </p:nvGrpSpPr>
          <p:grpSpPr>
            <a:xfrm rot="10627608">
              <a:off x="1584" y="766"/>
              <a:ext cx="144" cy="288"/>
              <a:chOff x="3744" y="2160"/>
              <a:chExt cx="144" cy="288"/>
            </a:xfrm>
          </p:grpSpPr>
          <p:sp>
            <p:nvSpPr>
              <p:cNvPr id="32771" name="Arc 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72" name="Arc 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32773" name="Group 6"/>
            <p:cNvGrpSpPr/>
            <p:nvPr/>
          </p:nvGrpSpPr>
          <p:grpSpPr>
            <a:xfrm rot="85671">
              <a:off x="3696" y="768"/>
              <a:ext cx="144" cy="288"/>
              <a:chOff x="3744" y="2160"/>
              <a:chExt cx="144" cy="288"/>
            </a:xfrm>
          </p:grpSpPr>
          <p:sp>
            <p:nvSpPr>
              <p:cNvPr id="32774" name="Arc 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75" name="Arc 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32776" name="Line 9"/>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32777" name="Group 10"/>
          <p:cNvGrpSpPr/>
          <p:nvPr/>
        </p:nvGrpSpPr>
        <p:grpSpPr>
          <a:xfrm>
            <a:off x="2514600" y="2819400"/>
            <a:ext cx="3581400" cy="460375"/>
            <a:chOff x="1584" y="766"/>
            <a:chExt cx="2256" cy="290"/>
          </a:xfrm>
        </p:grpSpPr>
        <p:grpSp>
          <p:nvGrpSpPr>
            <p:cNvPr id="32778" name="Group 11"/>
            <p:cNvGrpSpPr/>
            <p:nvPr/>
          </p:nvGrpSpPr>
          <p:grpSpPr>
            <a:xfrm rot="10627608">
              <a:off x="1584" y="766"/>
              <a:ext cx="144" cy="288"/>
              <a:chOff x="3744" y="2160"/>
              <a:chExt cx="144" cy="288"/>
            </a:xfrm>
          </p:grpSpPr>
          <p:sp>
            <p:nvSpPr>
              <p:cNvPr id="32779" name="Arc 1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80" name="Arc 1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32781" name="Group 14"/>
            <p:cNvGrpSpPr/>
            <p:nvPr/>
          </p:nvGrpSpPr>
          <p:grpSpPr>
            <a:xfrm rot="85671">
              <a:off x="3696" y="768"/>
              <a:ext cx="144" cy="288"/>
              <a:chOff x="3744" y="2160"/>
              <a:chExt cx="144" cy="288"/>
            </a:xfrm>
          </p:grpSpPr>
          <p:sp>
            <p:nvSpPr>
              <p:cNvPr id="32782" name="Arc 1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83" name="Arc 1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32784" name="Line 17"/>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32785" name="Group 18"/>
          <p:cNvGrpSpPr/>
          <p:nvPr/>
        </p:nvGrpSpPr>
        <p:grpSpPr>
          <a:xfrm>
            <a:off x="2514600" y="3657600"/>
            <a:ext cx="3581400" cy="460375"/>
            <a:chOff x="1584" y="766"/>
            <a:chExt cx="2256" cy="290"/>
          </a:xfrm>
        </p:grpSpPr>
        <p:grpSp>
          <p:nvGrpSpPr>
            <p:cNvPr id="32786" name="Group 19"/>
            <p:cNvGrpSpPr/>
            <p:nvPr/>
          </p:nvGrpSpPr>
          <p:grpSpPr>
            <a:xfrm rot="10627608">
              <a:off x="1584" y="766"/>
              <a:ext cx="144" cy="288"/>
              <a:chOff x="3744" y="2160"/>
              <a:chExt cx="144" cy="288"/>
            </a:xfrm>
          </p:grpSpPr>
          <p:sp>
            <p:nvSpPr>
              <p:cNvPr id="32787" name="Arc 2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88" name="Arc 2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32789" name="Group 22"/>
            <p:cNvGrpSpPr/>
            <p:nvPr/>
          </p:nvGrpSpPr>
          <p:grpSpPr>
            <a:xfrm rot="85671">
              <a:off x="3696" y="768"/>
              <a:ext cx="144" cy="288"/>
              <a:chOff x="3744" y="2160"/>
              <a:chExt cx="144" cy="288"/>
            </a:xfrm>
          </p:grpSpPr>
          <p:sp>
            <p:nvSpPr>
              <p:cNvPr id="32790" name="Arc 2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91" name="Arc 2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32792" name="Line 25"/>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32793" name="Group 26"/>
          <p:cNvGrpSpPr/>
          <p:nvPr/>
        </p:nvGrpSpPr>
        <p:grpSpPr>
          <a:xfrm>
            <a:off x="2514600" y="990600"/>
            <a:ext cx="3581400" cy="460375"/>
            <a:chOff x="1584" y="766"/>
            <a:chExt cx="2256" cy="290"/>
          </a:xfrm>
        </p:grpSpPr>
        <p:grpSp>
          <p:nvGrpSpPr>
            <p:cNvPr id="32794" name="Group 27"/>
            <p:cNvGrpSpPr/>
            <p:nvPr/>
          </p:nvGrpSpPr>
          <p:grpSpPr>
            <a:xfrm rot="10627608">
              <a:off x="1584" y="766"/>
              <a:ext cx="144" cy="288"/>
              <a:chOff x="3744" y="2160"/>
              <a:chExt cx="144" cy="288"/>
            </a:xfrm>
          </p:grpSpPr>
          <p:sp>
            <p:nvSpPr>
              <p:cNvPr id="32795" name="Arc 28"/>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96" name="Arc 29"/>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grpSp>
          <p:nvGrpSpPr>
            <p:cNvPr id="32797" name="Group 30"/>
            <p:cNvGrpSpPr/>
            <p:nvPr/>
          </p:nvGrpSpPr>
          <p:grpSpPr>
            <a:xfrm rot="85671">
              <a:off x="3696" y="768"/>
              <a:ext cx="144" cy="288"/>
              <a:chOff x="3744" y="2160"/>
              <a:chExt cx="144" cy="288"/>
            </a:xfrm>
          </p:grpSpPr>
          <p:sp>
            <p:nvSpPr>
              <p:cNvPr id="32798" name="Arc 31"/>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sp>
            <p:nvSpPr>
              <p:cNvPr id="32799" name="Arc 32"/>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chemeClr val="tx2"/>
                </a:solidFill>
                <a:prstDash val="solid"/>
                <a:round/>
                <a:headEnd type="none" w="med" len="med"/>
                <a:tailEnd type="none" w="med" len="med"/>
              </a:ln>
            </p:spPr>
            <p:txBody>
              <a:bodyPr/>
              <a:lstStyle/>
              <a:p>
                <a:endParaRPr lang="zh-CN" altLang="en-US"/>
              </a:p>
            </p:txBody>
          </p:sp>
        </p:grpSp>
        <p:sp>
          <p:nvSpPr>
            <p:cNvPr id="32800" name="Line 33"/>
            <p:cNvSpPr/>
            <p:nvPr/>
          </p:nvSpPr>
          <p:spPr>
            <a:xfrm rot="5400000" flipV="1">
              <a:off x="2688" y="-240"/>
              <a:ext cx="0" cy="2016"/>
            </a:xfrm>
            <a:prstGeom prst="line">
              <a:avLst/>
            </a:prstGeom>
            <a:ln w="19050" cap="flat" cmpd="sng">
              <a:solidFill>
                <a:schemeClr val="tx2"/>
              </a:solidFill>
              <a:prstDash val="solid"/>
              <a:round/>
              <a:headEnd type="none" w="med" len="med"/>
              <a:tailEnd type="none" w="med" len="med"/>
            </a:ln>
          </p:spPr>
        </p:sp>
      </p:grpSp>
      <p:grpSp>
        <p:nvGrpSpPr>
          <p:cNvPr id="32801" name="Group 34"/>
          <p:cNvGrpSpPr/>
          <p:nvPr/>
        </p:nvGrpSpPr>
        <p:grpSpPr>
          <a:xfrm>
            <a:off x="2743200" y="1146175"/>
            <a:ext cx="457200" cy="3200400"/>
            <a:chOff x="1728" y="864"/>
            <a:chExt cx="288" cy="2016"/>
          </a:xfrm>
        </p:grpSpPr>
        <p:grpSp>
          <p:nvGrpSpPr>
            <p:cNvPr id="32802" name="Group 35"/>
            <p:cNvGrpSpPr/>
            <p:nvPr/>
          </p:nvGrpSpPr>
          <p:grpSpPr>
            <a:xfrm rot="-5572392">
              <a:off x="1800" y="792"/>
              <a:ext cx="144" cy="288"/>
              <a:chOff x="3744" y="2160"/>
              <a:chExt cx="144" cy="288"/>
            </a:xfrm>
          </p:grpSpPr>
          <p:sp>
            <p:nvSpPr>
              <p:cNvPr id="32803" name="Arc 36"/>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04" name="Arc 37"/>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32805" name="Group 38"/>
            <p:cNvGrpSpPr/>
            <p:nvPr/>
          </p:nvGrpSpPr>
          <p:grpSpPr>
            <a:xfrm rot="5485671">
              <a:off x="1800" y="2664"/>
              <a:ext cx="144" cy="288"/>
              <a:chOff x="3744" y="2160"/>
              <a:chExt cx="144" cy="288"/>
            </a:xfrm>
          </p:grpSpPr>
          <p:sp>
            <p:nvSpPr>
              <p:cNvPr id="32806" name="Arc 39"/>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07" name="Arc 40"/>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32808" name="Line 41"/>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32809" name="Group 42"/>
          <p:cNvGrpSpPr/>
          <p:nvPr/>
        </p:nvGrpSpPr>
        <p:grpSpPr>
          <a:xfrm>
            <a:off x="3733800" y="1146175"/>
            <a:ext cx="457200" cy="3200400"/>
            <a:chOff x="1728" y="864"/>
            <a:chExt cx="288" cy="2016"/>
          </a:xfrm>
        </p:grpSpPr>
        <p:grpSp>
          <p:nvGrpSpPr>
            <p:cNvPr id="32810" name="Group 43"/>
            <p:cNvGrpSpPr/>
            <p:nvPr/>
          </p:nvGrpSpPr>
          <p:grpSpPr>
            <a:xfrm rot="-5572392">
              <a:off x="1800" y="792"/>
              <a:ext cx="144" cy="288"/>
              <a:chOff x="3744" y="2160"/>
              <a:chExt cx="144" cy="288"/>
            </a:xfrm>
          </p:grpSpPr>
          <p:sp>
            <p:nvSpPr>
              <p:cNvPr id="32811" name="Arc 44"/>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12" name="Arc 45"/>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32813" name="Group 46"/>
            <p:cNvGrpSpPr/>
            <p:nvPr/>
          </p:nvGrpSpPr>
          <p:grpSpPr>
            <a:xfrm rot="5485671">
              <a:off x="1800" y="2664"/>
              <a:ext cx="144" cy="288"/>
              <a:chOff x="3744" y="2160"/>
              <a:chExt cx="144" cy="288"/>
            </a:xfrm>
          </p:grpSpPr>
          <p:sp>
            <p:nvSpPr>
              <p:cNvPr id="32814" name="Arc 47"/>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15" name="Arc 48"/>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32816" name="Line 49"/>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32817" name="Group 50"/>
          <p:cNvGrpSpPr/>
          <p:nvPr/>
        </p:nvGrpSpPr>
        <p:grpSpPr>
          <a:xfrm>
            <a:off x="4800600" y="1146175"/>
            <a:ext cx="457200" cy="3200400"/>
            <a:chOff x="1728" y="864"/>
            <a:chExt cx="288" cy="2016"/>
          </a:xfrm>
        </p:grpSpPr>
        <p:grpSp>
          <p:nvGrpSpPr>
            <p:cNvPr id="32818" name="Group 51"/>
            <p:cNvGrpSpPr/>
            <p:nvPr/>
          </p:nvGrpSpPr>
          <p:grpSpPr>
            <a:xfrm rot="-5572392">
              <a:off x="1800" y="792"/>
              <a:ext cx="144" cy="288"/>
              <a:chOff x="3744" y="2160"/>
              <a:chExt cx="144" cy="288"/>
            </a:xfrm>
          </p:grpSpPr>
          <p:sp>
            <p:nvSpPr>
              <p:cNvPr id="32819" name="Arc 52"/>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20" name="Arc 53"/>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32821" name="Group 54"/>
            <p:cNvGrpSpPr/>
            <p:nvPr/>
          </p:nvGrpSpPr>
          <p:grpSpPr>
            <a:xfrm rot="5485671">
              <a:off x="1800" y="2664"/>
              <a:ext cx="144" cy="288"/>
              <a:chOff x="3744" y="2160"/>
              <a:chExt cx="144" cy="288"/>
            </a:xfrm>
          </p:grpSpPr>
          <p:sp>
            <p:nvSpPr>
              <p:cNvPr id="32822" name="Arc 55"/>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23" name="Arc 56"/>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32824" name="Line 57"/>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grpSp>
        <p:nvGrpSpPr>
          <p:cNvPr id="32825" name="Group 58"/>
          <p:cNvGrpSpPr/>
          <p:nvPr/>
        </p:nvGrpSpPr>
        <p:grpSpPr>
          <a:xfrm>
            <a:off x="5867400" y="1146175"/>
            <a:ext cx="457200" cy="3200400"/>
            <a:chOff x="1728" y="864"/>
            <a:chExt cx="288" cy="2016"/>
          </a:xfrm>
        </p:grpSpPr>
        <p:grpSp>
          <p:nvGrpSpPr>
            <p:cNvPr id="32826" name="Group 59"/>
            <p:cNvGrpSpPr/>
            <p:nvPr/>
          </p:nvGrpSpPr>
          <p:grpSpPr>
            <a:xfrm rot="-5572392">
              <a:off x="1800" y="792"/>
              <a:ext cx="144" cy="288"/>
              <a:chOff x="3744" y="2160"/>
              <a:chExt cx="144" cy="288"/>
            </a:xfrm>
          </p:grpSpPr>
          <p:sp>
            <p:nvSpPr>
              <p:cNvPr id="32827" name="Arc 60"/>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28" name="Arc 61"/>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grpSp>
          <p:nvGrpSpPr>
            <p:cNvPr id="32829" name="Group 62"/>
            <p:cNvGrpSpPr/>
            <p:nvPr/>
          </p:nvGrpSpPr>
          <p:grpSpPr>
            <a:xfrm rot="5485671">
              <a:off x="1800" y="2664"/>
              <a:ext cx="144" cy="288"/>
              <a:chOff x="3744" y="2160"/>
              <a:chExt cx="144" cy="288"/>
            </a:xfrm>
          </p:grpSpPr>
          <p:sp>
            <p:nvSpPr>
              <p:cNvPr id="32830" name="Arc 63"/>
              <p:cNvSpPr/>
              <p:nvPr/>
            </p:nvSpPr>
            <p:spPr>
              <a:xfrm>
                <a:off x="3744" y="2160"/>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sp>
            <p:nvSpPr>
              <p:cNvPr id="32831" name="Arc 64"/>
              <p:cNvSpPr/>
              <p:nvPr/>
            </p:nvSpPr>
            <p:spPr>
              <a:xfrm rot="5007475">
                <a:off x="3744" y="2304"/>
                <a:ext cx="144" cy="144"/>
              </a:xfrm>
              <a:custGeom>
                <a:avLst/>
                <a:gdLst/>
                <a:ahLst/>
                <a:cxnLst>
                  <a:cxn ang="0">
                    <a:pos x="0" y="0"/>
                  </a:cxn>
                  <a:cxn ang="0">
                    <a:pos x="0" y="0"/>
                  </a:cxn>
                  <a:cxn ang="0">
                    <a:pos x="0" y="0"/>
                  </a:cxn>
                </a:cxnLst>
                <a:rect l="0" t="0" r="0" b="0"/>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noFill/>
              <a:ln w="19050" cap="flat" cmpd="sng">
                <a:solidFill>
                  <a:srgbClr val="33CCFF"/>
                </a:solidFill>
                <a:prstDash val="solid"/>
                <a:round/>
                <a:headEnd type="none" w="med" len="med"/>
                <a:tailEnd type="none" w="med" len="med"/>
              </a:ln>
            </p:spPr>
            <p:txBody>
              <a:bodyPr/>
              <a:lstStyle/>
              <a:p>
                <a:endParaRPr lang="zh-CN" altLang="en-US"/>
              </a:p>
            </p:txBody>
          </p:sp>
        </p:grpSp>
        <p:sp>
          <p:nvSpPr>
            <p:cNvPr id="32832" name="Line 65"/>
            <p:cNvSpPr/>
            <p:nvPr/>
          </p:nvSpPr>
          <p:spPr>
            <a:xfrm>
              <a:off x="2016" y="1008"/>
              <a:ext cx="0" cy="1728"/>
            </a:xfrm>
            <a:prstGeom prst="line">
              <a:avLst/>
            </a:prstGeom>
            <a:ln w="19050" cap="flat" cmpd="sng">
              <a:solidFill>
                <a:srgbClr val="33CCFF"/>
              </a:solidFill>
              <a:prstDash val="solid"/>
              <a:round/>
              <a:headEnd type="none" w="med" len="med"/>
              <a:tailEnd type="none" w="med" len="med"/>
            </a:ln>
          </p:spPr>
        </p:sp>
      </p:grpSp>
      <p:sp>
        <p:nvSpPr>
          <p:cNvPr id="32833" name="Line 66"/>
          <p:cNvSpPr/>
          <p:nvPr/>
        </p:nvSpPr>
        <p:spPr>
          <a:xfrm>
            <a:off x="2743200" y="1420813"/>
            <a:ext cx="0" cy="2667000"/>
          </a:xfrm>
          <a:prstGeom prst="line">
            <a:avLst/>
          </a:prstGeom>
          <a:ln w="19050" cap="flat" cmpd="sng">
            <a:solidFill>
              <a:srgbClr val="00CC00"/>
            </a:solidFill>
            <a:prstDash val="solid"/>
            <a:round/>
            <a:headEnd type="none" w="med" len="med"/>
            <a:tailEnd type="none" w="med" len="med"/>
          </a:ln>
        </p:spPr>
      </p:sp>
      <p:sp>
        <p:nvSpPr>
          <p:cNvPr id="32834" name="Line 67"/>
          <p:cNvSpPr/>
          <p:nvPr/>
        </p:nvSpPr>
        <p:spPr>
          <a:xfrm>
            <a:off x="3733800" y="1420813"/>
            <a:ext cx="0" cy="2667000"/>
          </a:xfrm>
          <a:prstGeom prst="line">
            <a:avLst/>
          </a:prstGeom>
          <a:ln w="19050" cap="flat" cmpd="sng">
            <a:solidFill>
              <a:srgbClr val="00CC00"/>
            </a:solidFill>
            <a:prstDash val="solid"/>
            <a:round/>
            <a:headEnd type="none" w="med" len="med"/>
            <a:tailEnd type="none" w="med" len="med"/>
          </a:ln>
        </p:spPr>
      </p:sp>
      <p:sp>
        <p:nvSpPr>
          <p:cNvPr id="32835" name="Line 68"/>
          <p:cNvSpPr/>
          <p:nvPr/>
        </p:nvSpPr>
        <p:spPr>
          <a:xfrm>
            <a:off x="4800600" y="1420813"/>
            <a:ext cx="0" cy="2667000"/>
          </a:xfrm>
          <a:prstGeom prst="line">
            <a:avLst/>
          </a:prstGeom>
          <a:ln w="19050" cap="flat" cmpd="sng">
            <a:solidFill>
              <a:srgbClr val="00CC00"/>
            </a:solidFill>
            <a:prstDash val="solid"/>
            <a:round/>
            <a:headEnd type="none" w="med" len="med"/>
            <a:tailEnd type="none" w="med" len="med"/>
          </a:ln>
        </p:spPr>
      </p:sp>
      <p:sp>
        <p:nvSpPr>
          <p:cNvPr id="32836" name="Line 69"/>
          <p:cNvSpPr/>
          <p:nvPr/>
        </p:nvSpPr>
        <p:spPr>
          <a:xfrm>
            <a:off x="5867400" y="1450975"/>
            <a:ext cx="0" cy="2667000"/>
          </a:xfrm>
          <a:prstGeom prst="line">
            <a:avLst/>
          </a:prstGeom>
          <a:ln w="19050" cap="flat" cmpd="sng">
            <a:solidFill>
              <a:srgbClr val="00CC00"/>
            </a:solidFill>
            <a:prstDash val="solid"/>
            <a:round/>
            <a:headEnd type="none" w="med" len="med"/>
            <a:tailEnd type="none" w="med" len="med"/>
          </a:ln>
        </p:spPr>
      </p:sp>
      <p:sp>
        <p:nvSpPr>
          <p:cNvPr id="32837" name="Line 70"/>
          <p:cNvSpPr/>
          <p:nvPr/>
        </p:nvSpPr>
        <p:spPr>
          <a:xfrm>
            <a:off x="2743200" y="1420813"/>
            <a:ext cx="3124200" cy="0"/>
          </a:xfrm>
          <a:prstGeom prst="line">
            <a:avLst/>
          </a:prstGeom>
          <a:ln w="19050" cap="flat" cmpd="sng">
            <a:solidFill>
              <a:srgbClr val="00CC00"/>
            </a:solidFill>
            <a:prstDash val="solid"/>
            <a:round/>
            <a:headEnd type="none" w="med" len="med"/>
            <a:tailEnd type="none" w="med" len="med"/>
          </a:ln>
        </p:spPr>
      </p:sp>
      <p:sp>
        <p:nvSpPr>
          <p:cNvPr id="32838" name="Rectangle 71"/>
          <p:cNvSpPr/>
          <p:nvPr/>
        </p:nvSpPr>
        <p:spPr>
          <a:xfrm>
            <a:off x="762000" y="5410200"/>
            <a:ext cx="7543800" cy="533400"/>
          </a:xfrm>
          <a:prstGeom prst="rect">
            <a:avLst/>
          </a:prstGeom>
          <a:noFill/>
          <a:ln w="9525">
            <a:noFill/>
          </a:ln>
        </p:spPr>
        <p:txBody>
          <a:bodyPr anchor="t"/>
          <a:lstStyle/>
          <a:p>
            <a:pPr marL="742950" lvl="1" indent="-285750" eaLnBrk="1" hangingPunct="1">
              <a:spcBef>
                <a:spcPct val="20000"/>
              </a:spcBef>
            </a:pP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传统的环网等价于</a:t>
            </a:r>
            <a:r>
              <a:rPr lang="en-US" altLang="zh-CN" sz="3200" dirty="0">
                <a:solidFill>
                  <a:srgbClr val="33CCFF"/>
                </a:solidFill>
                <a:latin typeface="Times New Roman" panose="02020603050405020304" pitchFamily="18" charset="0"/>
                <a:ea typeface="楷体_GB2312" pitchFamily="49" charset="-122"/>
              </a:rPr>
              <a:t>4</a:t>
            </a:r>
            <a:r>
              <a:rPr lang="zh-CN" altLang="en-US" sz="3200" dirty="0">
                <a:latin typeface="Times New Roman" panose="02020603050405020304" pitchFamily="18" charset="0"/>
                <a:ea typeface="楷体_GB2312" pitchFamily="49" charset="-122"/>
              </a:rPr>
              <a:t>元</a:t>
            </a:r>
            <a:r>
              <a:rPr lang="en-US" altLang="zh-CN" sz="3200" dirty="0">
                <a:solidFill>
                  <a:srgbClr val="33CCFF"/>
                </a:solidFill>
                <a:latin typeface="Times New Roman" panose="02020603050405020304" pitchFamily="18" charset="0"/>
                <a:ea typeface="楷体_GB2312" pitchFamily="49" charset="-122"/>
              </a:rPr>
              <a:t>2</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a:t>
            </a:r>
          </a:p>
        </p:txBody>
      </p:sp>
      <p:sp>
        <p:nvSpPr>
          <p:cNvPr id="32839" name="Oval 72"/>
          <p:cNvSpPr/>
          <p:nvPr/>
        </p:nvSpPr>
        <p:spPr>
          <a:xfrm>
            <a:off x="26670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0" name="Oval 73"/>
          <p:cNvSpPr/>
          <p:nvPr/>
        </p:nvSpPr>
        <p:spPr>
          <a:xfrm>
            <a:off x="36576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1" name="Oval 74"/>
          <p:cNvSpPr/>
          <p:nvPr/>
        </p:nvSpPr>
        <p:spPr>
          <a:xfrm>
            <a:off x="47244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2" name="Oval 75"/>
          <p:cNvSpPr/>
          <p:nvPr/>
        </p:nvSpPr>
        <p:spPr>
          <a:xfrm>
            <a:off x="5791200" y="1344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3" name="Line 76"/>
          <p:cNvSpPr/>
          <p:nvPr/>
        </p:nvSpPr>
        <p:spPr>
          <a:xfrm>
            <a:off x="2743200" y="2335213"/>
            <a:ext cx="3124200" cy="0"/>
          </a:xfrm>
          <a:prstGeom prst="line">
            <a:avLst/>
          </a:prstGeom>
          <a:ln w="19050" cap="flat" cmpd="sng">
            <a:solidFill>
              <a:srgbClr val="00CC00"/>
            </a:solidFill>
            <a:prstDash val="solid"/>
            <a:round/>
            <a:headEnd type="none" w="med" len="med"/>
            <a:tailEnd type="none" w="med" len="med"/>
          </a:ln>
        </p:spPr>
      </p:sp>
      <p:sp>
        <p:nvSpPr>
          <p:cNvPr id="32844" name="Oval 77"/>
          <p:cNvSpPr/>
          <p:nvPr/>
        </p:nvSpPr>
        <p:spPr>
          <a:xfrm>
            <a:off x="26670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5" name="Oval 78"/>
          <p:cNvSpPr/>
          <p:nvPr/>
        </p:nvSpPr>
        <p:spPr>
          <a:xfrm>
            <a:off x="36576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6" name="Oval 79"/>
          <p:cNvSpPr/>
          <p:nvPr/>
        </p:nvSpPr>
        <p:spPr>
          <a:xfrm>
            <a:off x="47244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7" name="Oval 80"/>
          <p:cNvSpPr/>
          <p:nvPr/>
        </p:nvSpPr>
        <p:spPr>
          <a:xfrm>
            <a:off x="5791200" y="22590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48" name="Line 81"/>
          <p:cNvSpPr/>
          <p:nvPr/>
        </p:nvSpPr>
        <p:spPr>
          <a:xfrm>
            <a:off x="2743200" y="3249613"/>
            <a:ext cx="3124200" cy="0"/>
          </a:xfrm>
          <a:prstGeom prst="line">
            <a:avLst/>
          </a:prstGeom>
          <a:ln w="19050" cap="flat" cmpd="sng">
            <a:solidFill>
              <a:srgbClr val="00CC00"/>
            </a:solidFill>
            <a:prstDash val="solid"/>
            <a:round/>
            <a:headEnd type="none" w="med" len="med"/>
            <a:tailEnd type="none" w="med" len="med"/>
          </a:ln>
        </p:spPr>
      </p:sp>
      <p:sp>
        <p:nvSpPr>
          <p:cNvPr id="32849" name="Oval 82"/>
          <p:cNvSpPr/>
          <p:nvPr/>
        </p:nvSpPr>
        <p:spPr>
          <a:xfrm>
            <a:off x="26670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0" name="Oval 83"/>
          <p:cNvSpPr/>
          <p:nvPr/>
        </p:nvSpPr>
        <p:spPr>
          <a:xfrm>
            <a:off x="36576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1" name="Oval 84"/>
          <p:cNvSpPr/>
          <p:nvPr/>
        </p:nvSpPr>
        <p:spPr>
          <a:xfrm>
            <a:off x="47244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2" name="Oval 85"/>
          <p:cNvSpPr/>
          <p:nvPr/>
        </p:nvSpPr>
        <p:spPr>
          <a:xfrm>
            <a:off x="5791200" y="31734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3" name="Line 86"/>
          <p:cNvSpPr/>
          <p:nvPr/>
        </p:nvSpPr>
        <p:spPr>
          <a:xfrm>
            <a:off x="2743200" y="4087813"/>
            <a:ext cx="3124200" cy="0"/>
          </a:xfrm>
          <a:prstGeom prst="line">
            <a:avLst/>
          </a:prstGeom>
          <a:ln w="19050" cap="flat" cmpd="sng">
            <a:solidFill>
              <a:srgbClr val="00CC00"/>
            </a:solidFill>
            <a:prstDash val="solid"/>
            <a:round/>
            <a:headEnd type="none" w="med" len="med"/>
            <a:tailEnd type="none" w="med" len="med"/>
          </a:ln>
        </p:spPr>
      </p:sp>
      <p:sp>
        <p:nvSpPr>
          <p:cNvPr id="32854" name="Oval 87"/>
          <p:cNvSpPr/>
          <p:nvPr/>
        </p:nvSpPr>
        <p:spPr>
          <a:xfrm>
            <a:off x="26670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5" name="Oval 88"/>
          <p:cNvSpPr/>
          <p:nvPr/>
        </p:nvSpPr>
        <p:spPr>
          <a:xfrm>
            <a:off x="36576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6" name="Oval 89"/>
          <p:cNvSpPr/>
          <p:nvPr/>
        </p:nvSpPr>
        <p:spPr>
          <a:xfrm>
            <a:off x="47244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2857" name="Oval 90"/>
          <p:cNvSpPr/>
          <p:nvPr/>
        </p:nvSpPr>
        <p:spPr>
          <a:xfrm>
            <a:off x="5791200" y="4011613"/>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graphicFrame>
        <p:nvGraphicFramePr>
          <p:cNvPr id="32858" name="Object 91"/>
          <p:cNvGraphicFramePr/>
          <p:nvPr/>
        </p:nvGraphicFramePr>
        <p:xfrm>
          <a:off x="4514850" y="4208463"/>
          <a:ext cx="112713" cy="214312"/>
        </p:xfrm>
        <a:graphic>
          <a:graphicData uri="http://schemas.openxmlformats.org/presentationml/2006/ole">
            <mc:AlternateContent xmlns:mc="http://schemas.openxmlformats.org/markup-compatibility/2006">
              <mc:Choice xmlns:v="urn:schemas-microsoft-com:vml" Requires="v">
                <p:oleObj spid="_x0000_s19465" r:id="rId3" imgW="114300" imgH="215265" progId="Equation.3">
                  <p:embed/>
                </p:oleObj>
              </mc:Choice>
              <mc:Fallback>
                <p:oleObj r:id="rId3" imgW="114300" imgH="215265" progId="Equation.3">
                  <p:embed/>
                  <p:pic>
                    <p:nvPicPr>
                      <p:cNvPr id="0" name="图片 3089"/>
                      <p:cNvPicPr/>
                      <p:nvPr/>
                    </p:nvPicPr>
                    <p:blipFill>
                      <a:blip r:embed="rId4"/>
                      <a:stretch>
                        <a:fillRect/>
                      </a:stretch>
                    </p:blipFill>
                    <p:spPr>
                      <a:xfrm>
                        <a:off x="4514850" y="4208463"/>
                        <a:ext cx="112713" cy="214312"/>
                      </a:xfrm>
                      <a:prstGeom prst="rect">
                        <a:avLst/>
                      </a:prstGeom>
                      <a:noFill/>
                      <a:ln w="38100">
                        <a:noFill/>
                        <a:miter/>
                      </a:ln>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a:xfrm>
            <a:off x="381000" y="1066800"/>
            <a:ext cx="8458200" cy="838200"/>
          </a:xfrm>
        </p:spPr>
        <p:txBody>
          <a:bodyPr wrap="square" lIns="91440" tIns="45720" rIns="91440" bIns="45720" anchor="ctr"/>
          <a:lstStyle/>
          <a:p>
            <a:pPr eaLnBrk="1" hangingPunct="1"/>
            <a:r>
              <a:rPr lang="zh-CN" altLang="en-US" dirty="0"/>
              <a:t>互连与通信</a:t>
            </a:r>
          </a:p>
        </p:txBody>
      </p:sp>
      <p:sp>
        <p:nvSpPr>
          <p:cNvPr id="33794" name="Rectangle 3"/>
          <p:cNvSpPr>
            <a:spLocks noGrp="1"/>
          </p:cNvSpPr>
          <p:nvPr>
            <p:ph idx="1"/>
          </p:nvPr>
        </p:nvSpPr>
        <p:spPr>
          <a:xfrm>
            <a:off x="381000" y="2057400"/>
            <a:ext cx="8534400" cy="3810000"/>
          </a:xfrm>
        </p:spPr>
        <p:txBody>
          <a:bodyPr wrap="square" lIns="91440" tIns="45720" rIns="91440" bIns="45720" anchor="t"/>
          <a:lstStyle/>
          <a:p>
            <a:pPr eaLnBrk="1" hangingPunct="1">
              <a:buNone/>
            </a:pPr>
            <a:r>
              <a:rPr lang="en-US" altLang="zh-CN" dirty="0"/>
              <a:t>	</a:t>
            </a:r>
            <a:r>
              <a:rPr lang="en-US" altLang="zh-CN" dirty="0">
                <a:solidFill>
                  <a:schemeClr val="tx1"/>
                </a:solidFill>
              </a:rPr>
              <a:t>	1 </a:t>
            </a:r>
            <a:r>
              <a:rPr lang="zh-CN" altLang="en-US" dirty="0">
                <a:solidFill>
                  <a:schemeClr val="tx1"/>
                </a:solidFill>
              </a:rPr>
              <a:t>互连网络的作用</a:t>
            </a:r>
          </a:p>
          <a:p>
            <a:pPr eaLnBrk="1" hangingPunct="1">
              <a:buNone/>
            </a:pPr>
            <a:r>
              <a:rPr lang="zh-CN" altLang="en-US" dirty="0">
                <a:solidFill>
                  <a:schemeClr val="tx1"/>
                </a:solidFill>
              </a:rPr>
              <a:t>		</a:t>
            </a:r>
            <a:r>
              <a:rPr lang="en-US" altLang="zh-CN" dirty="0">
                <a:solidFill>
                  <a:schemeClr val="tx1"/>
                </a:solidFill>
              </a:rPr>
              <a:t>2 </a:t>
            </a:r>
            <a:r>
              <a:rPr lang="zh-CN" altLang="en-US" dirty="0">
                <a:solidFill>
                  <a:schemeClr val="tx1"/>
                </a:solidFill>
              </a:rPr>
              <a:t>静态网络</a:t>
            </a:r>
          </a:p>
          <a:p>
            <a:pPr eaLnBrk="1" hangingPunct="1">
              <a:buNone/>
            </a:pPr>
            <a:r>
              <a:rPr lang="zh-CN" altLang="en-US" dirty="0">
                <a:solidFill>
                  <a:schemeClr val="tx1"/>
                </a:solidFill>
              </a:rPr>
              <a:t>	</a:t>
            </a:r>
            <a:r>
              <a:rPr lang="zh-CN" altLang="en-US" dirty="0"/>
              <a:t>	</a:t>
            </a:r>
            <a:r>
              <a:rPr lang="en-US" altLang="zh-CN" dirty="0"/>
              <a:t>3 </a:t>
            </a:r>
            <a:r>
              <a:rPr lang="zh-CN" altLang="en-US" dirty="0"/>
              <a:t>动态网络</a:t>
            </a:r>
          </a:p>
          <a:p>
            <a:pPr lvl="1" eaLnBrk="1" hangingPunct="1">
              <a:buNone/>
            </a:pPr>
            <a:r>
              <a:rPr lang="zh-CN" altLang="en-US" dirty="0"/>
              <a:t>			</a:t>
            </a:r>
            <a:r>
              <a:rPr lang="en-US" altLang="zh-CN" dirty="0">
                <a:solidFill>
                  <a:schemeClr val="folHlink"/>
                </a:solidFill>
              </a:rPr>
              <a:t>3.1 </a:t>
            </a:r>
            <a:r>
              <a:rPr lang="zh-CN" altLang="en-US" dirty="0">
                <a:solidFill>
                  <a:schemeClr val="folHlink"/>
                </a:solidFill>
              </a:rPr>
              <a:t>互连函数</a:t>
            </a:r>
            <a:endParaRPr lang="zh-CN" altLang="en-US" dirty="0"/>
          </a:p>
          <a:p>
            <a:pPr lvl="1" eaLnBrk="1" hangingPunct="1">
              <a:buNone/>
            </a:pPr>
            <a:r>
              <a:rPr lang="zh-CN" altLang="en-US" dirty="0"/>
              <a:t>			</a:t>
            </a:r>
            <a:r>
              <a:rPr lang="en-US" altLang="zh-CN" dirty="0"/>
              <a:t>3.2 </a:t>
            </a:r>
            <a:r>
              <a:rPr lang="zh-CN" altLang="en-US" dirty="0"/>
              <a:t>多级互联网络</a:t>
            </a:r>
          </a:p>
          <a:p>
            <a:pPr eaLnBrk="1" hangingPunct="1">
              <a:buNone/>
            </a:pPr>
            <a:r>
              <a:rPr lang="zh-CN" altLang="en-US" dirty="0">
                <a:solidFill>
                  <a:schemeClr val="tx1"/>
                </a:solidFill>
              </a:rPr>
              <a:t>		</a:t>
            </a:r>
            <a:r>
              <a:rPr lang="en-US" altLang="zh-CN" dirty="0">
                <a:solidFill>
                  <a:schemeClr val="tx1"/>
                </a:solidFill>
              </a:rPr>
              <a:t>4 </a:t>
            </a:r>
            <a:r>
              <a:rPr lang="zh-CN" altLang="en-US" dirty="0">
                <a:solidFill>
                  <a:schemeClr val="tx1"/>
                </a:solidFill>
              </a:rPr>
              <a:t>通信问题</a:t>
            </a:r>
            <a:endParaRPr lang="zh-CN" altLang="en-US" dirty="0">
              <a:solidFill>
                <a:schemeClr val="folHlink"/>
              </a:solidFill>
            </a:endParaRPr>
          </a:p>
          <a:p>
            <a:pPr eaLnBrk="1" hangingPunct="1">
              <a:buNone/>
            </a:pPr>
            <a:endParaRPr lang="en-US" altLang="zh-CN" dirty="0">
              <a:solidFill>
                <a:schemeClr val="folHlink"/>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p:nvPr/>
        </p:nvSpPr>
        <p:spPr>
          <a:xfrm>
            <a:off x="152400" y="685800"/>
            <a:ext cx="8458200" cy="838200"/>
          </a:xfrm>
          <a:prstGeom prst="rect">
            <a:avLst/>
          </a:prstGeom>
          <a:noFill/>
          <a:ln w="9525">
            <a:noFill/>
          </a:ln>
        </p:spPr>
        <p:txBody>
          <a:bodyPr anchor="ctr"/>
          <a:lstStyle/>
          <a:p>
            <a:r>
              <a:rPr lang="en-US" altLang="zh-CN" sz="4000" dirty="0">
                <a:solidFill>
                  <a:schemeClr val="tx2"/>
                </a:solidFill>
                <a:latin typeface="Times New Roman" panose="02020603050405020304" pitchFamily="18" charset="0"/>
                <a:ea typeface="黑体" panose="02010609060101010101" pitchFamily="49" charset="-122"/>
              </a:rPr>
              <a:t>3 </a:t>
            </a:r>
            <a:r>
              <a:rPr lang="zh-CN" altLang="en-US" sz="4000" dirty="0">
                <a:solidFill>
                  <a:schemeClr val="tx2"/>
                </a:solidFill>
                <a:latin typeface="Times New Roman" panose="02020603050405020304" pitchFamily="18" charset="0"/>
                <a:ea typeface="黑体" panose="02010609060101010101" pitchFamily="49" charset="-122"/>
              </a:rPr>
              <a:t>动态网络</a:t>
            </a:r>
            <a:endParaRPr lang="zh-CN" altLang="en-US" sz="4400" dirty="0">
              <a:solidFill>
                <a:schemeClr val="tx2"/>
              </a:solidFill>
              <a:latin typeface="Times New Roman" panose="02020603050405020304" pitchFamily="18" charset="0"/>
              <a:ea typeface="黑体" panose="02010609060101010101" pitchFamily="49" charset="-122"/>
            </a:endParaRPr>
          </a:p>
        </p:txBody>
      </p:sp>
      <p:sp>
        <p:nvSpPr>
          <p:cNvPr id="34818" name="Rectangle 3"/>
          <p:cNvSpPr/>
          <p:nvPr/>
        </p:nvSpPr>
        <p:spPr>
          <a:xfrm>
            <a:off x="152400" y="2209800"/>
            <a:ext cx="8763000" cy="28194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zh-CN" altLang="en-US" sz="3600" dirty="0">
                <a:solidFill>
                  <a:schemeClr val="accent1"/>
                </a:solidFill>
                <a:latin typeface="Times New Roman" panose="02020603050405020304" pitchFamily="18" charset="0"/>
                <a:ea typeface="黑体" panose="02010609060101010101" pitchFamily="49" charset="-122"/>
              </a:rPr>
              <a:t>特点：</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网络的开关元件有源，链路可通过设置这些开关的状态来重构。</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只有在网络边界上的开关元件才能与处理机相连。</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6672"/>
            <a:ext cx="238125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1600" y="3284984"/>
            <a:ext cx="2080489" cy="369332"/>
          </a:xfrm>
          <a:prstGeom prst="rect">
            <a:avLst/>
          </a:prstGeom>
          <a:noFill/>
        </p:spPr>
        <p:txBody>
          <a:bodyPr wrap="square" rtlCol="0">
            <a:spAutoFit/>
          </a:bodyPr>
          <a:lstStyle/>
          <a:p>
            <a:r>
              <a:rPr lang="zh-CN" altLang="en-US" dirty="0" smtClean="0"/>
              <a:t>分子动力学模拟</a:t>
            </a:r>
            <a:endParaRPr lang="zh-CN" altLang="en-US" dirty="0"/>
          </a:p>
        </p:txBody>
      </p:sp>
      <p:sp>
        <p:nvSpPr>
          <p:cNvPr id="6" name="TextBox 5"/>
          <p:cNvSpPr txBox="1"/>
          <p:nvPr/>
        </p:nvSpPr>
        <p:spPr>
          <a:xfrm>
            <a:off x="1115616" y="6309320"/>
            <a:ext cx="2021210" cy="369332"/>
          </a:xfrm>
          <a:prstGeom prst="rect">
            <a:avLst/>
          </a:prstGeom>
          <a:noFill/>
        </p:spPr>
        <p:txBody>
          <a:bodyPr wrap="square" rtlCol="0">
            <a:spAutoFit/>
          </a:bodyPr>
          <a:lstStyle/>
          <a:p>
            <a:r>
              <a:rPr lang="zh-CN" altLang="en-US" dirty="0" smtClean="0"/>
              <a:t>图像渲染</a:t>
            </a:r>
            <a:endParaRPr lang="zh-CN" altLang="en-U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766267"/>
            <a:ext cx="32385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796136" y="3284984"/>
            <a:ext cx="1224136" cy="369332"/>
          </a:xfrm>
          <a:prstGeom prst="rect">
            <a:avLst/>
          </a:prstGeom>
          <a:noFill/>
        </p:spPr>
        <p:txBody>
          <a:bodyPr wrap="square" rtlCol="0">
            <a:spAutoFit/>
          </a:bodyPr>
          <a:lstStyle/>
          <a:p>
            <a:r>
              <a:rPr lang="zh-CN" altLang="en-US" dirty="0" smtClean="0"/>
              <a:t>石油勘探</a:t>
            </a:r>
            <a:endParaRPr lang="zh-CN" altLang="en-US" dirty="0"/>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12" y="4005064"/>
            <a:ext cx="37242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0377" y="3995788"/>
            <a:ext cx="2553991" cy="2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796136" y="6237312"/>
            <a:ext cx="1912952" cy="369332"/>
          </a:xfrm>
          <a:prstGeom prst="rect">
            <a:avLst/>
          </a:prstGeom>
          <a:noFill/>
        </p:spPr>
        <p:txBody>
          <a:bodyPr wrap="square" rtlCol="0">
            <a:spAutoFit/>
          </a:bodyPr>
          <a:lstStyle/>
          <a:p>
            <a:r>
              <a:rPr lang="zh-CN" altLang="en-US" dirty="0" smtClean="0"/>
              <a:t>海洋模拟</a:t>
            </a:r>
            <a:endParaRPr lang="zh-CN" alt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p:nvPr/>
        </p:nvSpPr>
        <p:spPr>
          <a:xfrm>
            <a:off x="152400" y="1066800"/>
            <a:ext cx="8763000" cy="5410200"/>
          </a:xfrm>
          <a:prstGeom prst="rect">
            <a:avLst/>
          </a:prstGeom>
          <a:noFill/>
          <a:ln w="9525">
            <a:noFill/>
          </a:ln>
        </p:spPr>
        <p:txBody>
          <a:bodyPr anchor="t"/>
          <a:lstStyle/>
          <a:p>
            <a:pPr marL="342900" indent="-342900">
              <a:spcBef>
                <a:spcPct val="20000"/>
              </a:spcBef>
            </a:pPr>
            <a:r>
              <a:rPr lang="en-US" altLang="zh-CN" sz="3600" dirty="0">
                <a:solidFill>
                  <a:schemeClr val="accent1"/>
                </a:solidFill>
                <a:latin typeface="Times New Roman" panose="02020603050405020304" pitchFamily="18" charset="0"/>
                <a:ea typeface="黑体" panose="02010609060101010101" pitchFamily="49" charset="-122"/>
              </a:rPr>
              <a:t>	</a:t>
            </a:r>
            <a:r>
              <a:rPr lang="en-US" altLang="zh-CN" sz="3600" dirty="0">
                <a:solidFill>
                  <a:schemeClr val="folHlink"/>
                </a:solidFill>
                <a:latin typeface="Times New Roman" panose="02020603050405020304" pitchFamily="18" charset="0"/>
                <a:ea typeface="黑体" panose="02010609060101010101" pitchFamily="49" charset="-122"/>
              </a:rPr>
              <a:t>3.1 </a:t>
            </a:r>
            <a:r>
              <a:rPr lang="zh-CN" altLang="en-US" sz="3600" dirty="0">
                <a:solidFill>
                  <a:schemeClr val="folHlink"/>
                </a:solidFill>
                <a:latin typeface="Times New Roman" panose="02020603050405020304" pitchFamily="18" charset="0"/>
                <a:ea typeface="黑体" panose="02010609060101010101" pitchFamily="49" charset="-122"/>
              </a:rPr>
              <a:t>互连函数</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solidFill>
                  <a:schemeClr val="tx2"/>
                </a:solidFill>
                <a:latin typeface="Times New Roman" panose="02020603050405020304" pitchFamily="18" charset="0"/>
                <a:ea typeface="楷体_GB2312" pitchFamily="49" charset="-122"/>
              </a:rPr>
              <a:t>排列：</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个数的每一种有确定次序的放置方法叫做一个</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排列。</a:t>
            </a:r>
            <a:r>
              <a:rPr lang="zh-CN" altLang="en-US" sz="3200" dirty="0">
                <a:solidFill>
                  <a:schemeClr val="accent1"/>
                </a:solidFill>
                <a:latin typeface="Times New Roman" panose="02020603050405020304" pitchFamily="18" charset="0"/>
                <a:ea typeface="楷体_GB2312" pitchFamily="49" charset="-122"/>
              </a:rPr>
              <a:t>	</a:t>
            </a:r>
          </a:p>
          <a:p>
            <a:pPr marL="742950" lvl="1" indent="-285750" eaLnBrk="1" hangingPunct="1">
              <a:spcBef>
                <a:spcPct val="20000"/>
              </a:spcBef>
            </a:pPr>
            <a:r>
              <a:rPr lang="zh-CN" altLang="en-US" sz="3200" dirty="0">
                <a:solidFill>
                  <a:schemeClr val="tx2"/>
                </a:solidFill>
                <a:latin typeface="Times New Roman" panose="02020603050405020304" pitchFamily="18" charset="0"/>
                <a:ea typeface="楷体_GB2312" pitchFamily="49" charset="-122"/>
              </a:rPr>
              <a:t>	置换：</a:t>
            </a:r>
            <a:r>
              <a:rPr lang="zh-CN" altLang="en-US" sz="3200" dirty="0">
                <a:latin typeface="Times New Roman" panose="02020603050405020304" pitchFamily="18" charset="0"/>
                <a:ea typeface="楷体_GB2312" pitchFamily="49" charset="-122"/>
              </a:rPr>
              <a:t>把一个</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排列变成另一个</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排列的变换叫做</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阶置换。</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	在有</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个输入端和</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个输出端的网络中，输入端和输出端的连接关系可以用置换来表示（输入端与输出端一一对应）。</a:t>
            </a:r>
            <a:endParaRPr lang="zh-CN" altLang="en-US" sz="3200" dirty="0">
              <a:solidFill>
                <a:schemeClr val="accent1"/>
              </a:solidFill>
              <a:latin typeface="Times New Roman" panose="02020603050405020304" pitchFamily="18" charset="0"/>
              <a:ea typeface="楷体_GB2312" pitchFamily="49" charset="-122"/>
            </a:endParaRP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一些常见的置换方式可以用下面的函数表示：</a:t>
            </a:r>
            <a:endParaRPr lang="zh-CN" altLang="en-US" sz="3200" dirty="0">
              <a:solidFill>
                <a:schemeClr val="accent1"/>
              </a:solidFill>
              <a:latin typeface="Times New Roman" panose="02020603050405020304" pitchFamily="18" charset="0"/>
              <a:ea typeface="楷体_GB2312"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p:nvPr/>
        </p:nvSpPr>
        <p:spPr>
          <a:xfrm>
            <a:off x="152400" y="457200"/>
            <a:ext cx="8763000" cy="685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3.1.1 </a:t>
            </a:r>
            <a:r>
              <a:rPr lang="zh-CN" altLang="en-US" sz="3200" dirty="0">
                <a:solidFill>
                  <a:schemeClr val="accent1"/>
                </a:solidFill>
                <a:latin typeface="Times New Roman" panose="02020603050405020304" pitchFamily="18" charset="0"/>
                <a:ea typeface="楷体_GB2312" pitchFamily="49" charset="-122"/>
              </a:rPr>
              <a:t>恒等函数</a:t>
            </a:r>
          </a:p>
        </p:txBody>
      </p:sp>
      <p:sp>
        <p:nvSpPr>
          <p:cNvPr id="36867" name="Rectangle 4"/>
          <p:cNvSpPr/>
          <p:nvPr/>
        </p:nvSpPr>
        <p:spPr>
          <a:xfrm>
            <a:off x="152400" y="2133600"/>
            <a:ext cx="8763000" cy="1143000"/>
          </a:xfrm>
          <a:prstGeom prst="rect">
            <a:avLst/>
          </a:prstGeom>
          <a:noFill/>
          <a:ln w="9525">
            <a:noFill/>
          </a:ln>
        </p:spPr>
        <p:txBody>
          <a:bodyPr anchor="t"/>
          <a:lstStyle/>
          <a:p>
            <a:pPr marL="742950" lvl="1" indent="-285750" eaLnBrk="1" hangingPunct="1">
              <a:spcBef>
                <a:spcPct val="20000"/>
              </a:spcBef>
            </a:pPr>
            <a:r>
              <a:rPr lang="zh-CN" altLang="en-US" sz="2800" dirty="0">
                <a:latin typeface="Times New Roman" panose="02020603050405020304" pitchFamily="18" charset="0"/>
                <a:ea typeface="楷体_GB2312" pitchFamily="49" charset="-122"/>
              </a:rPr>
              <a:t>其中，</a:t>
            </a:r>
            <a:r>
              <a:rPr lang="en-US" altLang="zh-CN" sz="2800" dirty="0">
                <a:solidFill>
                  <a:srgbClr val="00CC00"/>
                </a:solidFill>
                <a:latin typeface="Times New Roman" panose="02020603050405020304" pitchFamily="18" charset="0"/>
                <a:ea typeface="楷体_GB2312" pitchFamily="49" charset="-122"/>
              </a:rPr>
              <a:t>X</a:t>
            </a:r>
            <a:r>
              <a:rPr lang="en-US" altLang="zh-CN" sz="2800" baseline="-25000" dirty="0">
                <a:solidFill>
                  <a:srgbClr val="00CC00"/>
                </a:solidFill>
                <a:latin typeface="Times New Roman" panose="02020603050405020304" pitchFamily="18" charset="0"/>
                <a:ea typeface="楷体_GB2312" pitchFamily="49" charset="-122"/>
              </a:rPr>
              <a:t>n-1 </a:t>
            </a:r>
            <a:r>
              <a:rPr lang="en-US" altLang="zh-CN" sz="2800" dirty="0">
                <a:solidFill>
                  <a:srgbClr val="00CC00"/>
                </a:solidFill>
                <a:latin typeface="Times New Roman" panose="02020603050405020304" pitchFamily="18" charset="0"/>
                <a:ea typeface="楷体_GB2312" pitchFamily="49" charset="-122"/>
              </a:rPr>
              <a:t>X</a:t>
            </a:r>
            <a:r>
              <a:rPr lang="en-US" altLang="zh-CN" sz="2800" baseline="-25000" dirty="0">
                <a:solidFill>
                  <a:srgbClr val="00CC00"/>
                </a:solidFill>
                <a:latin typeface="Times New Roman" panose="02020603050405020304" pitchFamily="18" charset="0"/>
                <a:ea typeface="楷体_GB2312" pitchFamily="49" charset="-122"/>
              </a:rPr>
              <a:t>n-2</a:t>
            </a:r>
            <a:r>
              <a:rPr lang="en-US" altLang="zh-CN" sz="2800" dirty="0">
                <a:solidFill>
                  <a:srgbClr val="00CC00"/>
                </a:solidFill>
                <a:latin typeface="Times New Roman" panose="02020603050405020304" pitchFamily="18" charset="0"/>
                <a:ea typeface="楷体_GB2312" pitchFamily="49" charset="-122"/>
                <a:sym typeface="Symbol" panose="05050102010706020507" pitchFamily="18" charset="2"/>
              </a:rPr>
              <a:t></a:t>
            </a:r>
            <a:r>
              <a:rPr lang="en-US" altLang="zh-CN" sz="2800" dirty="0">
                <a:solidFill>
                  <a:srgbClr val="00CC00"/>
                </a:solidFill>
                <a:latin typeface="Times New Roman" panose="02020603050405020304" pitchFamily="18" charset="0"/>
                <a:ea typeface="楷体_GB2312" pitchFamily="49" charset="-122"/>
              </a:rPr>
              <a:t>X</a:t>
            </a:r>
            <a:r>
              <a:rPr lang="en-US" altLang="zh-CN" sz="2800" baseline="-25000" dirty="0">
                <a:solidFill>
                  <a:srgbClr val="00CC00"/>
                </a:solidFill>
                <a:latin typeface="Times New Roman" panose="02020603050405020304" pitchFamily="18" charset="0"/>
                <a:ea typeface="楷体_GB2312" pitchFamily="49" charset="-122"/>
              </a:rPr>
              <a:t>k </a:t>
            </a:r>
            <a:r>
              <a:rPr lang="en-US" altLang="zh-CN" sz="2800" dirty="0">
                <a:solidFill>
                  <a:srgbClr val="00CC00"/>
                </a:solidFill>
                <a:latin typeface="Times New Roman" panose="02020603050405020304" pitchFamily="18" charset="0"/>
                <a:ea typeface="楷体_GB2312" pitchFamily="49" charset="-122"/>
                <a:sym typeface="Symbol" panose="05050102010706020507" pitchFamily="18" charset="2"/>
              </a:rPr>
              <a:t></a:t>
            </a:r>
            <a:r>
              <a:rPr lang="en-US" altLang="zh-CN" sz="2800" baseline="-25000" dirty="0">
                <a:solidFill>
                  <a:srgbClr val="00CC00"/>
                </a:solidFill>
                <a:latin typeface="Times New Roman" panose="02020603050405020304" pitchFamily="18" charset="0"/>
                <a:ea typeface="楷体_GB2312" pitchFamily="49" charset="-122"/>
              </a:rPr>
              <a:t> </a:t>
            </a:r>
            <a:r>
              <a:rPr lang="en-US" altLang="zh-CN" sz="2800" dirty="0">
                <a:solidFill>
                  <a:srgbClr val="00CC00"/>
                </a:solidFill>
                <a:latin typeface="Times New Roman" panose="02020603050405020304" pitchFamily="18" charset="0"/>
                <a:ea typeface="楷体_GB2312" pitchFamily="49" charset="-122"/>
              </a:rPr>
              <a:t>X</a:t>
            </a:r>
            <a:r>
              <a:rPr lang="en-US" altLang="zh-CN" sz="2800" baseline="-25000" dirty="0">
                <a:solidFill>
                  <a:srgbClr val="00CC00"/>
                </a:solidFill>
                <a:latin typeface="Times New Roman" panose="02020603050405020304" pitchFamily="18" charset="0"/>
                <a:ea typeface="楷体_GB2312" pitchFamily="49" charset="-122"/>
              </a:rPr>
              <a:t>0</a:t>
            </a:r>
            <a:r>
              <a:rPr lang="zh-CN" altLang="en-US" sz="2800" dirty="0">
                <a:latin typeface="Times New Roman" panose="02020603050405020304" pitchFamily="18" charset="0"/>
                <a:ea typeface="楷体_GB2312" pitchFamily="49" charset="-122"/>
              </a:rPr>
              <a:t>是</a:t>
            </a:r>
            <a:r>
              <a:rPr lang="en-US" altLang="zh-CN" sz="2800" dirty="0">
                <a:solidFill>
                  <a:srgbClr val="33CCFF"/>
                </a:solidFill>
                <a:latin typeface="Times New Roman" panose="02020603050405020304" pitchFamily="18" charset="0"/>
                <a:ea typeface="楷体_GB2312" pitchFamily="49" charset="-122"/>
              </a:rPr>
              <a:t>PE</a:t>
            </a:r>
            <a:r>
              <a:rPr lang="zh-CN" altLang="en-US" sz="2800" dirty="0">
                <a:latin typeface="Times New Roman" panose="02020603050405020304" pitchFamily="18" charset="0"/>
                <a:ea typeface="楷体_GB2312" pitchFamily="49" charset="-122"/>
              </a:rPr>
              <a:t>的地址（通常为二进制）。</a:t>
            </a:r>
            <a:r>
              <a:rPr lang="en-US" altLang="zh-CN" sz="2800" dirty="0">
                <a:latin typeface="Times New Roman" panose="02020603050405020304" pitchFamily="18" charset="0"/>
                <a:ea typeface="楷体_GB2312" pitchFamily="49" charset="-122"/>
              </a:rPr>
              <a:t>n</a:t>
            </a:r>
            <a:r>
              <a:rPr lang="zh-CN" altLang="en-US" sz="2800" dirty="0">
                <a:latin typeface="Times New Roman" panose="02020603050405020304" pitchFamily="18" charset="0"/>
                <a:ea typeface="楷体_GB2312" pitchFamily="49" charset="-122"/>
              </a:rPr>
              <a:t>为</a:t>
            </a:r>
            <a:r>
              <a:rPr lang="en-US" altLang="zh-CN" sz="2800" dirty="0">
                <a:latin typeface="Times New Roman" panose="02020603050405020304" pitchFamily="18" charset="0"/>
                <a:ea typeface="楷体_GB2312" pitchFamily="49" charset="-122"/>
              </a:rPr>
              <a:t>3</a:t>
            </a:r>
            <a:r>
              <a:rPr lang="zh-CN" altLang="en-US" sz="2800" dirty="0">
                <a:latin typeface="Times New Roman" panose="02020603050405020304" pitchFamily="18" charset="0"/>
                <a:ea typeface="楷体_GB2312" pitchFamily="49" charset="-122"/>
              </a:rPr>
              <a:t>时的恒等函数的连接情形如下：</a:t>
            </a:r>
            <a:endParaRPr lang="zh-CN" altLang="en-US" sz="2800" dirty="0">
              <a:solidFill>
                <a:schemeClr val="accent1"/>
              </a:solidFill>
              <a:latin typeface="Times New Roman" panose="02020603050405020304" pitchFamily="18" charset="0"/>
              <a:ea typeface="楷体_GB2312" pitchFamily="49" charset="-122"/>
            </a:endParaRPr>
          </a:p>
        </p:txBody>
      </p:sp>
      <p:sp>
        <p:nvSpPr>
          <p:cNvPr id="36868" name="Text Box 6"/>
          <p:cNvSpPr txBox="1"/>
          <p:nvPr/>
        </p:nvSpPr>
        <p:spPr>
          <a:xfrm>
            <a:off x="2286000" y="3276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6869" name="Text Box 7"/>
          <p:cNvSpPr txBox="1"/>
          <p:nvPr/>
        </p:nvSpPr>
        <p:spPr>
          <a:xfrm>
            <a:off x="2286000" y="3657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6870" name="Text Box 8"/>
          <p:cNvSpPr txBox="1"/>
          <p:nvPr/>
        </p:nvSpPr>
        <p:spPr>
          <a:xfrm>
            <a:off x="2286000" y="4038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6871" name="Text Box 9"/>
          <p:cNvSpPr txBox="1"/>
          <p:nvPr/>
        </p:nvSpPr>
        <p:spPr>
          <a:xfrm>
            <a:off x="2286000" y="4419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6872" name="Text Box 10"/>
          <p:cNvSpPr txBox="1"/>
          <p:nvPr/>
        </p:nvSpPr>
        <p:spPr>
          <a:xfrm>
            <a:off x="2286000" y="4800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6873" name="Text Box 11"/>
          <p:cNvSpPr txBox="1"/>
          <p:nvPr/>
        </p:nvSpPr>
        <p:spPr>
          <a:xfrm>
            <a:off x="2286000" y="5181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6874" name="Text Box 12"/>
          <p:cNvSpPr txBox="1"/>
          <p:nvPr/>
        </p:nvSpPr>
        <p:spPr>
          <a:xfrm>
            <a:off x="2286000" y="5562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6875" name="Text Box 13"/>
          <p:cNvSpPr txBox="1"/>
          <p:nvPr/>
        </p:nvSpPr>
        <p:spPr>
          <a:xfrm>
            <a:off x="2286000" y="5943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6876" name="Text Box 14"/>
          <p:cNvSpPr txBox="1"/>
          <p:nvPr/>
        </p:nvSpPr>
        <p:spPr>
          <a:xfrm>
            <a:off x="6019800" y="3276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6877" name="Text Box 15"/>
          <p:cNvSpPr txBox="1"/>
          <p:nvPr/>
        </p:nvSpPr>
        <p:spPr>
          <a:xfrm>
            <a:off x="6019800" y="3657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6878" name="Text Box 16"/>
          <p:cNvSpPr txBox="1"/>
          <p:nvPr/>
        </p:nvSpPr>
        <p:spPr>
          <a:xfrm>
            <a:off x="6019800" y="4038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6879" name="Text Box 17"/>
          <p:cNvSpPr txBox="1"/>
          <p:nvPr/>
        </p:nvSpPr>
        <p:spPr>
          <a:xfrm>
            <a:off x="6019800" y="4419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6880" name="Text Box 18"/>
          <p:cNvSpPr txBox="1"/>
          <p:nvPr/>
        </p:nvSpPr>
        <p:spPr>
          <a:xfrm>
            <a:off x="6019800" y="4800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6881" name="Text Box 19"/>
          <p:cNvSpPr txBox="1"/>
          <p:nvPr/>
        </p:nvSpPr>
        <p:spPr>
          <a:xfrm>
            <a:off x="6019800" y="5181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6882" name="Text Box 20"/>
          <p:cNvSpPr txBox="1"/>
          <p:nvPr/>
        </p:nvSpPr>
        <p:spPr>
          <a:xfrm>
            <a:off x="6019800" y="5562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6883" name="Text Box 21"/>
          <p:cNvSpPr txBox="1"/>
          <p:nvPr/>
        </p:nvSpPr>
        <p:spPr>
          <a:xfrm>
            <a:off x="6019800" y="59436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6884" name="Line 22"/>
          <p:cNvSpPr/>
          <p:nvPr/>
        </p:nvSpPr>
        <p:spPr>
          <a:xfrm>
            <a:off x="2971800" y="3505200"/>
            <a:ext cx="3048000" cy="0"/>
          </a:xfrm>
          <a:prstGeom prst="line">
            <a:avLst/>
          </a:prstGeom>
          <a:ln w="19050" cap="flat" cmpd="sng">
            <a:solidFill>
              <a:srgbClr val="00CC00"/>
            </a:solidFill>
            <a:prstDash val="solid"/>
            <a:round/>
            <a:headEnd type="none" w="med" len="med"/>
            <a:tailEnd type="none" w="med" len="med"/>
          </a:ln>
        </p:spPr>
      </p:sp>
      <p:sp>
        <p:nvSpPr>
          <p:cNvPr id="36885" name="Line 23"/>
          <p:cNvSpPr/>
          <p:nvPr/>
        </p:nvSpPr>
        <p:spPr>
          <a:xfrm>
            <a:off x="2971800" y="3886200"/>
            <a:ext cx="3048000" cy="0"/>
          </a:xfrm>
          <a:prstGeom prst="line">
            <a:avLst/>
          </a:prstGeom>
          <a:ln w="19050" cap="flat" cmpd="sng">
            <a:solidFill>
              <a:srgbClr val="00CC00"/>
            </a:solidFill>
            <a:prstDash val="solid"/>
            <a:round/>
            <a:headEnd type="none" w="med" len="med"/>
            <a:tailEnd type="none" w="med" len="med"/>
          </a:ln>
        </p:spPr>
      </p:sp>
      <p:sp>
        <p:nvSpPr>
          <p:cNvPr id="36886" name="Line 24"/>
          <p:cNvSpPr/>
          <p:nvPr/>
        </p:nvSpPr>
        <p:spPr>
          <a:xfrm>
            <a:off x="2971800" y="4267200"/>
            <a:ext cx="3048000" cy="0"/>
          </a:xfrm>
          <a:prstGeom prst="line">
            <a:avLst/>
          </a:prstGeom>
          <a:ln w="19050" cap="flat" cmpd="sng">
            <a:solidFill>
              <a:srgbClr val="00CC00"/>
            </a:solidFill>
            <a:prstDash val="solid"/>
            <a:round/>
            <a:headEnd type="none" w="med" len="med"/>
            <a:tailEnd type="none" w="med" len="med"/>
          </a:ln>
        </p:spPr>
      </p:sp>
      <p:sp>
        <p:nvSpPr>
          <p:cNvPr id="36887" name="Line 25"/>
          <p:cNvSpPr/>
          <p:nvPr/>
        </p:nvSpPr>
        <p:spPr>
          <a:xfrm>
            <a:off x="2971800" y="4648200"/>
            <a:ext cx="3048000" cy="0"/>
          </a:xfrm>
          <a:prstGeom prst="line">
            <a:avLst/>
          </a:prstGeom>
          <a:ln w="19050" cap="flat" cmpd="sng">
            <a:solidFill>
              <a:srgbClr val="00CC00"/>
            </a:solidFill>
            <a:prstDash val="solid"/>
            <a:round/>
            <a:headEnd type="none" w="med" len="med"/>
            <a:tailEnd type="none" w="med" len="med"/>
          </a:ln>
        </p:spPr>
      </p:sp>
      <p:sp>
        <p:nvSpPr>
          <p:cNvPr id="36888" name="Line 26"/>
          <p:cNvSpPr/>
          <p:nvPr/>
        </p:nvSpPr>
        <p:spPr>
          <a:xfrm>
            <a:off x="2971800" y="5029200"/>
            <a:ext cx="3048000" cy="0"/>
          </a:xfrm>
          <a:prstGeom prst="line">
            <a:avLst/>
          </a:prstGeom>
          <a:ln w="19050" cap="flat" cmpd="sng">
            <a:solidFill>
              <a:srgbClr val="00CC00"/>
            </a:solidFill>
            <a:prstDash val="solid"/>
            <a:round/>
            <a:headEnd type="none" w="med" len="med"/>
            <a:tailEnd type="none" w="med" len="med"/>
          </a:ln>
        </p:spPr>
      </p:sp>
      <p:sp>
        <p:nvSpPr>
          <p:cNvPr id="36889" name="Line 27"/>
          <p:cNvSpPr/>
          <p:nvPr/>
        </p:nvSpPr>
        <p:spPr>
          <a:xfrm>
            <a:off x="2971800" y="5410200"/>
            <a:ext cx="3048000" cy="0"/>
          </a:xfrm>
          <a:prstGeom prst="line">
            <a:avLst/>
          </a:prstGeom>
          <a:ln w="19050" cap="flat" cmpd="sng">
            <a:solidFill>
              <a:srgbClr val="00CC00"/>
            </a:solidFill>
            <a:prstDash val="solid"/>
            <a:round/>
            <a:headEnd type="none" w="med" len="med"/>
            <a:tailEnd type="none" w="med" len="med"/>
          </a:ln>
        </p:spPr>
      </p:sp>
      <p:sp>
        <p:nvSpPr>
          <p:cNvPr id="36890" name="Line 28"/>
          <p:cNvSpPr/>
          <p:nvPr/>
        </p:nvSpPr>
        <p:spPr>
          <a:xfrm>
            <a:off x="2971800" y="5791200"/>
            <a:ext cx="3048000" cy="0"/>
          </a:xfrm>
          <a:prstGeom prst="line">
            <a:avLst/>
          </a:prstGeom>
          <a:ln w="19050" cap="flat" cmpd="sng">
            <a:solidFill>
              <a:srgbClr val="00CC00"/>
            </a:solidFill>
            <a:prstDash val="solid"/>
            <a:round/>
            <a:headEnd type="none" w="med" len="med"/>
            <a:tailEnd type="none" w="med" len="med"/>
          </a:ln>
        </p:spPr>
      </p:sp>
      <p:sp>
        <p:nvSpPr>
          <p:cNvPr id="36891" name="Line 29"/>
          <p:cNvSpPr/>
          <p:nvPr/>
        </p:nvSpPr>
        <p:spPr>
          <a:xfrm>
            <a:off x="2971800" y="6172200"/>
            <a:ext cx="3048000" cy="0"/>
          </a:xfrm>
          <a:prstGeom prst="line">
            <a:avLst/>
          </a:prstGeom>
          <a:ln w="19050" cap="flat" cmpd="sng">
            <a:solidFill>
              <a:srgbClr val="00CC00"/>
            </a:solidFill>
            <a:prstDash val="solid"/>
            <a:round/>
            <a:headEnd type="none" w="med" len="med"/>
            <a:tailEnd type="none" w="med" len="med"/>
          </a:ln>
        </p:spPr>
      </p:sp>
      <p:pic>
        <p:nvPicPr>
          <p:cNvPr id="2" name="图片 1"/>
          <p:cNvPicPr>
            <a:picLocks noChangeAspect="1"/>
          </p:cNvPicPr>
          <p:nvPr/>
        </p:nvPicPr>
        <p:blipFill>
          <a:blip r:embed="rId2"/>
          <a:stretch>
            <a:fillRect/>
          </a:stretch>
        </p:blipFill>
        <p:spPr>
          <a:xfrm>
            <a:off x="796290" y="1229995"/>
            <a:ext cx="7811135" cy="617220"/>
          </a:xfrm>
          <a:prstGeom prst="rect">
            <a:avLst/>
          </a:prstGeom>
          <a:solidFill>
            <a:schemeClr val="accent1"/>
          </a:solid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Line 47"/>
          <p:cNvSpPr/>
          <p:nvPr/>
        </p:nvSpPr>
        <p:spPr>
          <a:xfrm flipV="1">
            <a:off x="4038600" y="3368675"/>
            <a:ext cx="0" cy="990600"/>
          </a:xfrm>
          <a:prstGeom prst="line">
            <a:avLst/>
          </a:prstGeom>
          <a:ln w="19050" cap="flat" cmpd="sng">
            <a:solidFill>
              <a:schemeClr val="accent1"/>
            </a:solidFill>
            <a:prstDash val="solid"/>
            <a:round/>
            <a:headEnd type="none" w="med" len="med"/>
            <a:tailEnd type="triangle" w="med" len="lg"/>
          </a:ln>
        </p:spPr>
      </p:sp>
      <p:sp>
        <p:nvSpPr>
          <p:cNvPr id="37890" name="Rectangle 2"/>
          <p:cNvSpPr/>
          <p:nvPr/>
        </p:nvSpPr>
        <p:spPr>
          <a:xfrm>
            <a:off x="152400" y="457200"/>
            <a:ext cx="8763000" cy="6858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3.1.2. </a:t>
            </a:r>
            <a:r>
              <a:rPr lang="zh-CN" altLang="en-US" sz="3200" dirty="0">
                <a:solidFill>
                  <a:schemeClr val="accent1"/>
                </a:solidFill>
                <a:latin typeface="Times New Roman" panose="02020603050405020304" pitchFamily="18" charset="0"/>
                <a:ea typeface="楷体_GB2312" pitchFamily="49" charset="-122"/>
              </a:rPr>
              <a:t>方体函数（</a:t>
            </a: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0</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1</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a:t>
            </a:r>
            <a:r>
              <a:rPr lang="zh-CN" altLang="en-US" sz="3200" dirty="0">
                <a:solidFill>
                  <a:schemeClr val="accent1"/>
                </a:solidFill>
                <a:latin typeface="Times New Roman" panose="02020603050405020304" pitchFamily="18" charset="0"/>
                <a:ea typeface="楷体_GB2312" pitchFamily="49" charset="-122"/>
              </a:rPr>
              <a:t>，</a:t>
            </a: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n-1</a:t>
            </a:r>
            <a:r>
              <a:rPr lang="en-US" altLang="zh-CN" sz="3200" dirty="0">
                <a:solidFill>
                  <a:schemeClr val="accent1"/>
                </a:solidFill>
                <a:latin typeface="Times New Roman" panose="02020603050405020304" pitchFamily="18" charset="0"/>
                <a:ea typeface="楷体_GB2312" pitchFamily="49" charset="-122"/>
              </a:rPr>
              <a:t>)</a:t>
            </a:r>
          </a:p>
        </p:txBody>
      </p:sp>
      <p:sp>
        <p:nvSpPr>
          <p:cNvPr id="37892" name="Rectangle 4"/>
          <p:cNvSpPr/>
          <p:nvPr/>
        </p:nvSpPr>
        <p:spPr>
          <a:xfrm>
            <a:off x="152400" y="2057400"/>
            <a:ext cx="8763000" cy="11430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方体函数是由</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个互连函数组成，其中</a:t>
            </a:r>
            <a:r>
              <a:rPr lang="en-US" altLang="zh-CN" sz="3200" dirty="0">
                <a:solidFill>
                  <a:srgbClr val="00B050"/>
                </a:solidFill>
                <a:latin typeface="Times New Roman" panose="02020603050405020304" pitchFamily="18" charset="0"/>
                <a:ea typeface="楷体_GB2312" pitchFamily="49" charset="-122"/>
              </a:rPr>
              <a:t>0</a:t>
            </a:r>
            <a:r>
              <a:rPr lang="en-US" altLang="zh-CN" sz="3200" dirty="0">
                <a:solidFill>
                  <a:srgbClr val="00B050"/>
                </a:solidFill>
                <a:latin typeface="Times New Roman" panose="02020603050405020304" pitchFamily="18" charset="0"/>
                <a:ea typeface="楷体_GB2312" pitchFamily="49" charset="-122"/>
                <a:sym typeface="Symbol" panose="05050102010706020507" pitchFamily="18" charset="2"/>
              </a:rPr>
              <a:t>kn</a:t>
            </a:r>
            <a:r>
              <a:rPr lang="zh-CN" altLang="en-US" sz="3200" dirty="0">
                <a:latin typeface="Times New Roman" panose="02020603050405020304" pitchFamily="18" charset="0"/>
                <a:ea typeface="楷体_GB2312" pitchFamily="49" charset="-122"/>
                <a:sym typeface="Symbol" panose="05050102010706020507" pitchFamily="18" charset="2"/>
              </a:rPr>
              <a:t>。</a:t>
            </a:r>
          </a:p>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比如，</a:t>
            </a:r>
            <a:r>
              <a:rPr lang="en-US" altLang="zh-CN" sz="3200" dirty="0">
                <a:solidFill>
                  <a:srgbClr val="00CC00"/>
                </a:solidFill>
                <a:latin typeface="Times New Roman" panose="02020603050405020304" pitchFamily="18" charset="0"/>
                <a:ea typeface="楷体_GB2312" pitchFamily="49" charset="-122"/>
              </a:rPr>
              <a:t>n</a:t>
            </a:r>
            <a:r>
              <a:rPr lang="zh-CN" altLang="en-US" sz="3200" dirty="0">
                <a:latin typeface="Times New Roman" panose="02020603050405020304" pitchFamily="18" charset="0"/>
                <a:ea typeface="楷体_GB2312" pitchFamily="49" charset="-122"/>
              </a:rPr>
              <a:t>为</a:t>
            </a:r>
            <a:r>
              <a:rPr lang="en-US" altLang="zh-CN" sz="3200" dirty="0">
                <a:solidFill>
                  <a:srgbClr val="33CCFF"/>
                </a:solidFill>
                <a:latin typeface="Times New Roman" panose="02020603050405020304" pitchFamily="18" charset="0"/>
                <a:ea typeface="楷体_GB2312" pitchFamily="49" charset="-122"/>
              </a:rPr>
              <a:t>3</a:t>
            </a:r>
            <a:r>
              <a:rPr lang="zh-CN" altLang="en-US" sz="3200" dirty="0">
                <a:latin typeface="Times New Roman" panose="02020603050405020304" pitchFamily="18" charset="0"/>
                <a:ea typeface="楷体_GB2312" pitchFamily="49" charset="-122"/>
              </a:rPr>
              <a:t>时，</a:t>
            </a:r>
            <a:r>
              <a:rPr lang="en-US" altLang="zh-CN" sz="3200" dirty="0">
                <a:solidFill>
                  <a:srgbClr val="33CCFF"/>
                </a:solidFill>
                <a:latin typeface="Times New Roman" panose="02020603050405020304" pitchFamily="18" charset="0"/>
                <a:ea typeface="楷体_GB2312" pitchFamily="49" charset="-122"/>
              </a:rPr>
              <a:t>3</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立方体各结点地址如下：</a:t>
            </a:r>
            <a:endParaRPr lang="zh-CN" altLang="en-US" sz="3200" dirty="0">
              <a:solidFill>
                <a:schemeClr val="accent1"/>
              </a:solidFill>
              <a:latin typeface="Times New Roman" panose="02020603050405020304" pitchFamily="18" charset="0"/>
              <a:ea typeface="楷体_GB2312" pitchFamily="49" charset="-122"/>
            </a:endParaRPr>
          </a:p>
        </p:txBody>
      </p:sp>
      <p:sp>
        <p:nvSpPr>
          <p:cNvPr id="37893" name="AutoShape 29"/>
          <p:cNvSpPr/>
          <p:nvPr/>
        </p:nvSpPr>
        <p:spPr>
          <a:xfrm>
            <a:off x="3657600" y="4283075"/>
            <a:ext cx="1447800" cy="533400"/>
          </a:xfrm>
          <a:prstGeom prst="parallelogram">
            <a:avLst>
              <a:gd name="adj" fmla="val 67857"/>
            </a:avLst>
          </a:prstGeom>
          <a:noFill/>
          <a:ln w="19050" cap="flat" cmpd="sng">
            <a:solidFill>
              <a:srgbClr val="00CC00"/>
            </a:solidFill>
            <a:prstDash val="solid"/>
            <a:miter/>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894" name="Line 30"/>
          <p:cNvSpPr/>
          <p:nvPr/>
        </p:nvSpPr>
        <p:spPr>
          <a:xfrm>
            <a:off x="3657600" y="4816475"/>
            <a:ext cx="0" cy="990600"/>
          </a:xfrm>
          <a:prstGeom prst="line">
            <a:avLst/>
          </a:prstGeom>
          <a:ln w="19050" cap="flat" cmpd="sng">
            <a:solidFill>
              <a:srgbClr val="00CC00"/>
            </a:solidFill>
            <a:prstDash val="solid"/>
            <a:round/>
            <a:headEnd type="none" w="med" len="med"/>
            <a:tailEnd type="none" w="med" len="med"/>
          </a:ln>
        </p:spPr>
      </p:sp>
      <p:sp>
        <p:nvSpPr>
          <p:cNvPr id="37895" name="Line 31"/>
          <p:cNvSpPr/>
          <p:nvPr/>
        </p:nvSpPr>
        <p:spPr>
          <a:xfrm>
            <a:off x="4724400" y="4816475"/>
            <a:ext cx="0" cy="990600"/>
          </a:xfrm>
          <a:prstGeom prst="line">
            <a:avLst/>
          </a:prstGeom>
          <a:ln w="19050" cap="flat" cmpd="sng">
            <a:solidFill>
              <a:srgbClr val="00CC00"/>
            </a:solidFill>
            <a:prstDash val="solid"/>
            <a:round/>
            <a:headEnd type="none" w="med" len="med"/>
            <a:tailEnd type="none" w="med" len="med"/>
          </a:ln>
        </p:spPr>
      </p:sp>
      <p:sp>
        <p:nvSpPr>
          <p:cNvPr id="37896" name="Line 32"/>
          <p:cNvSpPr/>
          <p:nvPr/>
        </p:nvSpPr>
        <p:spPr>
          <a:xfrm>
            <a:off x="3657600" y="5807075"/>
            <a:ext cx="1066800" cy="0"/>
          </a:xfrm>
          <a:prstGeom prst="line">
            <a:avLst/>
          </a:prstGeom>
          <a:ln w="19050" cap="flat" cmpd="sng">
            <a:solidFill>
              <a:srgbClr val="00CC00"/>
            </a:solidFill>
            <a:prstDash val="solid"/>
            <a:round/>
            <a:headEnd type="none" w="med" len="med"/>
            <a:tailEnd type="none" w="med" len="med"/>
          </a:ln>
        </p:spPr>
      </p:sp>
      <p:sp>
        <p:nvSpPr>
          <p:cNvPr id="37897" name="Line 33"/>
          <p:cNvSpPr/>
          <p:nvPr/>
        </p:nvSpPr>
        <p:spPr>
          <a:xfrm>
            <a:off x="5105400" y="4283075"/>
            <a:ext cx="0" cy="990600"/>
          </a:xfrm>
          <a:prstGeom prst="line">
            <a:avLst/>
          </a:prstGeom>
          <a:ln w="19050" cap="flat" cmpd="sng">
            <a:solidFill>
              <a:srgbClr val="00CC00"/>
            </a:solidFill>
            <a:prstDash val="solid"/>
            <a:round/>
            <a:headEnd type="none" w="med" len="med"/>
            <a:tailEnd type="none" w="med" len="med"/>
          </a:ln>
        </p:spPr>
      </p:sp>
      <p:sp>
        <p:nvSpPr>
          <p:cNvPr id="37898" name="Line 34"/>
          <p:cNvSpPr/>
          <p:nvPr/>
        </p:nvSpPr>
        <p:spPr>
          <a:xfrm flipV="1">
            <a:off x="4724400" y="5273675"/>
            <a:ext cx="381000" cy="533400"/>
          </a:xfrm>
          <a:prstGeom prst="line">
            <a:avLst/>
          </a:prstGeom>
          <a:ln w="19050" cap="flat" cmpd="sng">
            <a:solidFill>
              <a:srgbClr val="00CC00"/>
            </a:solidFill>
            <a:prstDash val="solid"/>
            <a:round/>
            <a:headEnd type="none" w="med" len="med"/>
            <a:tailEnd type="none" w="med" len="med"/>
          </a:ln>
        </p:spPr>
      </p:sp>
      <p:sp>
        <p:nvSpPr>
          <p:cNvPr id="37899" name="Line 35"/>
          <p:cNvSpPr/>
          <p:nvPr/>
        </p:nvSpPr>
        <p:spPr>
          <a:xfrm>
            <a:off x="4038600" y="4283075"/>
            <a:ext cx="0" cy="990600"/>
          </a:xfrm>
          <a:prstGeom prst="line">
            <a:avLst/>
          </a:prstGeom>
          <a:ln w="19050" cap="flat" cmpd="sng">
            <a:solidFill>
              <a:srgbClr val="00CC00"/>
            </a:solidFill>
            <a:prstDash val="dash"/>
            <a:round/>
            <a:headEnd type="none" w="med" len="med"/>
            <a:tailEnd type="none" w="med" len="med"/>
          </a:ln>
        </p:spPr>
      </p:sp>
      <p:sp>
        <p:nvSpPr>
          <p:cNvPr id="37900" name="Line 36"/>
          <p:cNvSpPr/>
          <p:nvPr/>
        </p:nvSpPr>
        <p:spPr>
          <a:xfrm flipV="1">
            <a:off x="3657600" y="5273675"/>
            <a:ext cx="381000" cy="533400"/>
          </a:xfrm>
          <a:prstGeom prst="line">
            <a:avLst/>
          </a:prstGeom>
          <a:ln w="19050" cap="flat" cmpd="sng">
            <a:solidFill>
              <a:srgbClr val="00CC00"/>
            </a:solidFill>
            <a:prstDash val="dash"/>
            <a:round/>
            <a:headEnd type="none" w="med" len="med"/>
            <a:tailEnd type="none" w="med" len="med"/>
          </a:ln>
        </p:spPr>
      </p:sp>
      <p:sp>
        <p:nvSpPr>
          <p:cNvPr id="37901" name="Line 37"/>
          <p:cNvSpPr/>
          <p:nvPr/>
        </p:nvSpPr>
        <p:spPr>
          <a:xfrm>
            <a:off x="4038600" y="5273675"/>
            <a:ext cx="1066800" cy="0"/>
          </a:xfrm>
          <a:prstGeom prst="line">
            <a:avLst/>
          </a:prstGeom>
          <a:ln w="19050" cap="flat" cmpd="sng">
            <a:solidFill>
              <a:srgbClr val="00CC00"/>
            </a:solidFill>
            <a:prstDash val="dash"/>
            <a:round/>
            <a:headEnd type="none" w="med" len="med"/>
            <a:tailEnd type="none" w="med" len="med"/>
          </a:ln>
        </p:spPr>
      </p:sp>
      <p:sp>
        <p:nvSpPr>
          <p:cNvPr id="37902" name="Oval 38"/>
          <p:cNvSpPr/>
          <p:nvPr/>
        </p:nvSpPr>
        <p:spPr>
          <a:xfrm>
            <a:off x="3962400" y="42068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3" name="Oval 39"/>
          <p:cNvSpPr/>
          <p:nvPr/>
        </p:nvSpPr>
        <p:spPr>
          <a:xfrm>
            <a:off x="5029200" y="42068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4" name="Oval 40"/>
          <p:cNvSpPr/>
          <p:nvPr/>
        </p:nvSpPr>
        <p:spPr>
          <a:xfrm>
            <a:off x="4648200" y="47402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5" name="Oval 41"/>
          <p:cNvSpPr/>
          <p:nvPr/>
        </p:nvSpPr>
        <p:spPr>
          <a:xfrm>
            <a:off x="3581400" y="47402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6" name="Oval 42" descr="20%"/>
          <p:cNvSpPr/>
          <p:nvPr/>
        </p:nvSpPr>
        <p:spPr>
          <a:xfrm>
            <a:off x="3962400" y="5197475"/>
            <a:ext cx="152400" cy="152400"/>
          </a:xfrm>
          <a:prstGeom prst="ellipse">
            <a:avLst/>
          </a:prstGeom>
          <a:pattFill prst="pct20">
            <a:fgClr>
              <a:schemeClr val="accent1"/>
            </a:fgClr>
            <a:bgClr>
              <a:schemeClr val="bg2"/>
            </a:bgClr>
          </a:patt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7" name="Oval 43"/>
          <p:cNvSpPr/>
          <p:nvPr/>
        </p:nvSpPr>
        <p:spPr>
          <a:xfrm>
            <a:off x="5029200" y="51974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8" name="Oval 44"/>
          <p:cNvSpPr/>
          <p:nvPr/>
        </p:nvSpPr>
        <p:spPr>
          <a:xfrm>
            <a:off x="4648200" y="57308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09" name="Oval 45"/>
          <p:cNvSpPr/>
          <p:nvPr/>
        </p:nvSpPr>
        <p:spPr>
          <a:xfrm>
            <a:off x="3581400" y="5730875"/>
            <a:ext cx="152400" cy="152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7910" name="Line 46"/>
          <p:cNvSpPr/>
          <p:nvPr/>
        </p:nvSpPr>
        <p:spPr>
          <a:xfrm flipV="1">
            <a:off x="3200400" y="5883275"/>
            <a:ext cx="381000" cy="533400"/>
          </a:xfrm>
          <a:prstGeom prst="line">
            <a:avLst/>
          </a:prstGeom>
          <a:ln w="19050" cap="flat" cmpd="sng">
            <a:solidFill>
              <a:schemeClr val="accent1"/>
            </a:solidFill>
            <a:prstDash val="solid"/>
            <a:round/>
            <a:headEnd type="triangle" w="med" len="med"/>
            <a:tailEnd type="none" w="med" len="med"/>
          </a:ln>
        </p:spPr>
      </p:sp>
      <p:sp>
        <p:nvSpPr>
          <p:cNvPr id="37911" name="Line 48"/>
          <p:cNvSpPr/>
          <p:nvPr/>
        </p:nvSpPr>
        <p:spPr>
          <a:xfrm>
            <a:off x="5181600" y="5273675"/>
            <a:ext cx="1066800" cy="0"/>
          </a:xfrm>
          <a:prstGeom prst="line">
            <a:avLst/>
          </a:prstGeom>
          <a:ln w="19050" cap="flat" cmpd="sng">
            <a:solidFill>
              <a:schemeClr val="accent1"/>
            </a:solidFill>
            <a:prstDash val="solid"/>
            <a:round/>
            <a:headEnd type="none" w="med" len="med"/>
            <a:tailEnd type="triangle" w="med" len="med"/>
          </a:ln>
        </p:spPr>
      </p:sp>
      <p:sp>
        <p:nvSpPr>
          <p:cNvPr id="37912" name="Text Box 49"/>
          <p:cNvSpPr txBox="1"/>
          <p:nvPr/>
        </p:nvSpPr>
        <p:spPr>
          <a:xfrm>
            <a:off x="3657600" y="3368675"/>
            <a:ext cx="228600" cy="365125"/>
          </a:xfrm>
          <a:prstGeom prst="rect">
            <a:avLst/>
          </a:prstGeom>
          <a:noFill/>
          <a:ln w="9525">
            <a:noFill/>
          </a:ln>
        </p:spPr>
        <p:txBody>
          <a:bodyPr lIns="0" tIns="0" rIns="0" bIns="0" anchor="t">
            <a:spAutoFit/>
          </a:bodyPr>
          <a:lstStyle/>
          <a:p>
            <a:pPr>
              <a:spcBef>
                <a:spcPct val="50000"/>
              </a:spcBef>
            </a:pPr>
            <a:r>
              <a:rPr lang="en-US" altLang="zh-CN" dirty="0">
                <a:solidFill>
                  <a:srgbClr val="33CCFF"/>
                </a:solidFill>
                <a:latin typeface="Times New Roman" panose="02020603050405020304" pitchFamily="18" charset="0"/>
                <a:ea typeface="宋体" panose="02010600030101010101" pitchFamily="2" charset="-122"/>
              </a:rPr>
              <a:t>Y</a:t>
            </a:r>
            <a:endParaRPr lang="en-US" altLang="zh-CN" dirty="0">
              <a:latin typeface="Times New Roman" panose="02020603050405020304" pitchFamily="18" charset="0"/>
              <a:ea typeface="宋体" panose="02010600030101010101" pitchFamily="2" charset="-122"/>
            </a:endParaRPr>
          </a:p>
        </p:txBody>
      </p:sp>
      <p:sp>
        <p:nvSpPr>
          <p:cNvPr id="37913" name="Text Box 50"/>
          <p:cNvSpPr txBox="1"/>
          <p:nvPr/>
        </p:nvSpPr>
        <p:spPr>
          <a:xfrm>
            <a:off x="3352800" y="6416675"/>
            <a:ext cx="228600" cy="365125"/>
          </a:xfrm>
          <a:prstGeom prst="rect">
            <a:avLst/>
          </a:prstGeom>
          <a:noFill/>
          <a:ln w="9525">
            <a:noFill/>
          </a:ln>
        </p:spPr>
        <p:txBody>
          <a:bodyPr lIns="0" tIns="0" rIns="0" bIns="0" anchor="t">
            <a:spAutoFit/>
          </a:bodyPr>
          <a:lstStyle/>
          <a:p>
            <a:pPr>
              <a:spcBef>
                <a:spcPct val="50000"/>
              </a:spcBef>
            </a:pPr>
            <a:r>
              <a:rPr lang="en-US" altLang="zh-CN" dirty="0">
                <a:solidFill>
                  <a:srgbClr val="33CCFF"/>
                </a:solidFill>
                <a:latin typeface="Times New Roman" panose="02020603050405020304" pitchFamily="18" charset="0"/>
                <a:ea typeface="宋体" panose="02010600030101010101" pitchFamily="2" charset="-122"/>
              </a:rPr>
              <a:t>Z</a:t>
            </a:r>
            <a:endParaRPr lang="en-US" altLang="zh-CN" dirty="0">
              <a:latin typeface="Times New Roman" panose="02020603050405020304" pitchFamily="18" charset="0"/>
              <a:ea typeface="宋体" panose="02010600030101010101" pitchFamily="2" charset="-122"/>
            </a:endParaRPr>
          </a:p>
        </p:txBody>
      </p:sp>
      <p:sp>
        <p:nvSpPr>
          <p:cNvPr id="37914" name="Text Box 51"/>
          <p:cNvSpPr txBox="1"/>
          <p:nvPr/>
        </p:nvSpPr>
        <p:spPr>
          <a:xfrm>
            <a:off x="6172200" y="5349875"/>
            <a:ext cx="228600" cy="365125"/>
          </a:xfrm>
          <a:prstGeom prst="rect">
            <a:avLst/>
          </a:prstGeom>
          <a:noFill/>
          <a:ln w="9525">
            <a:noFill/>
          </a:ln>
        </p:spPr>
        <p:txBody>
          <a:bodyPr lIns="0" tIns="0" rIns="0" bIns="0" anchor="t">
            <a:spAutoFit/>
          </a:bodyPr>
          <a:lstStyle/>
          <a:p>
            <a:pPr>
              <a:spcBef>
                <a:spcPct val="50000"/>
              </a:spcBef>
            </a:pPr>
            <a:r>
              <a:rPr lang="en-US" altLang="zh-CN" dirty="0">
                <a:solidFill>
                  <a:srgbClr val="33CCFF"/>
                </a:solidFill>
                <a:latin typeface="Times New Roman" panose="02020603050405020304" pitchFamily="18" charset="0"/>
                <a:ea typeface="宋体" panose="02010600030101010101" pitchFamily="2" charset="-122"/>
              </a:rPr>
              <a:t>X</a:t>
            </a:r>
            <a:endParaRPr lang="en-US" altLang="zh-CN" dirty="0">
              <a:latin typeface="Times New Roman" panose="02020603050405020304" pitchFamily="18" charset="0"/>
              <a:ea typeface="宋体" panose="02010600030101010101" pitchFamily="2" charset="-122"/>
            </a:endParaRPr>
          </a:p>
        </p:txBody>
      </p:sp>
      <p:sp>
        <p:nvSpPr>
          <p:cNvPr id="37915" name="Text Box 52"/>
          <p:cNvSpPr txBox="1"/>
          <p:nvPr/>
        </p:nvSpPr>
        <p:spPr>
          <a:xfrm>
            <a:off x="4114800" y="3917950"/>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010</a:t>
            </a:r>
            <a:endParaRPr lang="en-US" altLang="zh-CN" sz="2000" dirty="0">
              <a:latin typeface="Times New Roman" panose="02020603050405020304" pitchFamily="18" charset="0"/>
              <a:ea typeface="宋体" panose="02010600030101010101" pitchFamily="2" charset="-122"/>
            </a:endParaRPr>
          </a:p>
        </p:txBody>
      </p:sp>
      <p:sp>
        <p:nvSpPr>
          <p:cNvPr id="37916" name="Text Box 53"/>
          <p:cNvSpPr txBox="1"/>
          <p:nvPr/>
        </p:nvSpPr>
        <p:spPr>
          <a:xfrm>
            <a:off x="5257800" y="39020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011</a:t>
            </a:r>
            <a:endParaRPr lang="en-US" altLang="zh-CN" sz="2000" dirty="0">
              <a:latin typeface="Times New Roman" panose="02020603050405020304" pitchFamily="18" charset="0"/>
              <a:ea typeface="宋体" panose="02010600030101010101" pitchFamily="2" charset="-122"/>
            </a:endParaRPr>
          </a:p>
        </p:txBody>
      </p:sp>
      <p:sp>
        <p:nvSpPr>
          <p:cNvPr id="37917" name="Text Box 54"/>
          <p:cNvSpPr txBox="1"/>
          <p:nvPr/>
        </p:nvSpPr>
        <p:spPr>
          <a:xfrm>
            <a:off x="3124200" y="46640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110</a:t>
            </a:r>
            <a:endParaRPr lang="en-US" altLang="zh-CN" sz="2000" dirty="0">
              <a:latin typeface="Times New Roman" panose="02020603050405020304" pitchFamily="18" charset="0"/>
              <a:ea typeface="宋体" panose="02010600030101010101" pitchFamily="2" charset="-122"/>
            </a:endParaRPr>
          </a:p>
        </p:txBody>
      </p:sp>
      <p:sp>
        <p:nvSpPr>
          <p:cNvPr id="37918" name="Text Box 55"/>
          <p:cNvSpPr txBox="1"/>
          <p:nvPr/>
        </p:nvSpPr>
        <p:spPr>
          <a:xfrm>
            <a:off x="4114800" y="52736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000</a:t>
            </a:r>
            <a:endParaRPr lang="en-US" altLang="zh-CN" sz="2000" dirty="0">
              <a:latin typeface="Times New Roman" panose="02020603050405020304" pitchFamily="18" charset="0"/>
              <a:ea typeface="宋体" panose="02010600030101010101" pitchFamily="2" charset="-122"/>
            </a:endParaRPr>
          </a:p>
        </p:txBody>
      </p:sp>
      <p:sp>
        <p:nvSpPr>
          <p:cNvPr id="37919" name="Text Box 56"/>
          <p:cNvSpPr txBox="1"/>
          <p:nvPr/>
        </p:nvSpPr>
        <p:spPr>
          <a:xfrm>
            <a:off x="4876800" y="46640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111</a:t>
            </a:r>
            <a:endParaRPr lang="en-US" altLang="zh-CN" sz="2000" dirty="0">
              <a:latin typeface="Times New Roman" panose="02020603050405020304" pitchFamily="18" charset="0"/>
              <a:ea typeface="宋体" panose="02010600030101010101" pitchFamily="2" charset="-122"/>
            </a:endParaRPr>
          </a:p>
        </p:txBody>
      </p:sp>
      <p:sp>
        <p:nvSpPr>
          <p:cNvPr id="37920" name="Text Box 57"/>
          <p:cNvSpPr txBox="1"/>
          <p:nvPr/>
        </p:nvSpPr>
        <p:spPr>
          <a:xfrm>
            <a:off x="5257800" y="49688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001</a:t>
            </a:r>
            <a:endParaRPr lang="en-US" altLang="zh-CN" sz="2000" dirty="0">
              <a:latin typeface="Times New Roman" panose="02020603050405020304" pitchFamily="18" charset="0"/>
              <a:ea typeface="宋体" panose="02010600030101010101" pitchFamily="2" charset="-122"/>
            </a:endParaRPr>
          </a:p>
        </p:txBody>
      </p:sp>
      <p:sp>
        <p:nvSpPr>
          <p:cNvPr id="37921" name="Text Box 58"/>
          <p:cNvSpPr txBox="1"/>
          <p:nvPr/>
        </p:nvSpPr>
        <p:spPr>
          <a:xfrm>
            <a:off x="3581400" y="58832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100</a:t>
            </a:r>
            <a:endParaRPr lang="en-US" altLang="zh-CN" sz="2000" dirty="0">
              <a:latin typeface="Times New Roman" panose="02020603050405020304" pitchFamily="18" charset="0"/>
              <a:ea typeface="宋体" panose="02010600030101010101" pitchFamily="2" charset="-122"/>
            </a:endParaRPr>
          </a:p>
        </p:txBody>
      </p:sp>
      <p:sp>
        <p:nvSpPr>
          <p:cNvPr id="37922" name="Text Box 59"/>
          <p:cNvSpPr txBox="1"/>
          <p:nvPr/>
        </p:nvSpPr>
        <p:spPr>
          <a:xfrm>
            <a:off x="4724400" y="5883275"/>
            <a:ext cx="533400" cy="304800"/>
          </a:xfrm>
          <a:prstGeom prst="rect">
            <a:avLst/>
          </a:prstGeom>
          <a:noFill/>
          <a:ln w="9525">
            <a:noFill/>
          </a:ln>
        </p:spPr>
        <p:txBody>
          <a:bodyPr lIns="0" tIns="0" rIns="0" bIns="0" anchor="t">
            <a:spAutoFit/>
          </a:bodyPr>
          <a:lstStyle/>
          <a:p>
            <a:pPr>
              <a:spcBef>
                <a:spcPct val="50000"/>
              </a:spcBef>
            </a:pPr>
            <a:r>
              <a:rPr lang="en-US" altLang="zh-CN" sz="2000" dirty="0">
                <a:solidFill>
                  <a:schemeClr val="folHlink"/>
                </a:solidFill>
                <a:latin typeface="Times New Roman" panose="02020603050405020304" pitchFamily="18" charset="0"/>
                <a:ea typeface="宋体" panose="02010600030101010101" pitchFamily="2" charset="-122"/>
              </a:rPr>
              <a:t>101</a:t>
            </a:r>
            <a:endParaRPr lang="en-US" altLang="zh-CN" sz="2000"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78485" y="1223010"/>
            <a:ext cx="8100695" cy="678180"/>
          </a:xfrm>
          <a:prstGeom prst="rect">
            <a:avLst/>
          </a:prstGeom>
          <a:solidFill>
            <a:schemeClr val="accent1"/>
          </a:solid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8914" name="Text Box 3"/>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8915" name="Text Box 4"/>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8916" name="Text Box 5"/>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8917" name="Text Box 6"/>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8918" name="Text Box 7"/>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8919" name="Text Box 8"/>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8920" name="Text Box 9"/>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8921" name="Text Box 10"/>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8922" name="Text Box 11"/>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8923" name="Text Box 12"/>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8924" name="Text Box 13"/>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8925" name="Text Box 14"/>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8926" name="Text Box 15"/>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8927" name="Text Box 16"/>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8928" name="Text Box 17"/>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8929" name="Line 18"/>
          <p:cNvSpPr/>
          <p:nvPr/>
        </p:nvSpPr>
        <p:spPr>
          <a:xfrm>
            <a:off x="2971800" y="1447800"/>
            <a:ext cx="838200" cy="0"/>
          </a:xfrm>
          <a:prstGeom prst="line">
            <a:avLst/>
          </a:prstGeom>
          <a:ln w="19050" cap="flat" cmpd="sng">
            <a:solidFill>
              <a:srgbClr val="00CC00"/>
            </a:solidFill>
            <a:prstDash val="solid"/>
            <a:round/>
            <a:headEnd type="none" w="med" len="med"/>
            <a:tailEnd type="none" w="med" len="med"/>
          </a:ln>
        </p:spPr>
      </p:sp>
      <p:sp>
        <p:nvSpPr>
          <p:cNvPr id="38930" name="Rectangle 26"/>
          <p:cNvSpPr/>
          <p:nvPr/>
        </p:nvSpPr>
        <p:spPr>
          <a:xfrm>
            <a:off x="533400" y="3048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0</a:t>
            </a:r>
            <a:r>
              <a:rPr lang="en-US" altLang="zh-CN" sz="3200" dirty="0">
                <a:solidFill>
                  <a:schemeClr val="accent1"/>
                </a:solidFill>
                <a:latin typeface="Times New Roman" panose="02020603050405020304" pitchFamily="18" charset="0"/>
                <a:ea typeface="楷体_GB2312" pitchFamily="49" charset="-122"/>
              </a:rPr>
              <a:t>:</a:t>
            </a:r>
          </a:p>
        </p:txBody>
      </p:sp>
      <p:sp>
        <p:nvSpPr>
          <p:cNvPr id="38931" name="Line 27"/>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38932" name="Line 28"/>
          <p:cNvSpPr/>
          <p:nvPr/>
        </p:nvSpPr>
        <p:spPr>
          <a:xfrm>
            <a:off x="2971800" y="2209800"/>
            <a:ext cx="838200" cy="0"/>
          </a:xfrm>
          <a:prstGeom prst="line">
            <a:avLst/>
          </a:prstGeom>
          <a:ln w="19050" cap="flat" cmpd="sng">
            <a:solidFill>
              <a:srgbClr val="00CC00"/>
            </a:solidFill>
            <a:prstDash val="solid"/>
            <a:round/>
            <a:headEnd type="none" w="med" len="med"/>
            <a:tailEnd type="none" w="med" len="med"/>
          </a:ln>
        </p:spPr>
      </p:sp>
      <p:sp>
        <p:nvSpPr>
          <p:cNvPr id="38933" name="Line 29"/>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38934" name="Line 30"/>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38935" name="Line 31"/>
          <p:cNvSpPr/>
          <p:nvPr/>
        </p:nvSpPr>
        <p:spPr>
          <a:xfrm>
            <a:off x="2971800" y="3352800"/>
            <a:ext cx="838200" cy="0"/>
          </a:xfrm>
          <a:prstGeom prst="line">
            <a:avLst/>
          </a:prstGeom>
          <a:ln w="19050" cap="flat" cmpd="sng">
            <a:solidFill>
              <a:srgbClr val="00CC00"/>
            </a:solidFill>
            <a:prstDash val="solid"/>
            <a:round/>
            <a:headEnd type="none" w="med" len="med"/>
            <a:tailEnd type="none" w="med" len="med"/>
          </a:ln>
        </p:spPr>
      </p:sp>
      <p:sp>
        <p:nvSpPr>
          <p:cNvPr id="38936" name="Line 32"/>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38937" name="Line 33"/>
          <p:cNvSpPr/>
          <p:nvPr/>
        </p:nvSpPr>
        <p:spPr>
          <a:xfrm>
            <a:off x="2971800" y="4114800"/>
            <a:ext cx="838200" cy="0"/>
          </a:xfrm>
          <a:prstGeom prst="line">
            <a:avLst/>
          </a:prstGeom>
          <a:ln w="19050" cap="flat" cmpd="sng">
            <a:solidFill>
              <a:srgbClr val="00CC00"/>
            </a:solidFill>
            <a:prstDash val="solid"/>
            <a:round/>
            <a:headEnd type="none" w="med" len="med"/>
            <a:tailEnd type="none" w="med" len="med"/>
          </a:ln>
        </p:spPr>
      </p:sp>
      <p:sp>
        <p:nvSpPr>
          <p:cNvPr id="38938" name="Line 34"/>
          <p:cNvSpPr/>
          <p:nvPr/>
        </p:nvSpPr>
        <p:spPr>
          <a:xfrm>
            <a:off x="5105400" y="1447800"/>
            <a:ext cx="838200" cy="0"/>
          </a:xfrm>
          <a:prstGeom prst="line">
            <a:avLst/>
          </a:prstGeom>
          <a:ln w="19050" cap="flat" cmpd="sng">
            <a:solidFill>
              <a:srgbClr val="00CC00"/>
            </a:solidFill>
            <a:prstDash val="solid"/>
            <a:round/>
            <a:headEnd type="none" w="med" len="med"/>
            <a:tailEnd type="none" w="med" len="med"/>
          </a:ln>
        </p:spPr>
      </p:sp>
      <p:sp>
        <p:nvSpPr>
          <p:cNvPr id="38939" name="Line 35"/>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38940" name="Line 36"/>
          <p:cNvSpPr/>
          <p:nvPr/>
        </p:nvSpPr>
        <p:spPr>
          <a:xfrm>
            <a:off x="5105400" y="2209800"/>
            <a:ext cx="838200" cy="0"/>
          </a:xfrm>
          <a:prstGeom prst="line">
            <a:avLst/>
          </a:prstGeom>
          <a:ln w="19050" cap="flat" cmpd="sng">
            <a:solidFill>
              <a:srgbClr val="00CC00"/>
            </a:solidFill>
            <a:prstDash val="solid"/>
            <a:round/>
            <a:headEnd type="none" w="med" len="med"/>
            <a:tailEnd type="none" w="med" len="med"/>
          </a:ln>
        </p:spPr>
      </p:sp>
      <p:sp>
        <p:nvSpPr>
          <p:cNvPr id="38941" name="Line 37"/>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38942" name="Line 38"/>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38943" name="Line 39"/>
          <p:cNvSpPr/>
          <p:nvPr/>
        </p:nvSpPr>
        <p:spPr>
          <a:xfrm>
            <a:off x="5105400" y="3352800"/>
            <a:ext cx="838200" cy="0"/>
          </a:xfrm>
          <a:prstGeom prst="line">
            <a:avLst/>
          </a:prstGeom>
          <a:ln w="19050" cap="flat" cmpd="sng">
            <a:solidFill>
              <a:srgbClr val="00CC00"/>
            </a:solidFill>
            <a:prstDash val="solid"/>
            <a:round/>
            <a:headEnd type="none" w="med" len="med"/>
            <a:tailEnd type="none" w="med" len="med"/>
          </a:ln>
        </p:spPr>
      </p:sp>
      <p:sp>
        <p:nvSpPr>
          <p:cNvPr id="38944" name="Line 40"/>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38945" name="Line 41"/>
          <p:cNvSpPr/>
          <p:nvPr/>
        </p:nvSpPr>
        <p:spPr>
          <a:xfrm>
            <a:off x="5105400" y="4114800"/>
            <a:ext cx="838200" cy="0"/>
          </a:xfrm>
          <a:prstGeom prst="line">
            <a:avLst/>
          </a:prstGeom>
          <a:ln w="19050" cap="flat" cmpd="sng">
            <a:solidFill>
              <a:srgbClr val="00CC00"/>
            </a:solidFill>
            <a:prstDash val="solid"/>
            <a:round/>
            <a:headEnd type="none" w="med" len="med"/>
            <a:tailEnd type="none" w="med" len="med"/>
          </a:ln>
        </p:spPr>
      </p:sp>
      <p:sp>
        <p:nvSpPr>
          <p:cNvPr id="38946" name="Line 42"/>
          <p:cNvSpPr/>
          <p:nvPr/>
        </p:nvSpPr>
        <p:spPr>
          <a:xfrm>
            <a:off x="3810000" y="1447800"/>
            <a:ext cx="1295400" cy="381000"/>
          </a:xfrm>
          <a:prstGeom prst="line">
            <a:avLst/>
          </a:prstGeom>
          <a:ln w="19050" cap="flat" cmpd="sng">
            <a:solidFill>
              <a:srgbClr val="00CC00"/>
            </a:solidFill>
            <a:prstDash val="solid"/>
            <a:round/>
            <a:headEnd type="none" w="med" len="med"/>
            <a:tailEnd type="none" w="med" len="med"/>
          </a:ln>
        </p:spPr>
      </p:sp>
      <p:sp>
        <p:nvSpPr>
          <p:cNvPr id="38947" name="Line 43"/>
          <p:cNvSpPr/>
          <p:nvPr/>
        </p:nvSpPr>
        <p:spPr>
          <a:xfrm flipV="1">
            <a:off x="3810000" y="1447800"/>
            <a:ext cx="1295400" cy="381000"/>
          </a:xfrm>
          <a:prstGeom prst="line">
            <a:avLst/>
          </a:prstGeom>
          <a:ln w="19050" cap="flat" cmpd="sng">
            <a:solidFill>
              <a:srgbClr val="00CC00"/>
            </a:solidFill>
            <a:prstDash val="solid"/>
            <a:round/>
            <a:headEnd type="none" w="med" len="med"/>
            <a:tailEnd type="none" w="med" len="med"/>
          </a:ln>
        </p:spPr>
      </p:sp>
      <p:sp>
        <p:nvSpPr>
          <p:cNvPr id="38948" name="Line 44"/>
          <p:cNvSpPr/>
          <p:nvPr/>
        </p:nvSpPr>
        <p:spPr>
          <a:xfrm>
            <a:off x="3810000" y="2209800"/>
            <a:ext cx="1295400" cy="381000"/>
          </a:xfrm>
          <a:prstGeom prst="line">
            <a:avLst/>
          </a:prstGeom>
          <a:ln w="19050" cap="flat" cmpd="sng">
            <a:solidFill>
              <a:srgbClr val="00CC00"/>
            </a:solidFill>
            <a:prstDash val="solid"/>
            <a:round/>
            <a:headEnd type="none" w="med" len="med"/>
            <a:tailEnd type="none" w="med" len="med"/>
          </a:ln>
        </p:spPr>
      </p:sp>
      <p:sp>
        <p:nvSpPr>
          <p:cNvPr id="38949" name="Line 45"/>
          <p:cNvSpPr/>
          <p:nvPr/>
        </p:nvSpPr>
        <p:spPr>
          <a:xfrm flipV="1">
            <a:off x="3810000" y="2209800"/>
            <a:ext cx="1295400" cy="381000"/>
          </a:xfrm>
          <a:prstGeom prst="line">
            <a:avLst/>
          </a:prstGeom>
          <a:ln w="19050" cap="flat" cmpd="sng">
            <a:solidFill>
              <a:srgbClr val="00CC00"/>
            </a:solidFill>
            <a:prstDash val="solid"/>
            <a:round/>
            <a:headEnd type="none" w="med" len="med"/>
            <a:tailEnd type="none" w="med" len="med"/>
          </a:ln>
        </p:spPr>
      </p:sp>
      <p:sp>
        <p:nvSpPr>
          <p:cNvPr id="38950" name="Line 46"/>
          <p:cNvSpPr/>
          <p:nvPr/>
        </p:nvSpPr>
        <p:spPr>
          <a:xfrm>
            <a:off x="3810000" y="2971800"/>
            <a:ext cx="1295400" cy="381000"/>
          </a:xfrm>
          <a:prstGeom prst="line">
            <a:avLst/>
          </a:prstGeom>
          <a:ln w="19050" cap="flat" cmpd="sng">
            <a:solidFill>
              <a:srgbClr val="00CC00"/>
            </a:solidFill>
            <a:prstDash val="solid"/>
            <a:round/>
            <a:headEnd type="none" w="med" len="med"/>
            <a:tailEnd type="none" w="med" len="med"/>
          </a:ln>
        </p:spPr>
      </p:sp>
      <p:sp>
        <p:nvSpPr>
          <p:cNvPr id="38951" name="Line 47"/>
          <p:cNvSpPr/>
          <p:nvPr/>
        </p:nvSpPr>
        <p:spPr>
          <a:xfrm flipV="1">
            <a:off x="3810000" y="2971800"/>
            <a:ext cx="1295400" cy="381000"/>
          </a:xfrm>
          <a:prstGeom prst="line">
            <a:avLst/>
          </a:prstGeom>
          <a:ln w="19050" cap="flat" cmpd="sng">
            <a:solidFill>
              <a:srgbClr val="00CC00"/>
            </a:solidFill>
            <a:prstDash val="solid"/>
            <a:round/>
            <a:headEnd type="none" w="med" len="med"/>
            <a:tailEnd type="none" w="med" len="med"/>
          </a:ln>
        </p:spPr>
      </p:sp>
      <p:sp>
        <p:nvSpPr>
          <p:cNvPr id="38952" name="Line 48"/>
          <p:cNvSpPr/>
          <p:nvPr/>
        </p:nvSpPr>
        <p:spPr>
          <a:xfrm>
            <a:off x="3810000" y="3733800"/>
            <a:ext cx="1295400" cy="381000"/>
          </a:xfrm>
          <a:prstGeom prst="line">
            <a:avLst/>
          </a:prstGeom>
          <a:ln w="19050" cap="flat" cmpd="sng">
            <a:solidFill>
              <a:srgbClr val="00CC00"/>
            </a:solidFill>
            <a:prstDash val="solid"/>
            <a:round/>
            <a:headEnd type="none" w="med" len="med"/>
            <a:tailEnd type="none" w="med" len="med"/>
          </a:ln>
        </p:spPr>
      </p:sp>
      <p:sp>
        <p:nvSpPr>
          <p:cNvPr id="38953" name="Line 49"/>
          <p:cNvSpPr/>
          <p:nvPr/>
        </p:nvSpPr>
        <p:spPr>
          <a:xfrm flipV="1">
            <a:off x="3810000" y="3733800"/>
            <a:ext cx="1295400" cy="381000"/>
          </a:xfrm>
          <a:prstGeom prst="line">
            <a:avLst/>
          </a:prstGeom>
          <a:ln w="19050" cap="flat" cmpd="sng">
            <a:solidFill>
              <a:srgbClr val="00CC00"/>
            </a:solidFill>
            <a:prstDash val="solid"/>
            <a:round/>
            <a:headEnd type="none" w="med" len="med"/>
            <a:tailEnd type="none" w="med" len="med"/>
          </a:ln>
        </p:spPr>
      </p:sp>
      <p:sp>
        <p:nvSpPr>
          <p:cNvPr id="38955" name="Rectangle 51"/>
          <p:cNvSpPr/>
          <p:nvPr/>
        </p:nvSpPr>
        <p:spPr>
          <a:xfrm>
            <a:off x="10668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56" name="Rectangle 52"/>
          <p:cNvSpPr/>
          <p:nvPr/>
        </p:nvSpPr>
        <p:spPr>
          <a:xfrm>
            <a:off x="20574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57" name="Line 53"/>
          <p:cNvSpPr/>
          <p:nvPr/>
        </p:nvSpPr>
        <p:spPr>
          <a:xfrm>
            <a:off x="1600200" y="5486400"/>
            <a:ext cx="457200" cy="0"/>
          </a:xfrm>
          <a:prstGeom prst="line">
            <a:avLst/>
          </a:prstGeom>
          <a:ln w="19050" cap="flat" cmpd="sng">
            <a:solidFill>
              <a:srgbClr val="00CC00"/>
            </a:solidFill>
            <a:prstDash val="solid"/>
            <a:round/>
            <a:headEnd type="triangle" w="med" len="med"/>
            <a:tailEnd type="triangle" w="med" len="med"/>
          </a:ln>
        </p:spPr>
      </p:sp>
      <p:sp>
        <p:nvSpPr>
          <p:cNvPr id="38958" name="Rectangle 54"/>
          <p:cNvSpPr/>
          <p:nvPr/>
        </p:nvSpPr>
        <p:spPr>
          <a:xfrm>
            <a:off x="29718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59" name="Rectangle 55"/>
          <p:cNvSpPr/>
          <p:nvPr/>
        </p:nvSpPr>
        <p:spPr>
          <a:xfrm>
            <a:off x="39624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60" name="Line 56"/>
          <p:cNvSpPr/>
          <p:nvPr/>
        </p:nvSpPr>
        <p:spPr>
          <a:xfrm>
            <a:off x="3505200" y="5486400"/>
            <a:ext cx="457200" cy="0"/>
          </a:xfrm>
          <a:prstGeom prst="line">
            <a:avLst/>
          </a:prstGeom>
          <a:ln w="19050" cap="flat" cmpd="sng">
            <a:solidFill>
              <a:srgbClr val="00CC00"/>
            </a:solidFill>
            <a:prstDash val="solid"/>
            <a:round/>
            <a:headEnd type="triangle" w="med" len="med"/>
            <a:tailEnd type="triangle" w="med" len="med"/>
          </a:ln>
        </p:spPr>
      </p:sp>
      <p:sp>
        <p:nvSpPr>
          <p:cNvPr id="38961" name="Rectangle 57"/>
          <p:cNvSpPr/>
          <p:nvPr/>
        </p:nvSpPr>
        <p:spPr>
          <a:xfrm>
            <a:off x="49530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62" name="Rectangle 58"/>
          <p:cNvSpPr/>
          <p:nvPr/>
        </p:nvSpPr>
        <p:spPr>
          <a:xfrm>
            <a:off x="59436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63" name="Line 59"/>
          <p:cNvSpPr/>
          <p:nvPr/>
        </p:nvSpPr>
        <p:spPr>
          <a:xfrm>
            <a:off x="5486400" y="5486400"/>
            <a:ext cx="457200" cy="0"/>
          </a:xfrm>
          <a:prstGeom prst="line">
            <a:avLst/>
          </a:prstGeom>
          <a:ln w="19050" cap="flat" cmpd="sng">
            <a:solidFill>
              <a:srgbClr val="00CC00"/>
            </a:solidFill>
            <a:prstDash val="solid"/>
            <a:round/>
            <a:headEnd type="triangle" w="med" len="med"/>
            <a:tailEnd type="triangle" w="med" len="med"/>
          </a:ln>
        </p:spPr>
      </p:sp>
      <p:sp>
        <p:nvSpPr>
          <p:cNvPr id="38964" name="Rectangle 60"/>
          <p:cNvSpPr/>
          <p:nvPr/>
        </p:nvSpPr>
        <p:spPr>
          <a:xfrm>
            <a:off x="68580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65" name="Rectangle 61"/>
          <p:cNvSpPr/>
          <p:nvPr/>
        </p:nvSpPr>
        <p:spPr>
          <a:xfrm>
            <a:off x="7848600" y="51816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8966" name="Line 62"/>
          <p:cNvSpPr/>
          <p:nvPr/>
        </p:nvSpPr>
        <p:spPr>
          <a:xfrm>
            <a:off x="7391400" y="5486400"/>
            <a:ext cx="457200" cy="0"/>
          </a:xfrm>
          <a:prstGeom prst="line">
            <a:avLst/>
          </a:prstGeom>
          <a:ln w="19050" cap="flat" cmpd="sng">
            <a:solidFill>
              <a:srgbClr val="00CC00"/>
            </a:solidFill>
            <a:prstDash val="solid"/>
            <a:round/>
            <a:headEnd type="triangle" w="med" len="med"/>
            <a:tailEnd type="triangle" w="med" len="med"/>
          </a:ln>
        </p:spPr>
      </p:sp>
      <p:sp>
        <p:nvSpPr>
          <p:cNvPr id="38967" name="AutoShape 63"/>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2399665" y="304800"/>
            <a:ext cx="4458335" cy="678180"/>
          </a:xfrm>
          <a:prstGeom prst="rect">
            <a:avLst/>
          </a:prstGeom>
          <a:solidFill>
            <a:schemeClr val="accent1"/>
          </a:solid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2"/>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9938" name="Text Box 3"/>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9939" name="Text Box 4"/>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9940" name="Text Box 5"/>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9941" name="Text Box 6"/>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9942" name="Text Box 7"/>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9943" name="Text Box 8"/>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9944" name="Text Box 9"/>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9945" name="Text Box 10"/>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39946" name="Text Box 11"/>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39947" name="Text Box 12"/>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39948" name="Text Box 13"/>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39949" name="Text Box 14"/>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39950" name="Text Box 15"/>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39951" name="Text Box 16"/>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39952" name="Text Box 17"/>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39953" name="Line 18"/>
          <p:cNvSpPr/>
          <p:nvPr/>
        </p:nvSpPr>
        <p:spPr>
          <a:xfrm>
            <a:off x="2971800" y="1447800"/>
            <a:ext cx="838200" cy="0"/>
          </a:xfrm>
          <a:prstGeom prst="line">
            <a:avLst/>
          </a:prstGeom>
          <a:ln w="19050" cap="flat" cmpd="sng">
            <a:solidFill>
              <a:srgbClr val="00CC00"/>
            </a:solidFill>
            <a:prstDash val="solid"/>
            <a:round/>
            <a:headEnd type="none" w="med" len="med"/>
            <a:tailEnd type="none" w="med" len="med"/>
          </a:ln>
        </p:spPr>
      </p:sp>
      <p:sp>
        <p:nvSpPr>
          <p:cNvPr id="39954" name="Rectangle 19"/>
          <p:cNvSpPr/>
          <p:nvPr/>
        </p:nvSpPr>
        <p:spPr>
          <a:xfrm>
            <a:off x="533400" y="3048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1</a:t>
            </a:r>
            <a:r>
              <a:rPr lang="en-US" altLang="zh-CN" sz="3200" dirty="0">
                <a:solidFill>
                  <a:schemeClr val="accent1"/>
                </a:solidFill>
                <a:latin typeface="Times New Roman" panose="02020603050405020304" pitchFamily="18" charset="0"/>
                <a:ea typeface="楷体_GB2312" pitchFamily="49" charset="-122"/>
              </a:rPr>
              <a:t>:</a:t>
            </a:r>
          </a:p>
        </p:txBody>
      </p:sp>
      <p:sp>
        <p:nvSpPr>
          <p:cNvPr id="39955" name="Line 20"/>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39956" name="Line 21"/>
          <p:cNvSpPr/>
          <p:nvPr/>
        </p:nvSpPr>
        <p:spPr>
          <a:xfrm>
            <a:off x="2971800" y="2209800"/>
            <a:ext cx="838200" cy="0"/>
          </a:xfrm>
          <a:prstGeom prst="line">
            <a:avLst/>
          </a:prstGeom>
          <a:ln w="19050" cap="flat" cmpd="sng">
            <a:solidFill>
              <a:srgbClr val="00CC00"/>
            </a:solidFill>
            <a:prstDash val="solid"/>
            <a:round/>
            <a:headEnd type="none" w="med" len="med"/>
            <a:tailEnd type="none" w="med" len="med"/>
          </a:ln>
        </p:spPr>
      </p:sp>
      <p:sp>
        <p:nvSpPr>
          <p:cNvPr id="39957" name="Line 22"/>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39958" name="Line 23"/>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39959" name="Line 24"/>
          <p:cNvSpPr/>
          <p:nvPr/>
        </p:nvSpPr>
        <p:spPr>
          <a:xfrm>
            <a:off x="2971800" y="3352800"/>
            <a:ext cx="838200" cy="0"/>
          </a:xfrm>
          <a:prstGeom prst="line">
            <a:avLst/>
          </a:prstGeom>
          <a:ln w="19050" cap="flat" cmpd="sng">
            <a:solidFill>
              <a:srgbClr val="00CC00"/>
            </a:solidFill>
            <a:prstDash val="solid"/>
            <a:round/>
            <a:headEnd type="none" w="med" len="med"/>
            <a:tailEnd type="none" w="med" len="med"/>
          </a:ln>
        </p:spPr>
      </p:sp>
      <p:sp>
        <p:nvSpPr>
          <p:cNvPr id="39960" name="Line 25"/>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39961" name="Line 26"/>
          <p:cNvSpPr/>
          <p:nvPr/>
        </p:nvSpPr>
        <p:spPr>
          <a:xfrm>
            <a:off x="2971800" y="4114800"/>
            <a:ext cx="838200" cy="0"/>
          </a:xfrm>
          <a:prstGeom prst="line">
            <a:avLst/>
          </a:prstGeom>
          <a:ln w="19050" cap="flat" cmpd="sng">
            <a:solidFill>
              <a:srgbClr val="00CC00"/>
            </a:solidFill>
            <a:prstDash val="solid"/>
            <a:round/>
            <a:headEnd type="none" w="med" len="med"/>
            <a:tailEnd type="none" w="med" len="med"/>
          </a:ln>
        </p:spPr>
      </p:sp>
      <p:sp>
        <p:nvSpPr>
          <p:cNvPr id="39962" name="Line 27"/>
          <p:cNvSpPr/>
          <p:nvPr/>
        </p:nvSpPr>
        <p:spPr>
          <a:xfrm>
            <a:off x="5105400" y="1447800"/>
            <a:ext cx="838200" cy="0"/>
          </a:xfrm>
          <a:prstGeom prst="line">
            <a:avLst/>
          </a:prstGeom>
          <a:ln w="19050" cap="flat" cmpd="sng">
            <a:solidFill>
              <a:srgbClr val="00CC00"/>
            </a:solidFill>
            <a:prstDash val="solid"/>
            <a:round/>
            <a:headEnd type="none" w="med" len="med"/>
            <a:tailEnd type="none" w="med" len="med"/>
          </a:ln>
        </p:spPr>
      </p:sp>
      <p:sp>
        <p:nvSpPr>
          <p:cNvPr id="39963" name="Line 28"/>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39964" name="Line 29"/>
          <p:cNvSpPr/>
          <p:nvPr/>
        </p:nvSpPr>
        <p:spPr>
          <a:xfrm>
            <a:off x="5105400" y="2209800"/>
            <a:ext cx="838200" cy="0"/>
          </a:xfrm>
          <a:prstGeom prst="line">
            <a:avLst/>
          </a:prstGeom>
          <a:ln w="19050" cap="flat" cmpd="sng">
            <a:solidFill>
              <a:srgbClr val="00CC00"/>
            </a:solidFill>
            <a:prstDash val="solid"/>
            <a:round/>
            <a:headEnd type="none" w="med" len="med"/>
            <a:tailEnd type="none" w="med" len="med"/>
          </a:ln>
        </p:spPr>
      </p:sp>
      <p:sp>
        <p:nvSpPr>
          <p:cNvPr id="39965" name="Line 30"/>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39966" name="Line 31"/>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39967" name="Line 32"/>
          <p:cNvSpPr/>
          <p:nvPr/>
        </p:nvSpPr>
        <p:spPr>
          <a:xfrm>
            <a:off x="5105400" y="3352800"/>
            <a:ext cx="838200" cy="0"/>
          </a:xfrm>
          <a:prstGeom prst="line">
            <a:avLst/>
          </a:prstGeom>
          <a:ln w="19050" cap="flat" cmpd="sng">
            <a:solidFill>
              <a:srgbClr val="00CC00"/>
            </a:solidFill>
            <a:prstDash val="solid"/>
            <a:round/>
            <a:headEnd type="none" w="med" len="med"/>
            <a:tailEnd type="none" w="med" len="med"/>
          </a:ln>
        </p:spPr>
      </p:sp>
      <p:sp>
        <p:nvSpPr>
          <p:cNvPr id="39968" name="Line 33"/>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39969" name="Line 34"/>
          <p:cNvSpPr/>
          <p:nvPr/>
        </p:nvSpPr>
        <p:spPr>
          <a:xfrm>
            <a:off x="5105400" y="4114800"/>
            <a:ext cx="838200" cy="0"/>
          </a:xfrm>
          <a:prstGeom prst="line">
            <a:avLst/>
          </a:prstGeom>
          <a:ln w="19050" cap="flat" cmpd="sng">
            <a:solidFill>
              <a:srgbClr val="00CC00"/>
            </a:solidFill>
            <a:prstDash val="solid"/>
            <a:round/>
            <a:headEnd type="none" w="med" len="med"/>
            <a:tailEnd type="none" w="med" len="med"/>
          </a:ln>
        </p:spPr>
      </p:sp>
      <p:sp>
        <p:nvSpPr>
          <p:cNvPr id="39971" name="Rectangle 44"/>
          <p:cNvSpPr/>
          <p:nvPr/>
        </p:nvSpPr>
        <p:spPr>
          <a:xfrm>
            <a:off x="1066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2" name="Rectangle 45"/>
          <p:cNvSpPr/>
          <p:nvPr/>
        </p:nvSpPr>
        <p:spPr>
          <a:xfrm>
            <a:off x="2057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3" name="Rectangle 47"/>
          <p:cNvSpPr/>
          <p:nvPr/>
        </p:nvSpPr>
        <p:spPr>
          <a:xfrm>
            <a:off x="2971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4" name="Rectangle 48"/>
          <p:cNvSpPr/>
          <p:nvPr/>
        </p:nvSpPr>
        <p:spPr>
          <a:xfrm>
            <a:off x="3962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5" name="Rectangle 50"/>
          <p:cNvSpPr/>
          <p:nvPr/>
        </p:nvSpPr>
        <p:spPr>
          <a:xfrm>
            <a:off x="4953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6" name="Rectangle 51"/>
          <p:cNvSpPr/>
          <p:nvPr/>
        </p:nvSpPr>
        <p:spPr>
          <a:xfrm>
            <a:off x="5943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7" name="Rectangle 53"/>
          <p:cNvSpPr/>
          <p:nvPr/>
        </p:nvSpPr>
        <p:spPr>
          <a:xfrm>
            <a:off x="6858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8" name="Rectangle 54"/>
          <p:cNvSpPr/>
          <p:nvPr/>
        </p:nvSpPr>
        <p:spPr>
          <a:xfrm>
            <a:off x="7848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39979" name="AutoShape 56"/>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39980" name="Line 57"/>
          <p:cNvSpPr/>
          <p:nvPr/>
        </p:nvSpPr>
        <p:spPr>
          <a:xfrm>
            <a:off x="3810000" y="1447800"/>
            <a:ext cx="1295400" cy="762000"/>
          </a:xfrm>
          <a:prstGeom prst="line">
            <a:avLst/>
          </a:prstGeom>
          <a:ln w="19050" cap="flat" cmpd="sng">
            <a:solidFill>
              <a:srgbClr val="00CC00"/>
            </a:solidFill>
            <a:prstDash val="solid"/>
            <a:round/>
            <a:headEnd type="none" w="med" len="med"/>
            <a:tailEnd type="none" w="med" len="med"/>
          </a:ln>
        </p:spPr>
      </p:sp>
      <p:sp>
        <p:nvSpPr>
          <p:cNvPr id="39981" name="Line 58"/>
          <p:cNvSpPr/>
          <p:nvPr/>
        </p:nvSpPr>
        <p:spPr>
          <a:xfrm>
            <a:off x="3810000" y="1828800"/>
            <a:ext cx="1295400" cy="762000"/>
          </a:xfrm>
          <a:prstGeom prst="line">
            <a:avLst/>
          </a:prstGeom>
          <a:ln w="19050" cap="flat" cmpd="sng">
            <a:solidFill>
              <a:srgbClr val="00CC00"/>
            </a:solidFill>
            <a:prstDash val="solid"/>
            <a:round/>
            <a:headEnd type="none" w="med" len="med"/>
            <a:tailEnd type="none" w="med" len="med"/>
          </a:ln>
        </p:spPr>
      </p:sp>
      <p:sp>
        <p:nvSpPr>
          <p:cNvPr id="39982" name="Line 61"/>
          <p:cNvSpPr/>
          <p:nvPr/>
        </p:nvSpPr>
        <p:spPr>
          <a:xfrm flipV="1">
            <a:off x="3810000" y="1447800"/>
            <a:ext cx="1295400" cy="762000"/>
          </a:xfrm>
          <a:prstGeom prst="line">
            <a:avLst/>
          </a:prstGeom>
          <a:ln w="19050" cap="flat" cmpd="sng">
            <a:solidFill>
              <a:srgbClr val="00CC00"/>
            </a:solidFill>
            <a:prstDash val="solid"/>
            <a:round/>
            <a:headEnd type="none" w="med" len="med"/>
            <a:tailEnd type="none" w="med" len="med"/>
          </a:ln>
        </p:spPr>
      </p:sp>
      <p:sp>
        <p:nvSpPr>
          <p:cNvPr id="39983" name="Line 62"/>
          <p:cNvSpPr/>
          <p:nvPr/>
        </p:nvSpPr>
        <p:spPr>
          <a:xfrm flipV="1">
            <a:off x="3810000" y="1828800"/>
            <a:ext cx="1295400" cy="762000"/>
          </a:xfrm>
          <a:prstGeom prst="line">
            <a:avLst/>
          </a:prstGeom>
          <a:ln w="19050" cap="flat" cmpd="sng">
            <a:solidFill>
              <a:srgbClr val="00CC00"/>
            </a:solidFill>
            <a:prstDash val="solid"/>
            <a:round/>
            <a:headEnd type="none" w="med" len="med"/>
            <a:tailEnd type="none" w="med" len="med"/>
          </a:ln>
        </p:spPr>
      </p:sp>
      <p:sp>
        <p:nvSpPr>
          <p:cNvPr id="39984" name="Line 63"/>
          <p:cNvSpPr/>
          <p:nvPr/>
        </p:nvSpPr>
        <p:spPr>
          <a:xfrm>
            <a:off x="3810000" y="2971800"/>
            <a:ext cx="1295400" cy="762000"/>
          </a:xfrm>
          <a:prstGeom prst="line">
            <a:avLst/>
          </a:prstGeom>
          <a:ln w="19050" cap="flat" cmpd="sng">
            <a:solidFill>
              <a:srgbClr val="00CC00"/>
            </a:solidFill>
            <a:prstDash val="solid"/>
            <a:round/>
            <a:headEnd type="none" w="med" len="med"/>
            <a:tailEnd type="none" w="med" len="med"/>
          </a:ln>
        </p:spPr>
      </p:sp>
      <p:sp>
        <p:nvSpPr>
          <p:cNvPr id="39985" name="Line 64"/>
          <p:cNvSpPr/>
          <p:nvPr/>
        </p:nvSpPr>
        <p:spPr>
          <a:xfrm>
            <a:off x="3810000" y="3352800"/>
            <a:ext cx="1295400" cy="762000"/>
          </a:xfrm>
          <a:prstGeom prst="line">
            <a:avLst/>
          </a:prstGeom>
          <a:ln w="19050" cap="flat" cmpd="sng">
            <a:solidFill>
              <a:srgbClr val="00CC00"/>
            </a:solidFill>
            <a:prstDash val="solid"/>
            <a:round/>
            <a:headEnd type="none" w="med" len="med"/>
            <a:tailEnd type="none" w="med" len="med"/>
          </a:ln>
        </p:spPr>
      </p:sp>
      <p:sp>
        <p:nvSpPr>
          <p:cNvPr id="39986" name="Line 65"/>
          <p:cNvSpPr/>
          <p:nvPr/>
        </p:nvSpPr>
        <p:spPr>
          <a:xfrm flipV="1">
            <a:off x="3810000" y="2971800"/>
            <a:ext cx="1295400" cy="762000"/>
          </a:xfrm>
          <a:prstGeom prst="line">
            <a:avLst/>
          </a:prstGeom>
          <a:ln w="19050" cap="flat" cmpd="sng">
            <a:solidFill>
              <a:srgbClr val="00CC00"/>
            </a:solidFill>
            <a:prstDash val="solid"/>
            <a:round/>
            <a:headEnd type="none" w="med" len="med"/>
            <a:tailEnd type="none" w="med" len="med"/>
          </a:ln>
        </p:spPr>
      </p:sp>
      <p:sp>
        <p:nvSpPr>
          <p:cNvPr id="39987" name="Line 66"/>
          <p:cNvSpPr/>
          <p:nvPr/>
        </p:nvSpPr>
        <p:spPr>
          <a:xfrm flipV="1">
            <a:off x="3810000" y="3352800"/>
            <a:ext cx="1295400" cy="762000"/>
          </a:xfrm>
          <a:prstGeom prst="line">
            <a:avLst/>
          </a:prstGeom>
          <a:ln w="19050" cap="flat" cmpd="sng">
            <a:solidFill>
              <a:srgbClr val="00CC00"/>
            </a:solidFill>
            <a:prstDash val="solid"/>
            <a:round/>
            <a:headEnd type="none" w="med" len="med"/>
            <a:tailEnd type="none" w="med" len="med"/>
          </a:ln>
        </p:spPr>
      </p:sp>
      <p:sp>
        <p:nvSpPr>
          <p:cNvPr id="39988" name="Line 67"/>
          <p:cNvSpPr/>
          <p:nvPr/>
        </p:nvSpPr>
        <p:spPr>
          <a:xfrm>
            <a:off x="1295400" y="6553200"/>
            <a:ext cx="1905000" cy="0"/>
          </a:xfrm>
          <a:prstGeom prst="line">
            <a:avLst/>
          </a:prstGeom>
          <a:ln w="19050" cap="flat" cmpd="sng">
            <a:solidFill>
              <a:srgbClr val="00CC00"/>
            </a:solidFill>
            <a:prstDash val="solid"/>
            <a:round/>
            <a:headEnd type="none" w="med" len="med"/>
            <a:tailEnd type="none" w="med" len="med"/>
          </a:ln>
        </p:spPr>
      </p:sp>
      <p:sp>
        <p:nvSpPr>
          <p:cNvPr id="39989" name="Line 68"/>
          <p:cNvSpPr/>
          <p:nvPr/>
        </p:nvSpPr>
        <p:spPr>
          <a:xfrm flipV="1">
            <a:off x="1295400" y="6172200"/>
            <a:ext cx="0" cy="381000"/>
          </a:xfrm>
          <a:prstGeom prst="line">
            <a:avLst/>
          </a:prstGeom>
          <a:ln w="19050" cap="flat" cmpd="sng">
            <a:solidFill>
              <a:srgbClr val="00CC00"/>
            </a:solidFill>
            <a:prstDash val="solid"/>
            <a:round/>
            <a:headEnd type="none" w="med" len="med"/>
            <a:tailEnd type="triangle" w="med" len="med"/>
          </a:ln>
        </p:spPr>
      </p:sp>
      <p:sp>
        <p:nvSpPr>
          <p:cNvPr id="39990" name="Line 69"/>
          <p:cNvSpPr/>
          <p:nvPr/>
        </p:nvSpPr>
        <p:spPr>
          <a:xfrm flipV="1">
            <a:off x="3200400" y="6172200"/>
            <a:ext cx="0" cy="381000"/>
          </a:xfrm>
          <a:prstGeom prst="line">
            <a:avLst/>
          </a:prstGeom>
          <a:ln w="19050" cap="flat" cmpd="sng">
            <a:solidFill>
              <a:srgbClr val="00CC00"/>
            </a:solidFill>
            <a:prstDash val="solid"/>
            <a:round/>
            <a:headEnd type="none" w="med" len="med"/>
            <a:tailEnd type="triangle" w="med" len="med"/>
          </a:ln>
        </p:spPr>
      </p:sp>
      <p:sp>
        <p:nvSpPr>
          <p:cNvPr id="39991" name="Line 70"/>
          <p:cNvSpPr/>
          <p:nvPr/>
        </p:nvSpPr>
        <p:spPr>
          <a:xfrm>
            <a:off x="5181600" y="6553200"/>
            <a:ext cx="1905000" cy="0"/>
          </a:xfrm>
          <a:prstGeom prst="line">
            <a:avLst/>
          </a:prstGeom>
          <a:ln w="19050" cap="flat" cmpd="sng">
            <a:solidFill>
              <a:srgbClr val="00CC00"/>
            </a:solidFill>
            <a:prstDash val="solid"/>
            <a:round/>
            <a:headEnd type="none" w="med" len="med"/>
            <a:tailEnd type="none" w="med" len="med"/>
          </a:ln>
        </p:spPr>
      </p:sp>
      <p:sp>
        <p:nvSpPr>
          <p:cNvPr id="39992" name="Line 71"/>
          <p:cNvSpPr/>
          <p:nvPr/>
        </p:nvSpPr>
        <p:spPr>
          <a:xfrm flipV="1">
            <a:off x="5181600" y="6172200"/>
            <a:ext cx="0" cy="381000"/>
          </a:xfrm>
          <a:prstGeom prst="line">
            <a:avLst/>
          </a:prstGeom>
          <a:ln w="19050" cap="flat" cmpd="sng">
            <a:solidFill>
              <a:srgbClr val="00CC00"/>
            </a:solidFill>
            <a:prstDash val="solid"/>
            <a:round/>
            <a:headEnd type="none" w="med" len="med"/>
            <a:tailEnd type="triangle" w="med" len="med"/>
          </a:ln>
        </p:spPr>
      </p:sp>
      <p:sp>
        <p:nvSpPr>
          <p:cNvPr id="39993" name="Line 72"/>
          <p:cNvSpPr/>
          <p:nvPr/>
        </p:nvSpPr>
        <p:spPr>
          <a:xfrm flipV="1">
            <a:off x="7086600" y="6172200"/>
            <a:ext cx="0" cy="381000"/>
          </a:xfrm>
          <a:prstGeom prst="line">
            <a:avLst/>
          </a:prstGeom>
          <a:ln w="19050" cap="flat" cmpd="sng">
            <a:solidFill>
              <a:srgbClr val="00CC00"/>
            </a:solidFill>
            <a:prstDash val="solid"/>
            <a:round/>
            <a:headEnd type="none" w="med" len="med"/>
            <a:tailEnd type="triangle" w="med" len="med"/>
          </a:ln>
        </p:spPr>
      </p:sp>
      <p:sp>
        <p:nvSpPr>
          <p:cNvPr id="39994" name="Line 73"/>
          <p:cNvSpPr/>
          <p:nvPr/>
        </p:nvSpPr>
        <p:spPr>
          <a:xfrm flipV="1">
            <a:off x="2362200" y="5257800"/>
            <a:ext cx="1905000" cy="0"/>
          </a:xfrm>
          <a:prstGeom prst="line">
            <a:avLst/>
          </a:prstGeom>
          <a:ln w="19050" cap="flat" cmpd="sng">
            <a:solidFill>
              <a:srgbClr val="00CC00"/>
            </a:solidFill>
            <a:prstDash val="solid"/>
            <a:round/>
            <a:headEnd type="none" w="med" len="med"/>
            <a:tailEnd type="none" w="med" len="med"/>
          </a:ln>
        </p:spPr>
      </p:sp>
      <p:sp>
        <p:nvSpPr>
          <p:cNvPr id="39995" name="Line 74"/>
          <p:cNvSpPr/>
          <p:nvPr/>
        </p:nvSpPr>
        <p:spPr>
          <a:xfrm>
            <a:off x="2362200" y="5257800"/>
            <a:ext cx="0" cy="381000"/>
          </a:xfrm>
          <a:prstGeom prst="line">
            <a:avLst/>
          </a:prstGeom>
          <a:ln w="19050" cap="flat" cmpd="sng">
            <a:solidFill>
              <a:srgbClr val="00CC00"/>
            </a:solidFill>
            <a:prstDash val="solid"/>
            <a:round/>
            <a:headEnd type="none" w="med" len="med"/>
            <a:tailEnd type="triangle" w="med" len="med"/>
          </a:ln>
        </p:spPr>
      </p:sp>
      <p:sp>
        <p:nvSpPr>
          <p:cNvPr id="39996" name="Line 75"/>
          <p:cNvSpPr/>
          <p:nvPr/>
        </p:nvSpPr>
        <p:spPr>
          <a:xfrm>
            <a:off x="4267200" y="5257800"/>
            <a:ext cx="0" cy="381000"/>
          </a:xfrm>
          <a:prstGeom prst="line">
            <a:avLst/>
          </a:prstGeom>
          <a:ln w="19050" cap="flat" cmpd="sng">
            <a:solidFill>
              <a:srgbClr val="00CC00"/>
            </a:solidFill>
            <a:prstDash val="solid"/>
            <a:round/>
            <a:headEnd type="none" w="med" len="med"/>
            <a:tailEnd type="triangle" w="med" len="med"/>
          </a:ln>
        </p:spPr>
      </p:sp>
      <p:sp>
        <p:nvSpPr>
          <p:cNvPr id="39997" name="Line 76"/>
          <p:cNvSpPr/>
          <p:nvPr/>
        </p:nvSpPr>
        <p:spPr>
          <a:xfrm flipV="1">
            <a:off x="6248400" y="5257800"/>
            <a:ext cx="1905000" cy="0"/>
          </a:xfrm>
          <a:prstGeom prst="line">
            <a:avLst/>
          </a:prstGeom>
          <a:ln w="19050" cap="flat" cmpd="sng">
            <a:solidFill>
              <a:srgbClr val="00CC00"/>
            </a:solidFill>
            <a:prstDash val="solid"/>
            <a:round/>
            <a:headEnd type="none" w="med" len="med"/>
            <a:tailEnd type="none" w="med" len="med"/>
          </a:ln>
        </p:spPr>
      </p:sp>
      <p:sp>
        <p:nvSpPr>
          <p:cNvPr id="39998" name="Line 77"/>
          <p:cNvSpPr/>
          <p:nvPr/>
        </p:nvSpPr>
        <p:spPr>
          <a:xfrm>
            <a:off x="6248400" y="5257800"/>
            <a:ext cx="0" cy="381000"/>
          </a:xfrm>
          <a:prstGeom prst="line">
            <a:avLst/>
          </a:prstGeom>
          <a:ln w="19050" cap="flat" cmpd="sng">
            <a:solidFill>
              <a:srgbClr val="00CC00"/>
            </a:solidFill>
            <a:prstDash val="solid"/>
            <a:round/>
            <a:headEnd type="none" w="med" len="med"/>
            <a:tailEnd type="triangle" w="med" len="med"/>
          </a:ln>
        </p:spPr>
      </p:sp>
      <p:sp>
        <p:nvSpPr>
          <p:cNvPr id="39999" name="Line 78"/>
          <p:cNvSpPr/>
          <p:nvPr/>
        </p:nvSpPr>
        <p:spPr>
          <a:xfrm>
            <a:off x="8153400" y="5257800"/>
            <a:ext cx="0" cy="381000"/>
          </a:xfrm>
          <a:prstGeom prst="line">
            <a:avLst/>
          </a:prstGeom>
          <a:ln w="19050" cap="flat" cmpd="sng">
            <a:solidFill>
              <a:srgbClr val="00CC00"/>
            </a:solidFill>
            <a:prstDash val="solid"/>
            <a:round/>
            <a:headEnd type="none" w="med" len="med"/>
            <a:tailEnd type="triangle" w="med" len="med"/>
          </a:ln>
        </p:spPr>
      </p:sp>
      <p:pic>
        <p:nvPicPr>
          <p:cNvPr id="2" name="图片 1"/>
          <p:cNvPicPr>
            <a:picLocks noChangeAspect="1"/>
          </p:cNvPicPr>
          <p:nvPr/>
        </p:nvPicPr>
        <p:blipFill>
          <a:blip r:embed="rId2"/>
          <a:stretch>
            <a:fillRect/>
          </a:stretch>
        </p:blipFill>
        <p:spPr>
          <a:xfrm>
            <a:off x="2430145" y="364490"/>
            <a:ext cx="4427855" cy="678180"/>
          </a:xfrm>
          <a:prstGeom prst="rect">
            <a:avLst/>
          </a:prstGeom>
          <a:solidFill>
            <a:schemeClr val="accent1"/>
          </a:solid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0962" name="Text Box 3"/>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0963" name="Text Box 4"/>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0964" name="Text Box 5"/>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0965" name="Text Box 6"/>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0966" name="Text Box 7"/>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0967" name="Text Box 8"/>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0968" name="Text Box 9"/>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0969" name="Text Box 10"/>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0970" name="Text Box 11"/>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0971" name="Text Box 12"/>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0972" name="Text Box 13"/>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0973" name="Text Box 14"/>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0974" name="Text Box 15"/>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0975" name="Text Box 16"/>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0976" name="Text Box 17"/>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0977" name="Line 18"/>
          <p:cNvSpPr/>
          <p:nvPr/>
        </p:nvSpPr>
        <p:spPr>
          <a:xfrm>
            <a:off x="2971800" y="1447800"/>
            <a:ext cx="838200" cy="0"/>
          </a:xfrm>
          <a:prstGeom prst="line">
            <a:avLst/>
          </a:prstGeom>
          <a:ln w="19050" cap="flat" cmpd="sng">
            <a:solidFill>
              <a:srgbClr val="00CC00"/>
            </a:solidFill>
            <a:prstDash val="solid"/>
            <a:round/>
            <a:headEnd type="none" w="med" len="med"/>
            <a:tailEnd type="none" w="med" len="med"/>
          </a:ln>
        </p:spPr>
      </p:sp>
      <p:sp>
        <p:nvSpPr>
          <p:cNvPr id="40978" name="Rectangle 19"/>
          <p:cNvSpPr/>
          <p:nvPr/>
        </p:nvSpPr>
        <p:spPr>
          <a:xfrm>
            <a:off x="533400" y="30480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Cube</a:t>
            </a:r>
            <a:r>
              <a:rPr lang="en-US" altLang="zh-CN" sz="3200" baseline="-25000" dirty="0">
                <a:solidFill>
                  <a:schemeClr val="accent1"/>
                </a:solidFill>
                <a:latin typeface="Times New Roman" panose="02020603050405020304" pitchFamily="18" charset="0"/>
                <a:ea typeface="楷体_GB2312" pitchFamily="49" charset="-122"/>
              </a:rPr>
              <a:t>2</a:t>
            </a:r>
            <a:r>
              <a:rPr lang="en-US" altLang="zh-CN" sz="3200" dirty="0">
                <a:solidFill>
                  <a:schemeClr val="accent1"/>
                </a:solidFill>
                <a:latin typeface="Times New Roman" panose="02020603050405020304" pitchFamily="18" charset="0"/>
                <a:ea typeface="楷体_GB2312" pitchFamily="49" charset="-122"/>
              </a:rPr>
              <a:t>:</a:t>
            </a:r>
          </a:p>
        </p:txBody>
      </p:sp>
      <p:sp>
        <p:nvSpPr>
          <p:cNvPr id="40979" name="Line 20"/>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40980" name="Line 21"/>
          <p:cNvSpPr/>
          <p:nvPr/>
        </p:nvSpPr>
        <p:spPr>
          <a:xfrm>
            <a:off x="2971800" y="2209800"/>
            <a:ext cx="838200" cy="0"/>
          </a:xfrm>
          <a:prstGeom prst="line">
            <a:avLst/>
          </a:prstGeom>
          <a:ln w="19050" cap="flat" cmpd="sng">
            <a:solidFill>
              <a:srgbClr val="00CC00"/>
            </a:solidFill>
            <a:prstDash val="solid"/>
            <a:round/>
            <a:headEnd type="none" w="med" len="med"/>
            <a:tailEnd type="none" w="med" len="med"/>
          </a:ln>
        </p:spPr>
      </p:sp>
      <p:sp>
        <p:nvSpPr>
          <p:cNvPr id="40981" name="Line 22"/>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40982" name="Line 23"/>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40983" name="Line 24"/>
          <p:cNvSpPr/>
          <p:nvPr/>
        </p:nvSpPr>
        <p:spPr>
          <a:xfrm>
            <a:off x="2971800" y="3352800"/>
            <a:ext cx="838200" cy="0"/>
          </a:xfrm>
          <a:prstGeom prst="line">
            <a:avLst/>
          </a:prstGeom>
          <a:ln w="19050" cap="flat" cmpd="sng">
            <a:solidFill>
              <a:srgbClr val="00CC00"/>
            </a:solidFill>
            <a:prstDash val="solid"/>
            <a:round/>
            <a:headEnd type="none" w="med" len="med"/>
            <a:tailEnd type="none" w="med" len="med"/>
          </a:ln>
        </p:spPr>
      </p:sp>
      <p:sp>
        <p:nvSpPr>
          <p:cNvPr id="40984" name="Line 25"/>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40985" name="Line 26"/>
          <p:cNvSpPr/>
          <p:nvPr/>
        </p:nvSpPr>
        <p:spPr>
          <a:xfrm>
            <a:off x="2971800" y="4114800"/>
            <a:ext cx="838200" cy="0"/>
          </a:xfrm>
          <a:prstGeom prst="line">
            <a:avLst/>
          </a:prstGeom>
          <a:ln w="19050" cap="flat" cmpd="sng">
            <a:solidFill>
              <a:srgbClr val="00CC00"/>
            </a:solidFill>
            <a:prstDash val="solid"/>
            <a:round/>
            <a:headEnd type="none" w="med" len="med"/>
            <a:tailEnd type="none" w="med" len="med"/>
          </a:ln>
        </p:spPr>
      </p:sp>
      <p:sp>
        <p:nvSpPr>
          <p:cNvPr id="40986" name="Line 27"/>
          <p:cNvSpPr/>
          <p:nvPr/>
        </p:nvSpPr>
        <p:spPr>
          <a:xfrm>
            <a:off x="5105400" y="1447800"/>
            <a:ext cx="838200" cy="0"/>
          </a:xfrm>
          <a:prstGeom prst="line">
            <a:avLst/>
          </a:prstGeom>
          <a:ln w="19050" cap="flat" cmpd="sng">
            <a:solidFill>
              <a:srgbClr val="00CC00"/>
            </a:solidFill>
            <a:prstDash val="solid"/>
            <a:round/>
            <a:headEnd type="none" w="med" len="med"/>
            <a:tailEnd type="none" w="med" len="med"/>
          </a:ln>
        </p:spPr>
      </p:sp>
      <p:sp>
        <p:nvSpPr>
          <p:cNvPr id="40987" name="Line 28"/>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40988" name="Line 29"/>
          <p:cNvSpPr/>
          <p:nvPr/>
        </p:nvSpPr>
        <p:spPr>
          <a:xfrm>
            <a:off x="5105400" y="2209800"/>
            <a:ext cx="838200" cy="0"/>
          </a:xfrm>
          <a:prstGeom prst="line">
            <a:avLst/>
          </a:prstGeom>
          <a:ln w="19050" cap="flat" cmpd="sng">
            <a:solidFill>
              <a:srgbClr val="00CC00"/>
            </a:solidFill>
            <a:prstDash val="solid"/>
            <a:round/>
            <a:headEnd type="none" w="med" len="med"/>
            <a:tailEnd type="none" w="med" len="med"/>
          </a:ln>
        </p:spPr>
      </p:sp>
      <p:sp>
        <p:nvSpPr>
          <p:cNvPr id="40989" name="Line 30"/>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40990" name="Line 31"/>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40991" name="Line 32"/>
          <p:cNvSpPr/>
          <p:nvPr/>
        </p:nvSpPr>
        <p:spPr>
          <a:xfrm>
            <a:off x="5105400" y="3352800"/>
            <a:ext cx="838200" cy="0"/>
          </a:xfrm>
          <a:prstGeom prst="line">
            <a:avLst/>
          </a:prstGeom>
          <a:ln w="19050" cap="flat" cmpd="sng">
            <a:solidFill>
              <a:srgbClr val="00CC00"/>
            </a:solidFill>
            <a:prstDash val="solid"/>
            <a:round/>
            <a:headEnd type="none" w="med" len="med"/>
            <a:tailEnd type="none" w="med" len="med"/>
          </a:ln>
        </p:spPr>
      </p:sp>
      <p:sp>
        <p:nvSpPr>
          <p:cNvPr id="40992" name="Line 33"/>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40993" name="Line 34"/>
          <p:cNvSpPr/>
          <p:nvPr/>
        </p:nvSpPr>
        <p:spPr>
          <a:xfrm>
            <a:off x="5105400" y="4114800"/>
            <a:ext cx="838200" cy="0"/>
          </a:xfrm>
          <a:prstGeom prst="line">
            <a:avLst/>
          </a:prstGeom>
          <a:ln w="19050" cap="flat" cmpd="sng">
            <a:solidFill>
              <a:srgbClr val="00CC00"/>
            </a:solidFill>
            <a:prstDash val="solid"/>
            <a:round/>
            <a:headEnd type="none" w="med" len="med"/>
            <a:tailEnd type="none" w="med" len="med"/>
          </a:ln>
        </p:spPr>
      </p:sp>
      <p:sp>
        <p:nvSpPr>
          <p:cNvPr id="40995" name="Rectangle 36"/>
          <p:cNvSpPr/>
          <p:nvPr/>
        </p:nvSpPr>
        <p:spPr>
          <a:xfrm>
            <a:off x="1066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0996" name="Rectangle 37"/>
          <p:cNvSpPr/>
          <p:nvPr/>
        </p:nvSpPr>
        <p:spPr>
          <a:xfrm>
            <a:off x="2057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0997" name="Rectangle 38"/>
          <p:cNvSpPr/>
          <p:nvPr/>
        </p:nvSpPr>
        <p:spPr>
          <a:xfrm>
            <a:off x="2971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0998" name="Rectangle 39"/>
          <p:cNvSpPr/>
          <p:nvPr/>
        </p:nvSpPr>
        <p:spPr>
          <a:xfrm>
            <a:off x="3962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0999" name="Rectangle 40"/>
          <p:cNvSpPr/>
          <p:nvPr/>
        </p:nvSpPr>
        <p:spPr>
          <a:xfrm>
            <a:off x="4953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1000" name="Rectangle 41"/>
          <p:cNvSpPr/>
          <p:nvPr/>
        </p:nvSpPr>
        <p:spPr>
          <a:xfrm>
            <a:off x="5943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1001" name="Rectangle 42"/>
          <p:cNvSpPr/>
          <p:nvPr/>
        </p:nvSpPr>
        <p:spPr>
          <a:xfrm>
            <a:off x="6858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1002" name="Rectangle 43"/>
          <p:cNvSpPr/>
          <p:nvPr/>
        </p:nvSpPr>
        <p:spPr>
          <a:xfrm>
            <a:off x="7848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1003" name="AutoShape 44"/>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41004" name="Line 53"/>
          <p:cNvSpPr/>
          <p:nvPr/>
        </p:nvSpPr>
        <p:spPr>
          <a:xfrm>
            <a:off x="1295400" y="6553200"/>
            <a:ext cx="3886200" cy="0"/>
          </a:xfrm>
          <a:prstGeom prst="line">
            <a:avLst/>
          </a:prstGeom>
          <a:ln w="19050" cap="flat" cmpd="sng">
            <a:solidFill>
              <a:srgbClr val="00CC00"/>
            </a:solidFill>
            <a:prstDash val="solid"/>
            <a:round/>
            <a:headEnd type="none" w="med" len="med"/>
            <a:tailEnd type="none" w="med" len="med"/>
          </a:ln>
        </p:spPr>
      </p:sp>
      <p:sp>
        <p:nvSpPr>
          <p:cNvPr id="41005" name="Line 54"/>
          <p:cNvSpPr/>
          <p:nvPr/>
        </p:nvSpPr>
        <p:spPr>
          <a:xfrm flipV="1">
            <a:off x="1295400" y="6172200"/>
            <a:ext cx="0" cy="381000"/>
          </a:xfrm>
          <a:prstGeom prst="line">
            <a:avLst/>
          </a:prstGeom>
          <a:ln w="19050" cap="flat" cmpd="sng">
            <a:solidFill>
              <a:srgbClr val="00CC00"/>
            </a:solidFill>
            <a:prstDash val="solid"/>
            <a:round/>
            <a:headEnd type="none" w="med" len="med"/>
            <a:tailEnd type="triangle" w="med" len="med"/>
          </a:ln>
        </p:spPr>
      </p:sp>
      <p:sp>
        <p:nvSpPr>
          <p:cNvPr id="41006" name="Line 55"/>
          <p:cNvSpPr/>
          <p:nvPr/>
        </p:nvSpPr>
        <p:spPr>
          <a:xfrm flipV="1">
            <a:off x="3200400" y="6172200"/>
            <a:ext cx="0" cy="609600"/>
          </a:xfrm>
          <a:prstGeom prst="line">
            <a:avLst/>
          </a:prstGeom>
          <a:ln w="19050" cap="flat" cmpd="sng">
            <a:solidFill>
              <a:srgbClr val="00CC00"/>
            </a:solidFill>
            <a:prstDash val="solid"/>
            <a:round/>
            <a:headEnd type="none" w="med" len="med"/>
            <a:tailEnd type="triangle" w="med" len="med"/>
          </a:ln>
        </p:spPr>
      </p:sp>
      <p:sp>
        <p:nvSpPr>
          <p:cNvPr id="41007" name="Line 56"/>
          <p:cNvSpPr/>
          <p:nvPr/>
        </p:nvSpPr>
        <p:spPr>
          <a:xfrm>
            <a:off x="3200400" y="6781800"/>
            <a:ext cx="3886200" cy="0"/>
          </a:xfrm>
          <a:prstGeom prst="line">
            <a:avLst/>
          </a:prstGeom>
          <a:ln w="19050" cap="flat" cmpd="sng">
            <a:solidFill>
              <a:srgbClr val="00CC00"/>
            </a:solidFill>
            <a:prstDash val="solid"/>
            <a:round/>
            <a:headEnd type="none" w="med" len="med"/>
            <a:tailEnd type="none" w="med" len="med"/>
          </a:ln>
        </p:spPr>
      </p:sp>
      <p:sp>
        <p:nvSpPr>
          <p:cNvPr id="41008" name="Line 57"/>
          <p:cNvSpPr/>
          <p:nvPr/>
        </p:nvSpPr>
        <p:spPr>
          <a:xfrm flipV="1">
            <a:off x="5181600" y="6172200"/>
            <a:ext cx="0" cy="381000"/>
          </a:xfrm>
          <a:prstGeom prst="line">
            <a:avLst/>
          </a:prstGeom>
          <a:ln w="19050" cap="flat" cmpd="sng">
            <a:solidFill>
              <a:srgbClr val="00CC00"/>
            </a:solidFill>
            <a:prstDash val="solid"/>
            <a:round/>
            <a:headEnd type="none" w="med" len="med"/>
            <a:tailEnd type="triangle" w="med" len="med"/>
          </a:ln>
        </p:spPr>
      </p:sp>
      <p:sp>
        <p:nvSpPr>
          <p:cNvPr id="41009" name="Line 58"/>
          <p:cNvSpPr/>
          <p:nvPr/>
        </p:nvSpPr>
        <p:spPr>
          <a:xfrm flipV="1">
            <a:off x="7086600" y="6172200"/>
            <a:ext cx="0" cy="609600"/>
          </a:xfrm>
          <a:prstGeom prst="line">
            <a:avLst/>
          </a:prstGeom>
          <a:ln w="19050" cap="flat" cmpd="sng">
            <a:solidFill>
              <a:srgbClr val="00CC00"/>
            </a:solidFill>
            <a:prstDash val="solid"/>
            <a:round/>
            <a:headEnd type="none" w="med" len="med"/>
            <a:tailEnd type="triangle" w="med" len="med"/>
          </a:ln>
        </p:spPr>
      </p:sp>
      <p:sp>
        <p:nvSpPr>
          <p:cNvPr id="41010" name="Line 59"/>
          <p:cNvSpPr/>
          <p:nvPr/>
        </p:nvSpPr>
        <p:spPr>
          <a:xfrm flipV="1">
            <a:off x="2362200" y="4953000"/>
            <a:ext cx="3886200" cy="0"/>
          </a:xfrm>
          <a:prstGeom prst="line">
            <a:avLst/>
          </a:prstGeom>
          <a:ln w="19050" cap="flat" cmpd="sng">
            <a:solidFill>
              <a:srgbClr val="00CC00"/>
            </a:solidFill>
            <a:prstDash val="solid"/>
            <a:round/>
            <a:headEnd type="none" w="med" len="med"/>
            <a:tailEnd type="none" w="med" len="med"/>
          </a:ln>
        </p:spPr>
      </p:sp>
      <p:sp>
        <p:nvSpPr>
          <p:cNvPr id="41011" name="Line 60"/>
          <p:cNvSpPr/>
          <p:nvPr/>
        </p:nvSpPr>
        <p:spPr>
          <a:xfrm>
            <a:off x="2362200" y="4953000"/>
            <a:ext cx="0" cy="685800"/>
          </a:xfrm>
          <a:prstGeom prst="line">
            <a:avLst/>
          </a:prstGeom>
          <a:ln w="19050" cap="flat" cmpd="sng">
            <a:solidFill>
              <a:srgbClr val="00CC00"/>
            </a:solidFill>
            <a:prstDash val="solid"/>
            <a:round/>
            <a:headEnd type="none" w="med" len="med"/>
            <a:tailEnd type="triangle" w="med" len="med"/>
          </a:ln>
        </p:spPr>
      </p:sp>
      <p:sp>
        <p:nvSpPr>
          <p:cNvPr id="41012" name="Line 61"/>
          <p:cNvSpPr/>
          <p:nvPr/>
        </p:nvSpPr>
        <p:spPr>
          <a:xfrm>
            <a:off x="4267200" y="5257800"/>
            <a:ext cx="0" cy="381000"/>
          </a:xfrm>
          <a:prstGeom prst="line">
            <a:avLst/>
          </a:prstGeom>
          <a:ln w="19050" cap="flat" cmpd="sng">
            <a:solidFill>
              <a:srgbClr val="00CC00"/>
            </a:solidFill>
            <a:prstDash val="solid"/>
            <a:round/>
            <a:headEnd type="none" w="med" len="med"/>
            <a:tailEnd type="triangle" w="med" len="med"/>
          </a:ln>
        </p:spPr>
      </p:sp>
      <p:sp>
        <p:nvSpPr>
          <p:cNvPr id="41013" name="Line 62"/>
          <p:cNvSpPr/>
          <p:nvPr/>
        </p:nvSpPr>
        <p:spPr>
          <a:xfrm flipV="1">
            <a:off x="4267200" y="5257800"/>
            <a:ext cx="3886200" cy="0"/>
          </a:xfrm>
          <a:prstGeom prst="line">
            <a:avLst/>
          </a:prstGeom>
          <a:ln w="19050" cap="flat" cmpd="sng">
            <a:solidFill>
              <a:srgbClr val="00CC00"/>
            </a:solidFill>
            <a:prstDash val="solid"/>
            <a:round/>
            <a:headEnd type="none" w="med" len="med"/>
            <a:tailEnd type="none" w="med" len="med"/>
          </a:ln>
        </p:spPr>
      </p:sp>
      <p:sp>
        <p:nvSpPr>
          <p:cNvPr id="41014" name="Line 63"/>
          <p:cNvSpPr/>
          <p:nvPr/>
        </p:nvSpPr>
        <p:spPr>
          <a:xfrm>
            <a:off x="6248400" y="4953000"/>
            <a:ext cx="0" cy="685800"/>
          </a:xfrm>
          <a:prstGeom prst="line">
            <a:avLst/>
          </a:prstGeom>
          <a:ln w="19050" cap="flat" cmpd="sng">
            <a:solidFill>
              <a:srgbClr val="00CC00"/>
            </a:solidFill>
            <a:prstDash val="solid"/>
            <a:round/>
            <a:headEnd type="none" w="med" len="med"/>
            <a:tailEnd type="triangle" w="med" len="med"/>
          </a:ln>
        </p:spPr>
      </p:sp>
      <p:sp>
        <p:nvSpPr>
          <p:cNvPr id="41015" name="Line 64"/>
          <p:cNvSpPr/>
          <p:nvPr/>
        </p:nvSpPr>
        <p:spPr>
          <a:xfrm>
            <a:off x="8153400" y="5257800"/>
            <a:ext cx="0" cy="381000"/>
          </a:xfrm>
          <a:prstGeom prst="line">
            <a:avLst/>
          </a:prstGeom>
          <a:ln w="19050" cap="flat" cmpd="sng">
            <a:solidFill>
              <a:srgbClr val="00CC00"/>
            </a:solidFill>
            <a:prstDash val="solid"/>
            <a:round/>
            <a:headEnd type="none" w="med" len="med"/>
            <a:tailEnd type="triangle" w="med" len="med"/>
          </a:ln>
        </p:spPr>
      </p:sp>
      <p:sp>
        <p:nvSpPr>
          <p:cNvPr id="41016" name="Line 65"/>
          <p:cNvSpPr/>
          <p:nvPr/>
        </p:nvSpPr>
        <p:spPr>
          <a:xfrm>
            <a:off x="3810000" y="1447800"/>
            <a:ext cx="1295400" cy="1524000"/>
          </a:xfrm>
          <a:prstGeom prst="line">
            <a:avLst/>
          </a:prstGeom>
          <a:ln w="19050" cap="flat" cmpd="sng">
            <a:solidFill>
              <a:srgbClr val="00CC00"/>
            </a:solidFill>
            <a:prstDash val="solid"/>
            <a:round/>
            <a:headEnd type="none" w="med" len="med"/>
            <a:tailEnd type="none" w="med" len="med"/>
          </a:ln>
        </p:spPr>
      </p:sp>
      <p:sp>
        <p:nvSpPr>
          <p:cNvPr id="41017" name="Line 66"/>
          <p:cNvSpPr/>
          <p:nvPr/>
        </p:nvSpPr>
        <p:spPr>
          <a:xfrm>
            <a:off x="3810000" y="1828800"/>
            <a:ext cx="1295400" cy="1524000"/>
          </a:xfrm>
          <a:prstGeom prst="line">
            <a:avLst/>
          </a:prstGeom>
          <a:ln w="19050" cap="flat" cmpd="sng">
            <a:solidFill>
              <a:srgbClr val="00CC00"/>
            </a:solidFill>
            <a:prstDash val="solid"/>
            <a:round/>
            <a:headEnd type="none" w="med" len="med"/>
            <a:tailEnd type="none" w="med" len="med"/>
          </a:ln>
        </p:spPr>
      </p:sp>
      <p:sp>
        <p:nvSpPr>
          <p:cNvPr id="41018" name="Line 67"/>
          <p:cNvSpPr/>
          <p:nvPr/>
        </p:nvSpPr>
        <p:spPr>
          <a:xfrm>
            <a:off x="3810000" y="2209800"/>
            <a:ext cx="1295400" cy="1524000"/>
          </a:xfrm>
          <a:prstGeom prst="line">
            <a:avLst/>
          </a:prstGeom>
          <a:ln w="19050" cap="flat" cmpd="sng">
            <a:solidFill>
              <a:srgbClr val="00CC00"/>
            </a:solidFill>
            <a:prstDash val="solid"/>
            <a:round/>
            <a:headEnd type="none" w="med" len="med"/>
            <a:tailEnd type="none" w="med" len="med"/>
          </a:ln>
        </p:spPr>
      </p:sp>
      <p:sp>
        <p:nvSpPr>
          <p:cNvPr id="41019" name="Line 68"/>
          <p:cNvSpPr/>
          <p:nvPr/>
        </p:nvSpPr>
        <p:spPr>
          <a:xfrm>
            <a:off x="3810000" y="2590800"/>
            <a:ext cx="1295400" cy="1524000"/>
          </a:xfrm>
          <a:prstGeom prst="line">
            <a:avLst/>
          </a:prstGeom>
          <a:ln w="19050" cap="flat" cmpd="sng">
            <a:solidFill>
              <a:srgbClr val="00CC00"/>
            </a:solidFill>
            <a:prstDash val="solid"/>
            <a:round/>
            <a:headEnd type="none" w="med" len="med"/>
            <a:tailEnd type="none" w="med" len="med"/>
          </a:ln>
        </p:spPr>
      </p:sp>
      <p:sp>
        <p:nvSpPr>
          <p:cNvPr id="41020" name="Line 69"/>
          <p:cNvSpPr/>
          <p:nvPr/>
        </p:nvSpPr>
        <p:spPr>
          <a:xfrm flipV="1">
            <a:off x="3810000" y="1447800"/>
            <a:ext cx="1295400" cy="1524000"/>
          </a:xfrm>
          <a:prstGeom prst="line">
            <a:avLst/>
          </a:prstGeom>
          <a:ln w="19050" cap="flat" cmpd="sng">
            <a:solidFill>
              <a:srgbClr val="00CC00"/>
            </a:solidFill>
            <a:prstDash val="solid"/>
            <a:round/>
            <a:headEnd type="none" w="med" len="med"/>
            <a:tailEnd type="none" w="med" len="med"/>
          </a:ln>
        </p:spPr>
      </p:sp>
      <p:sp>
        <p:nvSpPr>
          <p:cNvPr id="41021" name="Line 70"/>
          <p:cNvSpPr/>
          <p:nvPr/>
        </p:nvSpPr>
        <p:spPr>
          <a:xfrm flipV="1">
            <a:off x="3810000" y="1828800"/>
            <a:ext cx="1295400" cy="1524000"/>
          </a:xfrm>
          <a:prstGeom prst="line">
            <a:avLst/>
          </a:prstGeom>
          <a:ln w="19050" cap="flat" cmpd="sng">
            <a:solidFill>
              <a:srgbClr val="00CC00"/>
            </a:solidFill>
            <a:prstDash val="solid"/>
            <a:round/>
            <a:headEnd type="none" w="med" len="med"/>
            <a:tailEnd type="none" w="med" len="med"/>
          </a:ln>
        </p:spPr>
      </p:sp>
      <p:sp>
        <p:nvSpPr>
          <p:cNvPr id="41022" name="Line 71"/>
          <p:cNvSpPr/>
          <p:nvPr/>
        </p:nvSpPr>
        <p:spPr>
          <a:xfrm flipV="1">
            <a:off x="3810000" y="2209800"/>
            <a:ext cx="1295400" cy="1524000"/>
          </a:xfrm>
          <a:prstGeom prst="line">
            <a:avLst/>
          </a:prstGeom>
          <a:ln w="19050" cap="flat" cmpd="sng">
            <a:solidFill>
              <a:srgbClr val="00CC00"/>
            </a:solidFill>
            <a:prstDash val="solid"/>
            <a:round/>
            <a:headEnd type="none" w="med" len="med"/>
            <a:tailEnd type="none" w="med" len="med"/>
          </a:ln>
        </p:spPr>
      </p:sp>
      <p:sp>
        <p:nvSpPr>
          <p:cNvPr id="41023" name="Line 72"/>
          <p:cNvSpPr/>
          <p:nvPr/>
        </p:nvSpPr>
        <p:spPr>
          <a:xfrm flipV="1">
            <a:off x="3810000" y="2590800"/>
            <a:ext cx="1295400" cy="1524000"/>
          </a:xfrm>
          <a:prstGeom prst="line">
            <a:avLst/>
          </a:prstGeom>
          <a:ln w="19050" cap="flat" cmpd="sng">
            <a:solidFill>
              <a:srgbClr val="00CC00"/>
            </a:solidFill>
            <a:prstDash val="solid"/>
            <a:round/>
            <a:headEnd type="none" w="med" len="med"/>
            <a:tailEnd type="none" w="med" len="med"/>
          </a:ln>
        </p:spPr>
      </p:sp>
      <p:pic>
        <p:nvPicPr>
          <p:cNvPr id="2" name="图片 1"/>
          <p:cNvPicPr>
            <a:picLocks noChangeAspect="1"/>
          </p:cNvPicPr>
          <p:nvPr/>
        </p:nvPicPr>
        <p:blipFill>
          <a:blip r:embed="rId2"/>
          <a:stretch>
            <a:fillRect/>
          </a:stretch>
        </p:blipFill>
        <p:spPr>
          <a:xfrm>
            <a:off x="2430145" y="304800"/>
            <a:ext cx="4427855" cy="678180"/>
          </a:xfrm>
          <a:prstGeom prst="rect">
            <a:avLst/>
          </a:prstGeom>
          <a:solidFill>
            <a:schemeClr val="accent1"/>
          </a:solid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Line 45"/>
          <p:cNvSpPr/>
          <p:nvPr/>
        </p:nvSpPr>
        <p:spPr>
          <a:xfrm>
            <a:off x="4419600" y="6553200"/>
            <a:ext cx="1676400" cy="0"/>
          </a:xfrm>
          <a:prstGeom prst="line">
            <a:avLst/>
          </a:prstGeom>
          <a:ln w="19050" cap="flat" cmpd="sng">
            <a:solidFill>
              <a:srgbClr val="00CC00"/>
            </a:solidFill>
            <a:prstDash val="solid"/>
            <a:round/>
            <a:headEnd type="none" w="med" len="med"/>
            <a:tailEnd type="none" w="med" len="med"/>
          </a:ln>
        </p:spPr>
      </p:sp>
      <p:sp>
        <p:nvSpPr>
          <p:cNvPr id="41986" name="Line 46"/>
          <p:cNvSpPr/>
          <p:nvPr/>
        </p:nvSpPr>
        <p:spPr>
          <a:xfrm flipV="1">
            <a:off x="4419600" y="6172200"/>
            <a:ext cx="0" cy="381000"/>
          </a:xfrm>
          <a:prstGeom prst="line">
            <a:avLst/>
          </a:prstGeom>
          <a:ln w="19050" cap="flat" cmpd="sng">
            <a:solidFill>
              <a:srgbClr val="00CC00"/>
            </a:solidFill>
            <a:prstDash val="solid"/>
            <a:round/>
            <a:headEnd type="none" w="med" len="med"/>
            <a:tailEnd type="triangle" w="med" len="med"/>
          </a:ln>
        </p:spPr>
      </p:sp>
      <p:sp>
        <p:nvSpPr>
          <p:cNvPr id="41987" name="Line 48"/>
          <p:cNvSpPr/>
          <p:nvPr/>
        </p:nvSpPr>
        <p:spPr>
          <a:xfrm>
            <a:off x="4114800" y="6781800"/>
            <a:ext cx="2971800" cy="0"/>
          </a:xfrm>
          <a:prstGeom prst="line">
            <a:avLst/>
          </a:prstGeom>
          <a:ln w="19050" cap="flat" cmpd="sng">
            <a:solidFill>
              <a:srgbClr val="00CC00"/>
            </a:solidFill>
            <a:prstDash val="solid"/>
            <a:round/>
            <a:headEnd type="none" w="med" len="med"/>
            <a:tailEnd type="none" w="med" len="med"/>
          </a:ln>
        </p:spPr>
      </p:sp>
      <p:sp>
        <p:nvSpPr>
          <p:cNvPr id="41988" name="Line 49"/>
          <p:cNvSpPr/>
          <p:nvPr/>
        </p:nvSpPr>
        <p:spPr>
          <a:xfrm flipV="1">
            <a:off x="6400800" y="6172200"/>
            <a:ext cx="0" cy="381000"/>
          </a:xfrm>
          <a:prstGeom prst="line">
            <a:avLst/>
          </a:prstGeom>
          <a:ln w="19050" cap="flat" cmpd="sng">
            <a:solidFill>
              <a:srgbClr val="00CC00"/>
            </a:solidFill>
            <a:prstDash val="solid"/>
            <a:round/>
            <a:headEnd type="none" w="med" len="med"/>
            <a:tailEnd type="triangle" w="med" len="med"/>
          </a:ln>
        </p:spPr>
      </p:sp>
      <p:sp>
        <p:nvSpPr>
          <p:cNvPr id="41989" name="Line 50"/>
          <p:cNvSpPr/>
          <p:nvPr/>
        </p:nvSpPr>
        <p:spPr>
          <a:xfrm flipV="1">
            <a:off x="7086600" y="6172200"/>
            <a:ext cx="0" cy="609600"/>
          </a:xfrm>
          <a:prstGeom prst="line">
            <a:avLst/>
          </a:prstGeom>
          <a:ln w="19050" cap="flat" cmpd="sng">
            <a:solidFill>
              <a:srgbClr val="00CC00"/>
            </a:solidFill>
            <a:prstDash val="solid"/>
            <a:round/>
            <a:headEnd type="none" w="med" len="med"/>
            <a:tailEnd type="triangle" w="med" len="med"/>
          </a:ln>
        </p:spPr>
      </p:sp>
      <p:sp>
        <p:nvSpPr>
          <p:cNvPr id="41990" name="Line 80"/>
          <p:cNvSpPr/>
          <p:nvPr/>
        </p:nvSpPr>
        <p:spPr>
          <a:xfrm flipV="1">
            <a:off x="6934200" y="6172200"/>
            <a:ext cx="0" cy="381000"/>
          </a:xfrm>
          <a:prstGeom prst="line">
            <a:avLst/>
          </a:prstGeom>
          <a:ln w="19050" cap="flat" cmpd="sng">
            <a:solidFill>
              <a:srgbClr val="00CC00"/>
            </a:solidFill>
            <a:prstDash val="solid"/>
            <a:round/>
            <a:headEnd type="none" w="med" len="med"/>
            <a:tailEnd type="none" w="med" len="med"/>
          </a:ln>
        </p:spPr>
      </p:sp>
      <p:sp>
        <p:nvSpPr>
          <p:cNvPr id="41991" name="Line 81"/>
          <p:cNvSpPr/>
          <p:nvPr/>
        </p:nvSpPr>
        <p:spPr>
          <a:xfrm flipV="1">
            <a:off x="6096000" y="6172200"/>
            <a:ext cx="0" cy="381000"/>
          </a:xfrm>
          <a:prstGeom prst="line">
            <a:avLst/>
          </a:prstGeom>
          <a:ln w="19050" cap="flat" cmpd="sng">
            <a:solidFill>
              <a:srgbClr val="00CC00"/>
            </a:solidFill>
            <a:prstDash val="solid"/>
            <a:round/>
            <a:headEnd type="none" w="med" len="med"/>
            <a:tailEnd type="none" w="med" len="med"/>
          </a:ln>
        </p:spPr>
      </p:sp>
      <p:sp>
        <p:nvSpPr>
          <p:cNvPr id="41992" name="Line 82"/>
          <p:cNvSpPr/>
          <p:nvPr/>
        </p:nvSpPr>
        <p:spPr>
          <a:xfrm flipV="1">
            <a:off x="4114800" y="6172200"/>
            <a:ext cx="0" cy="609600"/>
          </a:xfrm>
          <a:prstGeom prst="line">
            <a:avLst/>
          </a:prstGeom>
          <a:ln w="19050" cap="flat" cmpd="sng">
            <a:solidFill>
              <a:srgbClr val="00CC00"/>
            </a:solidFill>
            <a:prstDash val="solid"/>
            <a:round/>
            <a:headEnd type="none" w="med" len="med"/>
            <a:tailEnd type="none" w="med" len="med"/>
          </a:ln>
        </p:spPr>
      </p:sp>
      <p:sp>
        <p:nvSpPr>
          <p:cNvPr id="41993" name="Line 83"/>
          <p:cNvSpPr/>
          <p:nvPr/>
        </p:nvSpPr>
        <p:spPr>
          <a:xfrm>
            <a:off x="6400800" y="6553200"/>
            <a:ext cx="533400" cy="0"/>
          </a:xfrm>
          <a:prstGeom prst="line">
            <a:avLst/>
          </a:prstGeom>
          <a:ln w="19050" cap="flat" cmpd="sng">
            <a:solidFill>
              <a:srgbClr val="00CC00"/>
            </a:solidFill>
            <a:prstDash val="solid"/>
            <a:round/>
            <a:headEnd type="none" w="med" len="med"/>
            <a:tailEnd type="none" w="med" len="med"/>
          </a:ln>
        </p:spPr>
      </p:sp>
      <p:sp>
        <p:nvSpPr>
          <p:cNvPr id="41994" name="Text Box 2"/>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1995" name="Text Box 3"/>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1996" name="Text Box 4"/>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1997" name="Text Box 5"/>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1998" name="Text Box 6"/>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1999" name="Text Box 7"/>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2000" name="Text Box 8"/>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2001" name="Text Box 9"/>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2002" name="Text Box 10"/>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2003" name="Text Box 11"/>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2004" name="Text Box 12"/>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2005" name="Text Box 13"/>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2006" name="Text Box 14"/>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2007" name="Text Box 15"/>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2008" name="Text Box 16"/>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2009" name="Text Box 17"/>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2010" name="Line 18"/>
          <p:cNvSpPr/>
          <p:nvPr/>
        </p:nvSpPr>
        <p:spPr>
          <a:xfrm>
            <a:off x="2971800" y="1447800"/>
            <a:ext cx="2971800" cy="0"/>
          </a:xfrm>
          <a:prstGeom prst="line">
            <a:avLst/>
          </a:prstGeom>
          <a:ln w="19050" cap="flat" cmpd="sng">
            <a:solidFill>
              <a:srgbClr val="00CC00"/>
            </a:solidFill>
            <a:prstDash val="solid"/>
            <a:round/>
            <a:headEnd type="none" w="med" len="med"/>
            <a:tailEnd type="none" w="med" len="med"/>
          </a:ln>
        </p:spPr>
      </p:sp>
      <p:sp>
        <p:nvSpPr>
          <p:cNvPr id="42011" name="Rectangle 19"/>
          <p:cNvSpPr/>
          <p:nvPr/>
        </p:nvSpPr>
        <p:spPr>
          <a:xfrm>
            <a:off x="533400" y="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3.1.3. </a:t>
            </a:r>
            <a:r>
              <a:rPr lang="zh-CN" altLang="en-US" sz="3200" dirty="0">
                <a:solidFill>
                  <a:schemeClr val="accent1"/>
                </a:solidFill>
                <a:latin typeface="Times New Roman" panose="02020603050405020304" pitchFamily="18" charset="0"/>
                <a:ea typeface="楷体_GB2312" pitchFamily="49" charset="-122"/>
              </a:rPr>
              <a:t>洗牌函数</a:t>
            </a:r>
          </a:p>
        </p:txBody>
      </p:sp>
      <p:sp>
        <p:nvSpPr>
          <p:cNvPr id="42012" name="Line 20"/>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42013" name="Line 21"/>
          <p:cNvSpPr/>
          <p:nvPr/>
        </p:nvSpPr>
        <p:spPr>
          <a:xfrm>
            <a:off x="2971800" y="2209800"/>
            <a:ext cx="838200" cy="0"/>
          </a:xfrm>
          <a:prstGeom prst="line">
            <a:avLst/>
          </a:prstGeom>
          <a:ln w="19050" cap="flat" cmpd="sng">
            <a:solidFill>
              <a:srgbClr val="00CC00"/>
            </a:solidFill>
            <a:prstDash val="solid"/>
            <a:round/>
            <a:headEnd type="none" w="med" len="med"/>
            <a:tailEnd type="none" w="med" len="med"/>
          </a:ln>
        </p:spPr>
      </p:sp>
      <p:sp>
        <p:nvSpPr>
          <p:cNvPr id="42014" name="Line 22"/>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42015" name="Line 23"/>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42016" name="Line 24"/>
          <p:cNvSpPr/>
          <p:nvPr/>
        </p:nvSpPr>
        <p:spPr>
          <a:xfrm>
            <a:off x="2971800" y="3352800"/>
            <a:ext cx="838200" cy="0"/>
          </a:xfrm>
          <a:prstGeom prst="line">
            <a:avLst/>
          </a:prstGeom>
          <a:ln w="19050" cap="flat" cmpd="sng">
            <a:solidFill>
              <a:srgbClr val="00CC00"/>
            </a:solidFill>
            <a:prstDash val="solid"/>
            <a:round/>
            <a:headEnd type="none" w="med" len="med"/>
            <a:tailEnd type="none" w="med" len="med"/>
          </a:ln>
        </p:spPr>
      </p:sp>
      <p:sp>
        <p:nvSpPr>
          <p:cNvPr id="42017" name="Line 25"/>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42018" name="Line 26"/>
          <p:cNvSpPr/>
          <p:nvPr/>
        </p:nvSpPr>
        <p:spPr>
          <a:xfrm>
            <a:off x="2971800" y="4114800"/>
            <a:ext cx="2971800" cy="0"/>
          </a:xfrm>
          <a:prstGeom prst="line">
            <a:avLst/>
          </a:prstGeom>
          <a:ln w="19050" cap="flat" cmpd="sng">
            <a:solidFill>
              <a:srgbClr val="00CC00"/>
            </a:solidFill>
            <a:prstDash val="solid"/>
            <a:round/>
            <a:headEnd type="none" w="med" len="med"/>
            <a:tailEnd type="none" w="med" len="med"/>
          </a:ln>
        </p:spPr>
      </p:sp>
      <p:sp>
        <p:nvSpPr>
          <p:cNvPr id="42019" name="Line 28"/>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42020" name="Line 29"/>
          <p:cNvSpPr/>
          <p:nvPr/>
        </p:nvSpPr>
        <p:spPr>
          <a:xfrm>
            <a:off x="5105400" y="2209800"/>
            <a:ext cx="838200" cy="0"/>
          </a:xfrm>
          <a:prstGeom prst="line">
            <a:avLst/>
          </a:prstGeom>
          <a:ln w="19050" cap="flat" cmpd="sng">
            <a:solidFill>
              <a:srgbClr val="00CC00"/>
            </a:solidFill>
            <a:prstDash val="solid"/>
            <a:round/>
            <a:headEnd type="none" w="med" len="med"/>
            <a:tailEnd type="none" w="med" len="med"/>
          </a:ln>
        </p:spPr>
      </p:sp>
      <p:sp>
        <p:nvSpPr>
          <p:cNvPr id="42021" name="Line 30"/>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42022" name="Line 31"/>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42023" name="Line 32"/>
          <p:cNvSpPr/>
          <p:nvPr/>
        </p:nvSpPr>
        <p:spPr>
          <a:xfrm>
            <a:off x="5105400" y="3352800"/>
            <a:ext cx="838200" cy="0"/>
          </a:xfrm>
          <a:prstGeom prst="line">
            <a:avLst/>
          </a:prstGeom>
          <a:ln w="19050" cap="flat" cmpd="sng">
            <a:solidFill>
              <a:srgbClr val="00CC00"/>
            </a:solidFill>
            <a:prstDash val="solid"/>
            <a:round/>
            <a:headEnd type="none" w="med" len="med"/>
            <a:tailEnd type="none" w="med" len="med"/>
          </a:ln>
        </p:spPr>
      </p:sp>
      <p:sp>
        <p:nvSpPr>
          <p:cNvPr id="42024" name="Line 33"/>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42025" name="Rectangle 36"/>
          <p:cNvSpPr/>
          <p:nvPr/>
        </p:nvSpPr>
        <p:spPr>
          <a:xfrm>
            <a:off x="1066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26" name="Rectangle 37"/>
          <p:cNvSpPr/>
          <p:nvPr/>
        </p:nvSpPr>
        <p:spPr>
          <a:xfrm>
            <a:off x="2057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27" name="Rectangle 38"/>
          <p:cNvSpPr/>
          <p:nvPr/>
        </p:nvSpPr>
        <p:spPr>
          <a:xfrm>
            <a:off x="2971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28" name="Rectangle 39"/>
          <p:cNvSpPr/>
          <p:nvPr/>
        </p:nvSpPr>
        <p:spPr>
          <a:xfrm>
            <a:off x="3962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29" name="Rectangle 40"/>
          <p:cNvSpPr/>
          <p:nvPr/>
        </p:nvSpPr>
        <p:spPr>
          <a:xfrm>
            <a:off x="4953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30" name="Rectangle 41"/>
          <p:cNvSpPr/>
          <p:nvPr/>
        </p:nvSpPr>
        <p:spPr>
          <a:xfrm>
            <a:off x="5943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31" name="Rectangle 42"/>
          <p:cNvSpPr/>
          <p:nvPr/>
        </p:nvSpPr>
        <p:spPr>
          <a:xfrm>
            <a:off x="6858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32" name="Rectangle 43"/>
          <p:cNvSpPr/>
          <p:nvPr/>
        </p:nvSpPr>
        <p:spPr>
          <a:xfrm>
            <a:off x="7848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2033" name="AutoShape 44"/>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42034" name="Line 51"/>
          <p:cNvSpPr/>
          <p:nvPr/>
        </p:nvSpPr>
        <p:spPr>
          <a:xfrm flipV="1">
            <a:off x="2133600" y="4953000"/>
            <a:ext cx="3276600" cy="0"/>
          </a:xfrm>
          <a:prstGeom prst="line">
            <a:avLst/>
          </a:prstGeom>
          <a:ln w="19050" cap="flat" cmpd="sng">
            <a:solidFill>
              <a:srgbClr val="00CC00"/>
            </a:solidFill>
            <a:prstDash val="solid"/>
            <a:round/>
            <a:headEnd type="none" w="med" len="med"/>
            <a:tailEnd type="none" w="med" len="med"/>
          </a:ln>
        </p:spPr>
      </p:sp>
      <p:sp>
        <p:nvSpPr>
          <p:cNvPr id="42035" name="Line 52"/>
          <p:cNvSpPr/>
          <p:nvPr/>
        </p:nvSpPr>
        <p:spPr>
          <a:xfrm>
            <a:off x="2133600" y="4953000"/>
            <a:ext cx="0" cy="685800"/>
          </a:xfrm>
          <a:prstGeom prst="line">
            <a:avLst/>
          </a:prstGeom>
          <a:ln w="19050" cap="flat" cmpd="sng">
            <a:solidFill>
              <a:srgbClr val="00CC00"/>
            </a:solidFill>
            <a:prstDash val="solid"/>
            <a:round/>
            <a:headEnd type="none" w="med" len="med"/>
            <a:tailEnd type="triangle" w="med" len="med"/>
          </a:ln>
        </p:spPr>
      </p:sp>
      <p:sp>
        <p:nvSpPr>
          <p:cNvPr id="42036" name="Line 53"/>
          <p:cNvSpPr/>
          <p:nvPr/>
        </p:nvSpPr>
        <p:spPr>
          <a:xfrm>
            <a:off x="3124200" y="5257800"/>
            <a:ext cx="0" cy="381000"/>
          </a:xfrm>
          <a:prstGeom prst="line">
            <a:avLst/>
          </a:prstGeom>
          <a:ln w="19050" cap="flat" cmpd="sng">
            <a:solidFill>
              <a:srgbClr val="00CC00"/>
            </a:solidFill>
            <a:prstDash val="solid"/>
            <a:round/>
            <a:headEnd type="none" w="med" len="med"/>
            <a:tailEnd type="triangle" w="med" len="med"/>
          </a:ln>
        </p:spPr>
      </p:sp>
      <p:sp>
        <p:nvSpPr>
          <p:cNvPr id="42037" name="Line 54"/>
          <p:cNvSpPr/>
          <p:nvPr/>
        </p:nvSpPr>
        <p:spPr>
          <a:xfrm flipV="1">
            <a:off x="2438400" y="5257800"/>
            <a:ext cx="685800" cy="0"/>
          </a:xfrm>
          <a:prstGeom prst="line">
            <a:avLst/>
          </a:prstGeom>
          <a:ln w="19050" cap="flat" cmpd="sng">
            <a:solidFill>
              <a:srgbClr val="00CC00"/>
            </a:solidFill>
            <a:prstDash val="solid"/>
            <a:round/>
            <a:headEnd type="none" w="med" len="med"/>
            <a:tailEnd type="none" w="med" len="med"/>
          </a:ln>
        </p:spPr>
      </p:sp>
      <p:sp>
        <p:nvSpPr>
          <p:cNvPr id="42038" name="Line 55"/>
          <p:cNvSpPr/>
          <p:nvPr/>
        </p:nvSpPr>
        <p:spPr>
          <a:xfrm>
            <a:off x="5410200" y="4953000"/>
            <a:ext cx="0" cy="685800"/>
          </a:xfrm>
          <a:prstGeom prst="line">
            <a:avLst/>
          </a:prstGeom>
          <a:ln w="19050" cap="flat" cmpd="sng">
            <a:solidFill>
              <a:srgbClr val="00CC00"/>
            </a:solidFill>
            <a:prstDash val="solid"/>
            <a:round/>
            <a:headEnd type="none" w="med" len="med"/>
            <a:tailEnd type="none" w="med" len="med"/>
          </a:ln>
        </p:spPr>
      </p:sp>
      <p:sp>
        <p:nvSpPr>
          <p:cNvPr id="42039" name="Line 56"/>
          <p:cNvSpPr/>
          <p:nvPr/>
        </p:nvSpPr>
        <p:spPr>
          <a:xfrm>
            <a:off x="2438400" y="5257800"/>
            <a:ext cx="0" cy="381000"/>
          </a:xfrm>
          <a:prstGeom prst="line">
            <a:avLst/>
          </a:prstGeom>
          <a:ln w="19050" cap="flat" cmpd="sng">
            <a:solidFill>
              <a:srgbClr val="00CC00"/>
            </a:solidFill>
            <a:prstDash val="solid"/>
            <a:round/>
            <a:headEnd type="none" w="med" len="med"/>
            <a:tailEnd type="none" w="med" len="med"/>
          </a:ln>
        </p:spPr>
      </p:sp>
      <p:sp>
        <p:nvSpPr>
          <p:cNvPr id="42041" name="Line 66"/>
          <p:cNvSpPr/>
          <p:nvPr/>
        </p:nvSpPr>
        <p:spPr>
          <a:xfrm>
            <a:off x="3810000" y="1828800"/>
            <a:ext cx="1295400" cy="381000"/>
          </a:xfrm>
          <a:prstGeom prst="line">
            <a:avLst/>
          </a:prstGeom>
          <a:ln w="19050" cap="flat" cmpd="sng">
            <a:solidFill>
              <a:srgbClr val="00CC00"/>
            </a:solidFill>
            <a:prstDash val="solid"/>
            <a:round/>
            <a:headEnd type="none" w="med" len="med"/>
            <a:tailEnd type="none" w="med" len="med"/>
          </a:ln>
        </p:spPr>
      </p:sp>
      <p:sp>
        <p:nvSpPr>
          <p:cNvPr id="42042" name="Line 67"/>
          <p:cNvSpPr/>
          <p:nvPr/>
        </p:nvSpPr>
        <p:spPr>
          <a:xfrm>
            <a:off x="3810000" y="2209800"/>
            <a:ext cx="1295400" cy="762000"/>
          </a:xfrm>
          <a:prstGeom prst="line">
            <a:avLst/>
          </a:prstGeom>
          <a:ln w="19050" cap="flat" cmpd="sng">
            <a:solidFill>
              <a:srgbClr val="00CC00"/>
            </a:solidFill>
            <a:prstDash val="solid"/>
            <a:round/>
            <a:headEnd type="none" w="med" len="med"/>
            <a:tailEnd type="none" w="med" len="med"/>
          </a:ln>
        </p:spPr>
      </p:sp>
      <p:sp>
        <p:nvSpPr>
          <p:cNvPr id="42043" name="Line 68"/>
          <p:cNvSpPr/>
          <p:nvPr/>
        </p:nvSpPr>
        <p:spPr>
          <a:xfrm>
            <a:off x="3810000" y="2590800"/>
            <a:ext cx="1295400" cy="1143000"/>
          </a:xfrm>
          <a:prstGeom prst="line">
            <a:avLst/>
          </a:prstGeom>
          <a:ln w="19050" cap="flat" cmpd="sng">
            <a:solidFill>
              <a:srgbClr val="00CC00"/>
            </a:solidFill>
            <a:prstDash val="solid"/>
            <a:round/>
            <a:headEnd type="none" w="med" len="med"/>
            <a:tailEnd type="none" w="med" len="med"/>
          </a:ln>
        </p:spPr>
      </p:sp>
      <p:sp>
        <p:nvSpPr>
          <p:cNvPr id="42044" name="Line 72"/>
          <p:cNvSpPr/>
          <p:nvPr/>
        </p:nvSpPr>
        <p:spPr>
          <a:xfrm flipV="1">
            <a:off x="3810000" y="1828800"/>
            <a:ext cx="1295400" cy="1143000"/>
          </a:xfrm>
          <a:prstGeom prst="line">
            <a:avLst/>
          </a:prstGeom>
          <a:ln w="19050" cap="flat" cmpd="sng">
            <a:solidFill>
              <a:srgbClr val="00CC00"/>
            </a:solidFill>
            <a:prstDash val="solid"/>
            <a:round/>
            <a:headEnd type="none" w="med" len="med"/>
            <a:tailEnd type="none" w="med" len="med"/>
          </a:ln>
        </p:spPr>
      </p:sp>
      <p:sp>
        <p:nvSpPr>
          <p:cNvPr id="42045" name="Line 73"/>
          <p:cNvSpPr/>
          <p:nvPr/>
        </p:nvSpPr>
        <p:spPr>
          <a:xfrm flipV="1">
            <a:off x="3810000" y="2590800"/>
            <a:ext cx="1295400" cy="762000"/>
          </a:xfrm>
          <a:prstGeom prst="line">
            <a:avLst/>
          </a:prstGeom>
          <a:ln w="19050" cap="flat" cmpd="sng">
            <a:solidFill>
              <a:srgbClr val="00CC00"/>
            </a:solidFill>
            <a:prstDash val="solid"/>
            <a:round/>
            <a:headEnd type="none" w="med" len="med"/>
            <a:tailEnd type="none" w="med" len="med"/>
          </a:ln>
        </p:spPr>
      </p:sp>
      <p:sp>
        <p:nvSpPr>
          <p:cNvPr id="42046" name="Line 74"/>
          <p:cNvSpPr/>
          <p:nvPr/>
        </p:nvSpPr>
        <p:spPr>
          <a:xfrm flipV="1">
            <a:off x="3810000" y="3352800"/>
            <a:ext cx="1295400" cy="381000"/>
          </a:xfrm>
          <a:prstGeom prst="line">
            <a:avLst/>
          </a:prstGeom>
          <a:ln w="19050" cap="flat" cmpd="sng">
            <a:solidFill>
              <a:srgbClr val="00CC00"/>
            </a:solidFill>
            <a:prstDash val="solid"/>
            <a:round/>
            <a:headEnd type="none" w="med" len="med"/>
            <a:tailEnd type="none" w="med" len="med"/>
          </a:ln>
        </p:spPr>
      </p:sp>
      <p:sp>
        <p:nvSpPr>
          <p:cNvPr id="42047" name="Freeform 75"/>
          <p:cNvSpPr/>
          <p:nvPr/>
        </p:nvSpPr>
        <p:spPr>
          <a:xfrm>
            <a:off x="990600" y="51435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2048" name="Freeform 76"/>
          <p:cNvSpPr/>
          <p:nvPr/>
        </p:nvSpPr>
        <p:spPr>
          <a:xfrm>
            <a:off x="7772400" y="51054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2049" name="Line 77"/>
          <p:cNvSpPr/>
          <p:nvPr/>
        </p:nvSpPr>
        <p:spPr>
          <a:xfrm>
            <a:off x="5105400" y="5257800"/>
            <a:ext cx="0" cy="381000"/>
          </a:xfrm>
          <a:prstGeom prst="line">
            <a:avLst/>
          </a:prstGeom>
          <a:ln w="19050" cap="flat" cmpd="sng">
            <a:solidFill>
              <a:srgbClr val="00CC00"/>
            </a:solidFill>
            <a:prstDash val="solid"/>
            <a:round/>
            <a:headEnd type="none" w="med" len="med"/>
            <a:tailEnd type="triangle" w="med" len="med"/>
          </a:ln>
        </p:spPr>
      </p:sp>
      <p:sp>
        <p:nvSpPr>
          <p:cNvPr id="42050" name="Line 78"/>
          <p:cNvSpPr/>
          <p:nvPr/>
        </p:nvSpPr>
        <p:spPr>
          <a:xfrm flipV="1">
            <a:off x="3352800" y="5257800"/>
            <a:ext cx="1752600" cy="0"/>
          </a:xfrm>
          <a:prstGeom prst="line">
            <a:avLst/>
          </a:prstGeom>
          <a:ln w="19050" cap="flat" cmpd="sng">
            <a:solidFill>
              <a:srgbClr val="00CC00"/>
            </a:solidFill>
            <a:prstDash val="solid"/>
            <a:round/>
            <a:headEnd type="none" w="med" len="med"/>
            <a:tailEnd type="none" w="med" len="med"/>
          </a:ln>
        </p:spPr>
      </p:sp>
      <p:sp>
        <p:nvSpPr>
          <p:cNvPr id="42051" name="Line 79"/>
          <p:cNvSpPr/>
          <p:nvPr/>
        </p:nvSpPr>
        <p:spPr>
          <a:xfrm>
            <a:off x="3352800" y="5257800"/>
            <a:ext cx="0" cy="381000"/>
          </a:xfrm>
          <a:prstGeom prst="line">
            <a:avLst/>
          </a:prstGeom>
          <a:ln w="19050" cap="flat" cmpd="sng">
            <a:solidFill>
              <a:srgbClr val="00CC00"/>
            </a:solidFill>
            <a:prstDash val="solid"/>
            <a:round/>
            <a:headEnd type="none" w="med" len="med"/>
            <a:tailEnd type="none" w="med" len="med"/>
          </a:ln>
        </p:spPr>
      </p:sp>
      <p:pic>
        <p:nvPicPr>
          <p:cNvPr id="2" name="图片 1"/>
          <p:cNvPicPr>
            <a:picLocks noChangeAspect="1"/>
          </p:cNvPicPr>
          <p:nvPr/>
        </p:nvPicPr>
        <p:blipFill>
          <a:blip r:embed="rId2"/>
          <a:stretch>
            <a:fillRect/>
          </a:stretch>
        </p:blipFill>
        <p:spPr>
          <a:xfrm>
            <a:off x="643890" y="609600"/>
            <a:ext cx="7628255" cy="617220"/>
          </a:xfrm>
          <a:prstGeom prst="rect">
            <a:avLst/>
          </a:prstGeom>
          <a:solidFill>
            <a:schemeClr val="accent1"/>
          </a:solid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Line 2"/>
          <p:cNvSpPr/>
          <p:nvPr/>
        </p:nvSpPr>
        <p:spPr>
          <a:xfrm>
            <a:off x="4114800" y="4267200"/>
            <a:ext cx="1676400" cy="0"/>
          </a:xfrm>
          <a:prstGeom prst="line">
            <a:avLst/>
          </a:prstGeom>
          <a:ln w="19050" cap="flat" cmpd="sng">
            <a:solidFill>
              <a:srgbClr val="00CC00"/>
            </a:solidFill>
            <a:prstDash val="solid"/>
            <a:round/>
            <a:headEnd type="none" w="med" len="med"/>
            <a:tailEnd type="none" w="med" len="med"/>
          </a:ln>
        </p:spPr>
      </p:sp>
      <p:sp>
        <p:nvSpPr>
          <p:cNvPr id="43010" name="Line 3"/>
          <p:cNvSpPr/>
          <p:nvPr/>
        </p:nvSpPr>
        <p:spPr>
          <a:xfrm flipV="1">
            <a:off x="4114800" y="3886200"/>
            <a:ext cx="0" cy="381000"/>
          </a:xfrm>
          <a:prstGeom prst="line">
            <a:avLst/>
          </a:prstGeom>
          <a:ln w="19050" cap="flat" cmpd="sng">
            <a:solidFill>
              <a:srgbClr val="00CC00"/>
            </a:solidFill>
            <a:prstDash val="solid"/>
            <a:round/>
            <a:headEnd type="none" w="med" len="med"/>
            <a:tailEnd type="triangle" w="med" len="med"/>
          </a:ln>
        </p:spPr>
      </p:sp>
      <p:sp>
        <p:nvSpPr>
          <p:cNvPr id="43011" name="Line 4"/>
          <p:cNvSpPr/>
          <p:nvPr/>
        </p:nvSpPr>
        <p:spPr>
          <a:xfrm>
            <a:off x="3810000" y="4495800"/>
            <a:ext cx="2971800" cy="0"/>
          </a:xfrm>
          <a:prstGeom prst="line">
            <a:avLst/>
          </a:prstGeom>
          <a:ln w="19050" cap="flat" cmpd="sng">
            <a:solidFill>
              <a:srgbClr val="00CC00"/>
            </a:solidFill>
            <a:prstDash val="solid"/>
            <a:round/>
            <a:headEnd type="none" w="med" len="med"/>
            <a:tailEnd type="none" w="med" len="med"/>
          </a:ln>
        </p:spPr>
      </p:sp>
      <p:sp>
        <p:nvSpPr>
          <p:cNvPr id="43012" name="Line 5"/>
          <p:cNvSpPr/>
          <p:nvPr/>
        </p:nvSpPr>
        <p:spPr>
          <a:xfrm flipV="1">
            <a:off x="6096000" y="3886200"/>
            <a:ext cx="0" cy="381000"/>
          </a:xfrm>
          <a:prstGeom prst="line">
            <a:avLst/>
          </a:prstGeom>
          <a:ln w="19050" cap="flat" cmpd="sng">
            <a:solidFill>
              <a:srgbClr val="00CC00"/>
            </a:solidFill>
            <a:prstDash val="solid"/>
            <a:round/>
            <a:headEnd type="none" w="med" len="med"/>
            <a:tailEnd type="triangle" w="med" len="med"/>
          </a:ln>
        </p:spPr>
      </p:sp>
      <p:sp>
        <p:nvSpPr>
          <p:cNvPr id="43013" name="Line 6"/>
          <p:cNvSpPr/>
          <p:nvPr/>
        </p:nvSpPr>
        <p:spPr>
          <a:xfrm flipV="1">
            <a:off x="6781800" y="3886200"/>
            <a:ext cx="0" cy="609600"/>
          </a:xfrm>
          <a:prstGeom prst="line">
            <a:avLst/>
          </a:prstGeom>
          <a:ln w="19050" cap="flat" cmpd="sng">
            <a:solidFill>
              <a:srgbClr val="00CC00"/>
            </a:solidFill>
            <a:prstDash val="solid"/>
            <a:round/>
            <a:headEnd type="none" w="med" len="med"/>
            <a:tailEnd type="triangle" w="med" len="med"/>
          </a:ln>
        </p:spPr>
      </p:sp>
      <p:sp>
        <p:nvSpPr>
          <p:cNvPr id="43014" name="Line 7"/>
          <p:cNvSpPr/>
          <p:nvPr/>
        </p:nvSpPr>
        <p:spPr>
          <a:xfrm flipV="1">
            <a:off x="6629400" y="3886200"/>
            <a:ext cx="0" cy="381000"/>
          </a:xfrm>
          <a:prstGeom prst="line">
            <a:avLst/>
          </a:prstGeom>
          <a:ln w="19050" cap="flat" cmpd="sng">
            <a:solidFill>
              <a:srgbClr val="00CC00"/>
            </a:solidFill>
            <a:prstDash val="solid"/>
            <a:round/>
            <a:headEnd type="none" w="med" len="med"/>
            <a:tailEnd type="none" w="med" len="med"/>
          </a:ln>
        </p:spPr>
      </p:sp>
      <p:sp>
        <p:nvSpPr>
          <p:cNvPr id="43015" name="Line 8"/>
          <p:cNvSpPr/>
          <p:nvPr/>
        </p:nvSpPr>
        <p:spPr>
          <a:xfrm flipV="1">
            <a:off x="5791200" y="3886200"/>
            <a:ext cx="0" cy="381000"/>
          </a:xfrm>
          <a:prstGeom prst="line">
            <a:avLst/>
          </a:prstGeom>
          <a:ln w="19050" cap="flat" cmpd="sng">
            <a:solidFill>
              <a:srgbClr val="00CC00"/>
            </a:solidFill>
            <a:prstDash val="solid"/>
            <a:round/>
            <a:headEnd type="none" w="med" len="med"/>
            <a:tailEnd type="none" w="med" len="med"/>
          </a:ln>
        </p:spPr>
      </p:sp>
      <p:sp>
        <p:nvSpPr>
          <p:cNvPr id="43016" name="Line 9"/>
          <p:cNvSpPr/>
          <p:nvPr/>
        </p:nvSpPr>
        <p:spPr>
          <a:xfrm flipV="1">
            <a:off x="3810000" y="3886200"/>
            <a:ext cx="0" cy="609600"/>
          </a:xfrm>
          <a:prstGeom prst="line">
            <a:avLst/>
          </a:prstGeom>
          <a:ln w="19050" cap="flat" cmpd="sng">
            <a:solidFill>
              <a:srgbClr val="00CC00"/>
            </a:solidFill>
            <a:prstDash val="solid"/>
            <a:round/>
            <a:headEnd type="none" w="med" len="med"/>
            <a:tailEnd type="none" w="med" len="med"/>
          </a:ln>
        </p:spPr>
      </p:sp>
      <p:sp>
        <p:nvSpPr>
          <p:cNvPr id="43017" name="Line 10"/>
          <p:cNvSpPr/>
          <p:nvPr/>
        </p:nvSpPr>
        <p:spPr>
          <a:xfrm>
            <a:off x="6096000" y="4267200"/>
            <a:ext cx="533400" cy="0"/>
          </a:xfrm>
          <a:prstGeom prst="line">
            <a:avLst/>
          </a:prstGeom>
          <a:ln w="19050" cap="flat" cmpd="sng">
            <a:solidFill>
              <a:srgbClr val="00CC00"/>
            </a:solidFill>
            <a:prstDash val="solid"/>
            <a:round/>
            <a:headEnd type="none" w="med" len="med"/>
            <a:tailEnd type="none" w="med" len="med"/>
          </a:ln>
        </p:spPr>
      </p:sp>
      <p:sp>
        <p:nvSpPr>
          <p:cNvPr id="43018" name="Rectangle 28"/>
          <p:cNvSpPr/>
          <p:nvPr/>
        </p:nvSpPr>
        <p:spPr>
          <a:xfrm>
            <a:off x="533400" y="0"/>
            <a:ext cx="7543800" cy="1905000"/>
          </a:xfrm>
          <a:prstGeom prst="rect">
            <a:avLst/>
          </a:prstGeom>
          <a:noFill/>
          <a:ln w="9525">
            <a:noFill/>
          </a:ln>
        </p:spPr>
        <p:txBody>
          <a:bodyPr anchor="t"/>
          <a:lstStyle/>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洗牌函数的变形：</a:t>
            </a:r>
          </a:p>
          <a:p>
            <a:pPr marL="742950" lvl="1" indent="-285750" eaLnBrk="1" hangingPunct="1">
              <a:spcBef>
                <a:spcPct val="20000"/>
              </a:spcBef>
            </a:pPr>
            <a:r>
              <a:rPr lang="zh-CN" altLang="en-US" sz="3200" dirty="0">
                <a:solidFill>
                  <a:schemeClr val="accent1"/>
                </a:solidFill>
                <a:latin typeface="Times New Roman" panose="02020603050405020304" pitchFamily="18" charset="0"/>
                <a:ea typeface="楷体_GB2312" pitchFamily="49" charset="-122"/>
              </a:rPr>
              <a:t>		</a:t>
            </a:r>
            <a:r>
              <a:rPr lang="en-US" altLang="zh-CN" sz="3200" dirty="0">
                <a:solidFill>
                  <a:schemeClr val="folHlink"/>
                </a:solidFill>
                <a:latin typeface="Times New Roman" panose="02020603050405020304" pitchFamily="18" charset="0"/>
                <a:ea typeface="楷体_GB2312" pitchFamily="49" charset="-122"/>
              </a:rPr>
              <a:t>a. </a:t>
            </a:r>
            <a:r>
              <a:rPr lang="zh-CN" altLang="en-US" sz="3200" dirty="0">
                <a:solidFill>
                  <a:schemeClr val="folHlink"/>
                </a:solidFill>
                <a:latin typeface="Times New Roman" panose="02020603050405020304" pitchFamily="18" charset="0"/>
                <a:ea typeface="楷体_GB2312" pitchFamily="49" charset="-122"/>
              </a:rPr>
              <a:t>均匀洗牌（</a:t>
            </a:r>
            <a:r>
              <a:rPr lang="en-US" altLang="zh-CN" sz="3200" dirty="0">
                <a:solidFill>
                  <a:schemeClr val="folHlink"/>
                </a:solidFill>
                <a:latin typeface="Times New Roman" panose="02020603050405020304" pitchFamily="18" charset="0"/>
                <a:ea typeface="楷体_GB2312" pitchFamily="49" charset="-122"/>
              </a:rPr>
              <a:t>Shuffle-Exchange)</a:t>
            </a:r>
          </a:p>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是</a:t>
            </a:r>
            <a:r>
              <a:rPr lang="zh-CN" altLang="en-US" sz="3200" dirty="0">
                <a:solidFill>
                  <a:schemeClr val="tx2"/>
                </a:solidFill>
                <a:latin typeface="Times New Roman" panose="02020603050405020304" pitchFamily="18" charset="0"/>
                <a:ea typeface="楷体_GB2312" pitchFamily="49" charset="-122"/>
              </a:rPr>
              <a:t>洗牌函数</a:t>
            </a:r>
            <a:r>
              <a:rPr lang="zh-CN" altLang="en-US" sz="3200" dirty="0">
                <a:latin typeface="Times New Roman" panose="02020603050405020304" pitchFamily="18" charset="0"/>
                <a:ea typeface="楷体_GB2312" pitchFamily="49" charset="-122"/>
              </a:rPr>
              <a:t>与</a:t>
            </a:r>
            <a:r>
              <a:rPr lang="en-US" altLang="zh-CN" sz="3200" dirty="0">
                <a:solidFill>
                  <a:srgbClr val="33CCFF"/>
                </a:solidFill>
                <a:latin typeface="Times New Roman" panose="02020603050405020304" pitchFamily="18" charset="0"/>
                <a:ea typeface="楷体_GB2312" pitchFamily="49" charset="-122"/>
              </a:rPr>
              <a:t>Cube</a:t>
            </a:r>
            <a:r>
              <a:rPr lang="en-US" altLang="zh-CN" sz="3200" baseline="-25000" dirty="0">
                <a:solidFill>
                  <a:srgbClr val="33CCFF"/>
                </a:solidFill>
                <a:latin typeface="Times New Roman" panose="02020603050405020304" pitchFamily="18" charset="0"/>
                <a:ea typeface="楷体_GB2312" pitchFamily="49" charset="-122"/>
              </a:rPr>
              <a:t>0</a:t>
            </a:r>
            <a:r>
              <a:rPr lang="zh-CN" altLang="en-US" sz="3200" dirty="0">
                <a:latin typeface="Times New Roman" panose="02020603050405020304" pitchFamily="18" charset="0"/>
                <a:ea typeface="楷体_GB2312" pitchFamily="49" charset="-122"/>
              </a:rPr>
              <a:t>函数的组合。</a:t>
            </a:r>
          </a:p>
        </p:txBody>
      </p:sp>
      <p:sp>
        <p:nvSpPr>
          <p:cNvPr id="43019" name="Rectangle 42"/>
          <p:cNvSpPr/>
          <p:nvPr/>
        </p:nvSpPr>
        <p:spPr>
          <a:xfrm>
            <a:off x="7620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0" name="Rectangle 43"/>
          <p:cNvSpPr/>
          <p:nvPr/>
        </p:nvSpPr>
        <p:spPr>
          <a:xfrm>
            <a:off x="17526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1" name="Rectangle 44"/>
          <p:cNvSpPr/>
          <p:nvPr/>
        </p:nvSpPr>
        <p:spPr>
          <a:xfrm>
            <a:off x="26670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2" name="Rectangle 45"/>
          <p:cNvSpPr/>
          <p:nvPr/>
        </p:nvSpPr>
        <p:spPr>
          <a:xfrm>
            <a:off x="36576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3" name="Rectangle 46"/>
          <p:cNvSpPr/>
          <p:nvPr/>
        </p:nvSpPr>
        <p:spPr>
          <a:xfrm>
            <a:off x="46482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4" name="Rectangle 47"/>
          <p:cNvSpPr/>
          <p:nvPr/>
        </p:nvSpPr>
        <p:spPr>
          <a:xfrm>
            <a:off x="56388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5" name="Rectangle 48"/>
          <p:cNvSpPr/>
          <p:nvPr/>
        </p:nvSpPr>
        <p:spPr>
          <a:xfrm>
            <a:off x="65532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6" name="Rectangle 49"/>
          <p:cNvSpPr/>
          <p:nvPr/>
        </p:nvSpPr>
        <p:spPr>
          <a:xfrm>
            <a:off x="7543800" y="3352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27" name="Line 51"/>
          <p:cNvSpPr/>
          <p:nvPr/>
        </p:nvSpPr>
        <p:spPr>
          <a:xfrm flipV="1">
            <a:off x="1828800" y="2667000"/>
            <a:ext cx="3276600" cy="0"/>
          </a:xfrm>
          <a:prstGeom prst="line">
            <a:avLst/>
          </a:prstGeom>
          <a:ln w="19050" cap="flat" cmpd="sng">
            <a:solidFill>
              <a:srgbClr val="00CC00"/>
            </a:solidFill>
            <a:prstDash val="solid"/>
            <a:round/>
            <a:headEnd type="none" w="med" len="med"/>
            <a:tailEnd type="none" w="med" len="med"/>
          </a:ln>
        </p:spPr>
      </p:sp>
      <p:sp>
        <p:nvSpPr>
          <p:cNvPr id="43028" name="Line 52"/>
          <p:cNvSpPr/>
          <p:nvPr/>
        </p:nvSpPr>
        <p:spPr>
          <a:xfrm>
            <a:off x="1828800" y="2667000"/>
            <a:ext cx="0" cy="685800"/>
          </a:xfrm>
          <a:prstGeom prst="line">
            <a:avLst/>
          </a:prstGeom>
          <a:ln w="19050" cap="flat" cmpd="sng">
            <a:solidFill>
              <a:srgbClr val="00CC00"/>
            </a:solidFill>
            <a:prstDash val="solid"/>
            <a:round/>
            <a:headEnd type="none" w="med" len="med"/>
            <a:tailEnd type="triangle" w="med" len="med"/>
          </a:ln>
        </p:spPr>
      </p:sp>
      <p:sp>
        <p:nvSpPr>
          <p:cNvPr id="43029" name="Line 53"/>
          <p:cNvSpPr/>
          <p:nvPr/>
        </p:nvSpPr>
        <p:spPr>
          <a:xfrm>
            <a:off x="2819400" y="2971800"/>
            <a:ext cx="0" cy="381000"/>
          </a:xfrm>
          <a:prstGeom prst="line">
            <a:avLst/>
          </a:prstGeom>
          <a:ln w="19050" cap="flat" cmpd="sng">
            <a:solidFill>
              <a:srgbClr val="00CC00"/>
            </a:solidFill>
            <a:prstDash val="solid"/>
            <a:round/>
            <a:headEnd type="none" w="med" len="med"/>
            <a:tailEnd type="triangle" w="med" len="med"/>
          </a:ln>
        </p:spPr>
      </p:sp>
      <p:sp>
        <p:nvSpPr>
          <p:cNvPr id="43030" name="Line 54"/>
          <p:cNvSpPr/>
          <p:nvPr/>
        </p:nvSpPr>
        <p:spPr>
          <a:xfrm flipV="1">
            <a:off x="2133600" y="2971800"/>
            <a:ext cx="685800" cy="0"/>
          </a:xfrm>
          <a:prstGeom prst="line">
            <a:avLst/>
          </a:prstGeom>
          <a:ln w="19050" cap="flat" cmpd="sng">
            <a:solidFill>
              <a:srgbClr val="00CC00"/>
            </a:solidFill>
            <a:prstDash val="solid"/>
            <a:round/>
            <a:headEnd type="none" w="med" len="med"/>
            <a:tailEnd type="none" w="med" len="med"/>
          </a:ln>
        </p:spPr>
      </p:sp>
      <p:sp>
        <p:nvSpPr>
          <p:cNvPr id="43031" name="Line 55"/>
          <p:cNvSpPr/>
          <p:nvPr/>
        </p:nvSpPr>
        <p:spPr>
          <a:xfrm>
            <a:off x="5105400" y="2667000"/>
            <a:ext cx="0" cy="685800"/>
          </a:xfrm>
          <a:prstGeom prst="line">
            <a:avLst/>
          </a:prstGeom>
          <a:ln w="19050" cap="flat" cmpd="sng">
            <a:solidFill>
              <a:srgbClr val="00CC00"/>
            </a:solidFill>
            <a:prstDash val="solid"/>
            <a:round/>
            <a:headEnd type="none" w="med" len="med"/>
            <a:tailEnd type="none" w="med" len="med"/>
          </a:ln>
        </p:spPr>
      </p:sp>
      <p:sp>
        <p:nvSpPr>
          <p:cNvPr id="43032" name="Line 56"/>
          <p:cNvSpPr/>
          <p:nvPr/>
        </p:nvSpPr>
        <p:spPr>
          <a:xfrm>
            <a:off x="2133600" y="2971800"/>
            <a:ext cx="0" cy="381000"/>
          </a:xfrm>
          <a:prstGeom prst="line">
            <a:avLst/>
          </a:prstGeom>
          <a:ln w="19050" cap="flat" cmpd="sng">
            <a:solidFill>
              <a:srgbClr val="00CC00"/>
            </a:solidFill>
            <a:prstDash val="solid"/>
            <a:round/>
            <a:headEnd type="none" w="med" len="med"/>
            <a:tailEnd type="none" w="med" len="med"/>
          </a:ln>
        </p:spPr>
      </p:sp>
      <p:sp>
        <p:nvSpPr>
          <p:cNvPr id="43033" name="Freeform 64"/>
          <p:cNvSpPr/>
          <p:nvPr/>
        </p:nvSpPr>
        <p:spPr>
          <a:xfrm>
            <a:off x="685800" y="28575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3034" name="Freeform 65"/>
          <p:cNvSpPr/>
          <p:nvPr/>
        </p:nvSpPr>
        <p:spPr>
          <a:xfrm>
            <a:off x="7467600" y="28194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3035" name="Line 66"/>
          <p:cNvSpPr/>
          <p:nvPr/>
        </p:nvSpPr>
        <p:spPr>
          <a:xfrm>
            <a:off x="4800600" y="2971800"/>
            <a:ext cx="0" cy="381000"/>
          </a:xfrm>
          <a:prstGeom prst="line">
            <a:avLst/>
          </a:prstGeom>
          <a:ln w="19050" cap="flat" cmpd="sng">
            <a:solidFill>
              <a:srgbClr val="00CC00"/>
            </a:solidFill>
            <a:prstDash val="solid"/>
            <a:round/>
            <a:headEnd type="none" w="med" len="med"/>
            <a:tailEnd type="triangle" w="med" len="med"/>
          </a:ln>
        </p:spPr>
      </p:sp>
      <p:sp>
        <p:nvSpPr>
          <p:cNvPr id="43036" name="Line 67"/>
          <p:cNvSpPr/>
          <p:nvPr/>
        </p:nvSpPr>
        <p:spPr>
          <a:xfrm flipV="1">
            <a:off x="3048000" y="2971800"/>
            <a:ext cx="1752600" cy="0"/>
          </a:xfrm>
          <a:prstGeom prst="line">
            <a:avLst/>
          </a:prstGeom>
          <a:ln w="19050" cap="flat" cmpd="sng">
            <a:solidFill>
              <a:srgbClr val="00CC00"/>
            </a:solidFill>
            <a:prstDash val="solid"/>
            <a:round/>
            <a:headEnd type="none" w="med" len="med"/>
            <a:tailEnd type="none" w="med" len="med"/>
          </a:ln>
        </p:spPr>
      </p:sp>
      <p:sp>
        <p:nvSpPr>
          <p:cNvPr id="43037" name="Line 68"/>
          <p:cNvSpPr/>
          <p:nvPr/>
        </p:nvSpPr>
        <p:spPr>
          <a:xfrm>
            <a:off x="3048000" y="2971800"/>
            <a:ext cx="0" cy="381000"/>
          </a:xfrm>
          <a:prstGeom prst="line">
            <a:avLst/>
          </a:prstGeom>
          <a:ln w="19050" cap="flat" cmpd="sng">
            <a:solidFill>
              <a:srgbClr val="00CC00"/>
            </a:solidFill>
            <a:prstDash val="solid"/>
            <a:round/>
            <a:headEnd type="none" w="med" len="med"/>
            <a:tailEnd type="none" w="med" len="med"/>
          </a:ln>
        </p:spPr>
      </p:sp>
      <p:grpSp>
        <p:nvGrpSpPr>
          <p:cNvPr id="2" name="Group 79"/>
          <p:cNvGrpSpPr/>
          <p:nvPr/>
        </p:nvGrpSpPr>
        <p:grpSpPr>
          <a:xfrm>
            <a:off x="1295400" y="3581400"/>
            <a:ext cx="6248400" cy="2362200"/>
            <a:chOff x="816" y="2256"/>
            <a:chExt cx="3936" cy="1488"/>
          </a:xfrm>
        </p:grpSpPr>
        <p:sp>
          <p:nvSpPr>
            <p:cNvPr id="43039" name="Line 69"/>
            <p:cNvSpPr/>
            <p:nvPr/>
          </p:nvSpPr>
          <p:spPr>
            <a:xfrm>
              <a:off x="816" y="2256"/>
              <a:ext cx="288" cy="0"/>
            </a:xfrm>
            <a:prstGeom prst="line">
              <a:avLst/>
            </a:prstGeom>
            <a:ln w="19050" cap="flat" cmpd="sng">
              <a:solidFill>
                <a:schemeClr val="accent1"/>
              </a:solidFill>
              <a:prstDash val="solid"/>
              <a:round/>
              <a:headEnd type="triangle" w="med" len="med"/>
              <a:tailEnd type="triangle" w="med" len="med"/>
            </a:ln>
          </p:spPr>
        </p:sp>
        <p:sp>
          <p:nvSpPr>
            <p:cNvPr id="43040" name="Line 70"/>
            <p:cNvSpPr/>
            <p:nvPr/>
          </p:nvSpPr>
          <p:spPr>
            <a:xfrm>
              <a:off x="2016" y="2256"/>
              <a:ext cx="288" cy="0"/>
            </a:xfrm>
            <a:prstGeom prst="line">
              <a:avLst/>
            </a:prstGeom>
            <a:ln w="19050" cap="flat" cmpd="sng">
              <a:solidFill>
                <a:schemeClr val="accent1"/>
              </a:solidFill>
              <a:prstDash val="solid"/>
              <a:round/>
              <a:headEnd type="triangle" w="med" len="med"/>
              <a:tailEnd type="triangle" w="med" len="med"/>
            </a:ln>
          </p:spPr>
        </p:sp>
        <p:sp>
          <p:nvSpPr>
            <p:cNvPr id="43041" name="Line 71"/>
            <p:cNvSpPr/>
            <p:nvPr/>
          </p:nvSpPr>
          <p:spPr>
            <a:xfrm>
              <a:off x="3264" y="2256"/>
              <a:ext cx="288" cy="0"/>
            </a:xfrm>
            <a:prstGeom prst="line">
              <a:avLst/>
            </a:prstGeom>
            <a:ln w="19050" cap="flat" cmpd="sng">
              <a:solidFill>
                <a:schemeClr val="accent1"/>
              </a:solidFill>
              <a:prstDash val="solid"/>
              <a:round/>
              <a:headEnd type="triangle" w="med" len="med"/>
              <a:tailEnd type="triangle" w="med" len="med"/>
            </a:ln>
          </p:spPr>
        </p:sp>
        <p:sp>
          <p:nvSpPr>
            <p:cNvPr id="43042" name="Line 72"/>
            <p:cNvSpPr/>
            <p:nvPr/>
          </p:nvSpPr>
          <p:spPr>
            <a:xfrm>
              <a:off x="4464" y="2256"/>
              <a:ext cx="288" cy="0"/>
            </a:xfrm>
            <a:prstGeom prst="line">
              <a:avLst/>
            </a:prstGeom>
            <a:ln w="19050" cap="flat" cmpd="sng">
              <a:solidFill>
                <a:schemeClr val="accent1"/>
              </a:solidFill>
              <a:prstDash val="solid"/>
              <a:round/>
              <a:headEnd type="triangle" w="med" len="med"/>
              <a:tailEnd type="triangle" w="med" len="med"/>
            </a:ln>
          </p:spPr>
        </p:sp>
        <p:sp>
          <p:nvSpPr>
            <p:cNvPr id="43043" name="Rectangle 73"/>
            <p:cNvSpPr/>
            <p:nvPr/>
          </p:nvSpPr>
          <p:spPr>
            <a:xfrm>
              <a:off x="3469" y="3408"/>
              <a:ext cx="741" cy="336"/>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a:t>
              </a:r>
              <a:r>
                <a:rPr lang="en-US" altLang="zh-CN" dirty="0">
                  <a:solidFill>
                    <a:schemeClr val="folHlink"/>
                  </a:solidFill>
                  <a:latin typeface="Times New Roman" panose="02020603050405020304" pitchFamily="18" charset="0"/>
                  <a:ea typeface="宋体" panose="02010600030101010101" pitchFamily="2" charset="-122"/>
                </a:rPr>
                <a:t>Cube</a:t>
              </a:r>
              <a:r>
                <a:rPr lang="en-US" altLang="zh-CN" baseline="-25000"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3044" name="Line 74"/>
            <p:cNvSpPr/>
            <p:nvPr/>
          </p:nvSpPr>
          <p:spPr>
            <a:xfrm>
              <a:off x="3120" y="3552"/>
              <a:ext cx="288" cy="0"/>
            </a:xfrm>
            <a:prstGeom prst="line">
              <a:avLst/>
            </a:prstGeom>
            <a:ln w="19050" cap="flat" cmpd="sng">
              <a:solidFill>
                <a:schemeClr val="accent1"/>
              </a:solidFill>
              <a:prstDash val="solid"/>
              <a:round/>
              <a:headEnd type="triangle" w="med" len="med"/>
              <a:tailEnd type="triangle" w="med" len="med"/>
            </a:ln>
          </p:spPr>
        </p:sp>
      </p:grpSp>
      <p:sp>
        <p:nvSpPr>
          <p:cNvPr id="43045" name="Line 75"/>
          <p:cNvSpPr/>
          <p:nvPr/>
        </p:nvSpPr>
        <p:spPr>
          <a:xfrm>
            <a:off x="1828800" y="5486400"/>
            <a:ext cx="0" cy="381000"/>
          </a:xfrm>
          <a:prstGeom prst="line">
            <a:avLst/>
          </a:prstGeom>
          <a:ln w="19050" cap="flat" cmpd="sng">
            <a:solidFill>
              <a:srgbClr val="00CC00"/>
            </a:solidFill>
            <a:prstDash val="solid"/>
            <a:round/>
            <a:headEnd type="none" w="med" len="med"/>
            <a:tailEnd type="triangle" w="med" len="med"/>
          </a:ln>
        </p:spPr>
      </p:sp>
      <p:sp>
        <p:nvSpPr>
          <p:cNvPr id="43046" name="Line 76"/>
          <p:cNvSpPr/>
          <p:nvPr/>
        </p:nvSpPr>
        <p:spPr>
          <a:xfrm flipV="1">
            <a:off x="1143000" y="5486400"/>
            <a:ext cx="685800" cy="0"/>
          </a:xfrm>
          <a:prstGeom prst="line">
            <a:avLst/>
          </a:prstGeom>
          <a:ln w="19050" cap="flat" cmpd="sng">
            <a:solidFill>
              <a:srgbClr val="00CC00"/>
            </a:solidFill>
            <a:prstDash val="solid"/>
            <a:round/>
            <a:headEnd type="none" w="med" len="med"/>
            <a:tailEnd type="none" w="med" len="med"/>
          </a:ln>
        </p:spPr>
      </p:sp>
      <p:sp>
        <p:nvSpPr>
          <p:cNvPr id="43047" name="Line 77"/>
          <p:cNvSpPr/>
          <p:nvPr/>
        </p:nvSpPr>
        <p:spPr>
          <a:xfrm>
            <a:off x="1143000" y="5486400"/>
            <a:ext cx="0" cy="381000"/>
          </a:xfrm>
          <a:prstGeom prst="line">
            <a:avLst/>
          </a:prstGeom>
          <a:ln w="19050" cap="flat" cmpd="sng">
            <a:solidFill>
              <a:srgbClr val="00CC00"/>
            </a:solidFill>
            <a:prstDash val="solid"/>
            <a:round/>
            <a:headEnd type="none" w="med" len="med"/>
            <a:tailEnd type="none" w="med" len="med"/>
          </a:ln>
        </p:spPr>
      </p:sp>
      <p:sp>
        <p:nvSpPr>
          <p:cNvPr id="43048" name="Rectangle 78"/>
          <p:cNvSpPr/>
          <p:nvPr/>
        </p:nvSpPr>
        <p:spPr>
          <a:xfrm>
            <a:off x="1991360" y="5410200"/>
            <a:ext cx="1142365" cy="533400"/>
          </a:xfrm>
          <a:prstGeom prst="rect">
            <a:avLst/>
          </a:prstGeom>
          <a:noFill/>
          <a:ln w="9525">
            <a:noFill/>
          </a:ln>
        </p:spPr>
        <p:txBody>
          <a:bodyPr wrap="none" anchor="ctr"/>
          <a:lstStyle/>
          <a:p>
            <a:pPr algn="ctr"/>
            <a:r>
              <a:rPr lang="zh-CN" altLang="en-US" dirty="0">
                <a:solidFill>
                  <a:schemeClr val="folHlink"/>
                </a:solidFill>
                <a:latin typeface="Times New Roman" panose="02020603050405020304" pitchFamily="18" charset="0"/>
                <a:ea typeface="宋体" panose="02010600030101010101" pitchFamily="2" charset="-122"/>
              </a:rPr>
              <a:t>：洗牌</a:t>
            </a:r>
            <a:endParaRPr lang="zh-CN" altLang="en-US" dirty="0">
              <a:solidFill>
                <a:srgbClr val="3366C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p:nvPr/>
        </p:nvSpPr>
        <p:spPr>
          <a:xfrm>
            <a:off x="533400" y="381000"/>
            <a:ext cx="7543800" cy="5334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b. </a:t>
            </a:r>
            <a:r>
              <a:rPr lang="zh-CN" altLang="en-US" sz="3200" dirty="0">
                <a:solidFill>
                  <a:schemeClr val="folHlink"/>
                </a:solidFill>
                <a:latin typeface="Times New Roman" panose="02020603050405020304" pitchFamily="18" charset="0"/>
                <a:ea typeface="楷体_GB2312" pitchFamily="49" charset="-122"/>
              </a:rPr>
              <a:t>第</a:t>
            </a:r>
            <a:r>
              <a:rPr lang="en-US" altLang="zh-CN" sz="3200" dirty="0">
                <a:solidFill>
                  <a:schemeClr val="folHlink"/>
                </a:solidFill>
                <a:latin typeface="Times New Roman" panose="02020603050405020304" pitchFamily="18" charset="0"/>
                <a:ea typeface="楷体_GB2312" pitchFamily="49" charset="-122"/>
              </a:rPr>
              <a:t>k</a:t>
            </a:r>
            <a:r>
              <a:rPr lang="zh-CN" altLang="en-US" sz="3200" dirty="0">
                <a:solidFill>
                  <a:schemeClr val="folHlink"/>
                </a:solidFill>
                <a:latin typeface="Times New Roman" panose="02020603050405020304" pitchFamily="18" charset="0"/>
                <a:ea typeface="楷体_GB2312" pitchFamily="49" charset="-122"/>
              </a:rPr>
              <a:t>个子洗牌</a:t>
            </a:r>
            <a:endParaRPr lang="zh-CN" altLang="en-US" sz="3200" dirty="0">
              <a:latin typeface="Times New Roman" panose="02020603050405020304" pitchFamily="18" charset="0"/>
              <a:ea typeface="楷体_GB2312" pitchFamily="49" charset="-122"/>
            </a:endParaRPr>
          </a:p>
        </p:txBody>
      </p:sp>
      <p:sp>
        <p:nvSpPr>
          <p:cNvPr id="44035" name="Rectangle 4"/>
          <p:cNvSpPr/>
          <p:nvPr/>
        </p:nvSpPr>
        <p:spPr>
          <a:xfrm>
            <a:off x="838200" y="2133600"/>
            <a:ext cx="7543800" cy="533400"/>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即最低</a:t>
            </a:r>
            <a:r>
              <a:rPr lang="en-US" altLang="zh-CN" sz="3200" dirty="0">
                <a:solidFill>
                  <a:srgbClr val="00CC00"/>
                </a:solidFill>
                <a:latin typeface="Times New Roman" panose="02020603050405020304" pitchFamily="18" charset="0"/>
                <a:ea typeface="楷体_GB2312" pitchFamily="49" charset="-122"/>
              </a:rPr>
              <a:t>k</a:t>
            </a:r>
            <a:r>
              <a:rPr lang="zh-CN" altLang="en-US" sz="3200" dirty="0">
                <a:latin typeface="Times New Roman" panose="02020603050405020304" pitchFamily="18" charset="0"/>
                <a:ea typeface="楷体_GB2312" pitchFamily="49" charset="-122"/>
              </a:rPr>
              <a:t>位循环左移一位。</a:t>
            </a:r>
          </a:p>
        </p:txBody>
      </p:sp>
      <p:grpSp>
        <p:nvGrpSpPr>
          <p:cNvPr id="2" name="Group 8"/>
          <p:cNvGrpSpPr/>
          <p:nvPr/>
        </p:nvGrpSpPr>
        <p:grpSpPr>
          <a:xfrm>
            <a:off x="476250" y="2971800"/>
            <a:ext cx="7848600" cy="2286000"/>
            <a:chOff x="300" y="1872"/>
            <a:chExt cx="4944" cy="1440"/>
          </a:xfrm>
        </p:grpSpPr>
        <p:sp>
          <p:nvSpPr>
            <p:cNvPr id="44037" name="Rectangle 5"/>
            <p:cNvSpPr/>
            <p:nvPr/>
          </p:nvSpPr>
          <p:spPr>
            <a:xfrm>
              <a:off x="300" y="1872"/>
              <a:ext cx="4752" cy="336"/>
            </a:xfrm>
            <a:prstGeom prst="rect">
              <a:avLst/>
            </a:prstGeom>
            <a:noFill/>
            <a:ln w="9525">
              <a:noFill/>
            </a:ln>
          </p:spPr>
          <p:txBody>
            <a:bodyPr anchor="t"/>
            <a:lstStyle/>
            <a:p>
              <a:pPr marL="742950" lvl="1" indent="-285750" eaLnBrk="1" hangingPunct="1">
                <a:spcBef>
                  <a:spcPct val="20000"/>
                </a:spcBef>
              </a:pPr>
              <a:r>
                <a:rPr lang="en-US" altLang="zh-CN" sz="3200" dirty="0">
                  <a:solidFill>
                    <a:schemeClr val="folHlink"/>
                  </a:solidFill>
                  <a:latin typeface="Times New Roman" panose="02020603050405020304" pitchFamily="18" charset="0"/>
                  <a:ea typeface="楷体_GB2312" pitchFamily="49" charset="-122"/>
                </a:rPr>
                <a:t>c. </a:t>
              </a:r>
              <a:r>
                <a:rPr lang="zh-CN" altLang="en-US" sz="3200" dirty="0">
                  <a:solidFill>
                    <a:schemeClr val="folHlink"/>
                  </a:solidFill>
                  <a:latin typeface="Times New Roman" panose="02020603050405020304" pitchFamily="18" charset="0"/>
                  <a:ea typeface="楷体_GB2312" pitchFamily="49" charset="-122"/>
                </a:rPr>
                <a:t>第</a:t>
              </a:r>
              <a:r>
                <a:rPr lang="en-US" altLang="zh-CN" sz="3200" dirty="0">
                  <a:solidFill>
                    <a:schemeClr val="folHlink"/>
                  </a:solidFill>
                  <a:latin typeface="Times New Roman" panose="02020603050405020304" pitchFamily="18" charset="0"/>
                  <a:ea typeface="楷体_GB2312" pitchFamily="49" charset="-122"/>
                </a:rPr>
                <a:t>k</a:t>
              </a:r>
              <a:r>
                <a:rPr lang="zh-CN" altLang="en-US" sz="3200" dirty="0">
                  <a:solidFill>
                    <a:schemeClr val="folHlink"/>
                  </a:solidFill>
                  <a:latin typeface="Times New Roman" panose="02020603050405020304" pitchFamily="18" charset="0"/>
                  <a:ea typeface="楷体_GB2312" pitchFamily="49" charset="-122"/>
                </a:rPr>
                <a:t>个超洗牌</a:t>
              </a:r>
              <a:endParaRPr lang="zh-CN" altLang="en-US" sz="3200" dirty="0">
                <a:latin typeface="Times New Roman" panose="02020603050405020304" pitchFamily="18" charset="0"/>
                <a:ea typeface="楷体_GB2312" pitchFamily="49" charset="-122"/>
              </a:endParaRPr>
            </a:p>
          </p:txBody>
        </p:sp>
        <p:sp>
          <p:nvSpPr>
            <p:cNvPr id="44039" name="Rectangle 7"/>
            <p:cNvSpPr/>
            <p:nvPr/>
          </p:nvSpPr>
          <p:spPr>
            <a:xfrm>
              <a:off x="492" y="2976"/>
              <a:ext cx="4752" cy="336"/>
            </a:xfrm>
            <a:prstGeom prst="rect">
              <a:avLst/>
            </a:prstGeom>
            <a:noFill/>
            <a:ln w="9525">
              <a:noFill/>
            </a:ln>
          </p:spPr>
          <p:txBody>
            <a:bodyPr anchor="t"/>
            <a:lstStyle/>
            <a:p>
              <a:pPr marL="742950" lvl="1" indent="-285750" eaLnBrk="1" hangingPunct="1">
                <a:spcBef>
                  <a:spcPct val="20000"/>
                </a:spcBef>
              </a:pPr>
              <a:r>
                <a:rPr lang="zh-CN" altLang="en-US" sz="3200" dirty="0">
                  <a:latin typeface="Times New Roman" panose="02020603050405020304" pitchFamily="18" charset="0"/>
                  <a:ea typeface="楷体_GB2312" pitchFamily="49" charset="-122"/>
                </a:rPr>
                <a:t>即最高</a:t>
              </a:r>
              <a:r>
                <a:rPr lang="en-US" altLang="zh-CN" sz="3200" dirty="0">
                  <a:solidFill>
                    <a:srgbClr val="00CC00"/>
                  </a:solidFill>
                  <a:latin typeface="Times New Roman" panose="02020603050405020304" pitchFamily="18" charset="0"/>
                  <a:ea typeface="楷体_GB2312" pitchFamily="49" charset="-122"/>
                </a:rPr>
                <a:t>k-1</a:t>
              </a:r>
              <a:r>
                <a:rPr lang="zh-CN" altLang="en-US" sz="3200" dirty="0">
                  <a:latin typeface="Times New Roman" panose="02020603050405020304" pitchFamily="18" charset="0"/>
                  <a:ea typeface="楷体_GB2312" pitchFamily="49" charset="-122"/>
                </a:rPr>
                <a:t>位循环左移一位。</a:t>
              </a:r>
            </a:p>
          </p:txBody>
        </p:sp>
      </p:grpSp>
      <p:pic>
        <p:nvPicPr>
          <p:cNvPr id="3" name="图片 2"/>
          <p:cNvPicPr>
            <a:picLocks noChangeAspect="1"/>
          </p:cNvPicPr>
          <p:nvPr/>
        </p:nvPicPr>
        <p:blipFill>
          <a:blip r:embed="rId2"/>
          <a:stretch>
            <a:fillRect/>
          </a:stretch>
        </p:blipFill>
        <p:spPr>
          <a:xfrm>
            <a:off x="476250" y="1297305"/>
            <a:ext cx="8557895" cy="617220"/>
          </a:xfrm>
          <a:prstGeom prst="rect">
            <a:avLst/>
          </a:prstGeom>
          <a:solidFill>
            <a:schemeClr val="accent1"/>
          </a:solidFill>
        </p:spPr>
      </p:pic>
      <p:pic>
        <p:nvPicPr>
          <p:cNvPr id="4" name="图片 3"/>
          <p:cNvPicPr>
            <a:picLocks noChangeAspect="1"/>
          </p:cNvPicPr>
          <p:nvPr/>
        </p:nvPicPr>
        <p:blipFill>
          <a:blip r:embed="rId3"/>
          <a:stretch>
            <a:fillRect/>
          </a:stretch>
        </p:blipFill>
        <p:spPr>
          <a:xfrm>
            <a:off x="152400" y="3756025"/>
            <a:ext cx="8916035" cy="647700"/>
          </a:xfrm>
          <a:prstGeom prst="rect">
            <a:avLst/>
          </a:prstGeom>
          <a:solidFill>
            <a:schemeClr val="accent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Line 2"/>
          <p:cNvSpPr/>
          <p:nvPr/>
        </p:nvSpPr>
        <p:spPr>
          <a:xfrm flipH="1">
            <a:off x="6400800" y="6553200"/>
            <a:ext cx="381000" cy="0"/>
          </a:xfrm>
          <a:prstGeom prst="line">
            <a:avLst/>
          </a:prstGeom>
          <a:ln w="19050" cap="flat" cmpd="sng">
            <a:solidFill>
              <a:srgbClr val="00CC00"/>
            </a:solidFill>
            <a:prstDash val="solid"/>
            <a:round/>
            <a:headEnd type="none" w="med" len="med"/>
            <a:tailEnd type="none" w="med" len="med"/>
          </a:ln>
        </p:spPr>
      </p:sp>
      <p:sp>
        <p:nvSpPr>
          <p:cNvPr id="45058" name="Line 3"/>
          <p:cNvSpPr/>
          <p:nvPr/>
        </p:nvSpPr>
        <p:spPr>
          <a:xfrm flipH="1" flipV="1">
            <a:off x="6781800" y="6172200"/>
            <a:ext cx="0" cy="381000"/>
          </a:xfrm>
          <a:prstGeom prst="line">
            <a:avLst/>
          </a:prstGeom>
          <a:ln w="19050" cap="flat" cmpd="sng">
            <a:solidFill>
              <a:srgbClr val="00CC00"/>
            </a:solidFill>
            <a:prstDash val="solid"/>
            <a:round/>
            <a:headEnd type="none" w="med" len="med"/>
            <a:tailEnd type="triangle" w="med" len="med"/>
          </a:ln>
        </p:spPr>
      </p:sp>
      <p:sp>
        <p:nvSpPr>
          <p:cNvPr id="45059" name="Line 4"/>
          <p:cNvSpPr/>
          <p:nvPr/>
        </p:nvSpPr>
        <p:spPr>
          <a:xfrm flipH="1">
            <a:off x="4114800" y="6781800"/>
            <a:ext cx="2971800" cy="0"/>
          </a:xfrm>
          <a:prstGeom prst="line">
            <a:avLst/>
          </a:prstGeom>
          <a:ln w="19050" cap="flat" cmpd="sng">
            <a:solidFill>
              <a:srgbClr val="00CC00"/>
            </a:solidFill>
            <a:prstDash val="solid"/>
            <a:round/>
            <a:headEnd type="none" w="med" len="med"/>
            <a:tailEnd type="none" w="med" len="med"/>
          </a:ln>
        </p:spPr>
      </p:sp>
      <p:sp>
        <p:nvSpPr>
          <p:cNvPr id="45060" name="Line 5"/>
          <p:cNvSpPr/>
          <p:nvPr/>
        </p:nvSpPr>
        <p:spPr>
          <a:xfrm flipH="1" flipV="1">
            <a:off x="6096000" y="6172200"/>
            <a:ext cx="0" cy="381000"/>
          </a:xfrm>
          <a:prstGeom prst="line">
            <a:avLst/>
          </a:prstGeom>
          <a:ln w="19050" cap="flat" cmpd="sng">
            <a:solidFill>
              <a:srgbClr val="00CC00"/>
            </a:solidFill>
            <a:prstDash val="solid"/>
            <a:round/>
            <a:headEnd type="none" w="med" len="med"/>
            <a:tailEnd type="triangle" w="med" len="med"/>
          </a:ln>
        </p:spPr>
      </p:sp>
      <p:sp>
        <p:nvSpPr>
          <p:cNvPr id="45061" name="Line 6"/>
          <p:cNvSpPr/>
          <p:nvPr/>
        </p:nvSpPr>
        <p:spPr>
          <a:xfrm flipH="1" flipV="1">
            <a:off x="4114800" y="6172200"/>
            <a:ext cx="0" cy="609600"/>
          </a:xfrm>
          <a:prstGeom prst="line">
            <a:avLst/>
          </a:prstGeom>
          <a:ln w="19050" cap="flat" cmpd="sng">
            <a:solidFill>
              <a:srgbClr val="00CC00"/>
            </a:solidFill>
            <a:prstDash val="solid"/>
            <a:round/>
            <a:headEnd type="none" w="med" len="med"/>
            <a:tailEnd type="triangle" w="med" len="med"/>
          </a:ln>
        </p:spPr>
      </p:sp>
      <p:sp>
        <p:nvSpPr>
          <p:cNvPr id="45062" name="Line 7"/>
          <p:cNvSpPr/>
          <p:nvPr/>
        </p:nvSpPr>
        <p:spPr>
          <a:xfrm flipH="1" flipV="1">
            <a:off x="4419600" y="6172200"/>
            <a:ext cx="0" cy="381000"/>
          </a:xfrm>
          <a:prstGeom prst="line">
            <a:avLst/>
          </a:prstGeom>
          <a:ln w="19050" cap="flat" cmpd="sng">
            <a:solidFill>
              <a:srgbClr val="00CC00"/>
            </a:solidFill>
            <a:prstDash val="solid"/>
            <a:round/>
            <a:headEnd type="none" w="med" len="med"/>
            <a:tailEnd type="none" w="med" len="med"/>
          </a:ln>
        </p:spPr>
      </p:sp>
      <p:sp>
        <p:nvSpPr>
          <p:cNvPr id="45063" name="Line 8"/>
          <p:cNvSpPr/>
          <p:nvPr/>
        </p:nvSpPr>
        <p:spPr>
          <a:xfrm flipH="1" flipV="1">
            <a:off x="6400800" y="6172200"/>
            <a:ext cx="0" cy="381000"/>
          </a:xfrm>
          <a:prstGeom prst="line">
            <a:avLst/>
          </a:prstGeom>
          <a:ln w="19050" cap="flat" cmpd="sng">
            <a:solidFill>
              <a:srgbClr val="00CC00"/>
            </a:solidFill>
            <a:prstDash val="solid"/>
            <a:round/>
            <a:headEnd type="none" w="med" len="med"/>
            <a:tailEnd type="none" w="med" len="med"/>
          </a:ln>
        </p:spPr>
      </p:sp>
      <p:sp>
        <p:nvSpPr>
          <p:cNvPr id="45064" name="Line 9"/>
          <p:cNvSpPr/>
          <p:nvPr/>
        </p:nvSpPr>
        <p:spPr>
          <a:xfrm flipH="1" flipV="1">
            <a:off x="7086600" y="6172200"/>
            <a:ext cx="0" cy="609600"/>
          </a:xfrm>
          <a:prstGeom prst="line">
            <a:avLst/>
          </a:prstGeom>
          <a:ln w="19050" cap="flat" cmpd="sng">
            <a:solidFill>
              <a:srgbClr val="00CC00"/>
            </a:solidFill>
            <a:prstDash val="solid"/>
            <a:round/>
            <a:headEnd type="none" w="med" len="med"/>
            <a:tailEnd type="none" w="med" len="med"/>
          </a:ln>
        </p:spPr>
      </p:sp>
      <p:sp>
        <p:nvSpPr>
          <p:cNvPr id="45065" name="Line 10"/>
          <p:cNvSpPr/>
          <p:nvPr/>
        </p:nvSpPr>
        <p:spPr>
          <a:xfrm flipH="1">
            <a:off x="4419600" y="6553200"/>
            <a:ext cx="1676400" cy="0"/>
          </a:xfrm>
          <a:prstGeom prst="line">
            <a:avLst/>
          </a:prstGeom>
          <a:ln w="19050" cap="flat" cmpd="sng">
            <a:solidFill>
              <a:srgbClr val="00CC00"/>
            </a:solidFill>
            <a:prstDash val="solid"/>
            <a:round/>
            <a:headEnd type="none" w="med" len="med"/>
            <a:tailEnd type="none" w="med" len="med"/>
          </a:ln>
        </p:spPr>
      </p:sp>
      <p:sp>
        <p:nvSpPr>
          <p:cNvPr id="45066" name="Text Box 11"/>
          <p:cNvSpPr txBox="1"/>
          <p:nvPr/>
        </p:nvSpPr>
        <p:spPr>
          <a:xfrm>
            <a:off x="22860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5067" name="Text Box 12"/>
          <p:cNvSpPr txBox="1"/>
          <p:nvPr/>
        </p:nvSpPr>
        <p:spPr>
          <a:xfrm>
            <a:off x="22860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5068" name="Text Box 13"/>
          <p:cNvSpPr txBox="1"/>
          <p:nvPr/>
        </p:nvSpPr>
        <p:spPr>
          <a:xfrm>
            <a:off x="22860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5069" name="Text Box 14"/>
          <p:cNvSpPr txBox="1"/>
          <p:nvPr/>
        </p:nvSpPr>
        <p:spPr>
          <a:xfrm>
            <a:off x="22860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5070" name="Text Box 15"/>
          <p:cNvSpPr txBox="1"/>
          <p:nvPr/>
        </p:nvSpPr>
        <p:spPr>
          <a:xfrm>
            <a:off x="22860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5071" name="Text Box 16"/>
          <p:cNvSpPr txBox="1"/>
          <p:nvPr/>
        </p:nvSpPr>
        <p:spPr>
          <a:xfrm>
            <a:off x="22860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5072" name="Text Box 17"/>
          <p:cNvSpPr txBox="1"/>
          <p:nvPr/>
        </p:nvSpPr>
        <p:spPr>
          <a:xfrm>
            <a:off x="22860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5073" name="Text Box 18"/>
          <p:cNvSpPr txBox="1"/>
          <p:nvPr/>
        </p:nvSpPr>
        <p:spPr>
          <a:xfrm>
            <a:off x="22860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5074" name="Text Box 19"/>
          <p:cNvSpPr txBox="1"/>
          <p:nvPr/>
        </p:nvSpPr>
        <p:spPr>
          <a:xfrm>
            <a:off x="6019800" y="1219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000</a:t>
            </a:r>
            <a:endParaRPr lang="en-US" altLang="zh-CN" dirty="0">
              <a:latin typeface="Times New Roman" panose="02020603050405020304" pitchFamily="18" charset="0"/>
              <a:ea typeface="宋体" panose="02010600030101010101" pitchFamily="2" charset="-122"/>
            </a:endParaRPr>
          </a:p>
        </p:txBody>
      </p:sp>
      <p:sp>
        <p:nvSpPr>
          <p:cNvPr id="45075" name="Text Box 20"/>
          <p:cNvSpPr txBox="1"/>
          <p:nvPr/>
        </p:nvSpPr>
        <p:spPr>
          <a:xfrm>
            <a:off x="6019800" y="1600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001</a:t>
            </a:r>
            <a:endParaRPr lang="en-US" altLang="zh-CN" dirty="0">
              <a:latin typeface="Times New Roman" panose="02020603050405020304" pitchFamily="18" charset="0"/>
              <a:ea typeface="宋体" panose="02010600030101010101" pitchFamily="2" charset="-122"/>
            </a:endParaRPr>
          </a:p>
        </p:txBody>
      </p:sp>
      <p:sp>
        <p:nvSpPr>
          <p:cNvPr id="45076" name="Text Box 21"/>
          <p:cNvSpPr txBox="1"/>
          <p:nvPr/>
        </p:nvSpPr>
        <p:spPr>
          <a:xfrm>
            <a:off x="6019800" y="1981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010</a:t>
            </a:r>
            <a:endParaRPr lang="en-US" altLang="zh-CN" dirty="0">
              <a:latin typeface="Times New Roman" panose="02020603050405020304" pitchFamily="18" charset="0"/>
              <a:ea typeface="宋体" panose="02010600030101010101" pitchFamily="2" charset="-122"/>
            </a:endParaRPr>
          </a:p>
        </p:txBody>
      </p:sp>
      <p:sp>
        <p:nvSpPr>
          <p:cNvPr id="45077" name="Text Box 22"/>
          <p:cNvSpPr txBox="1"/>
          <p:nvPr/>
        </p:nvSpPr>
        <p:spPr>
          <a:xfrm>
            <a:off x="6019800" y="2362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011</a:t>
            </a:r>
            <a:endParaRPr lang="en-US" altLang="zh-CN" dirty="0">
              <a:latin typeface="Times New Roman" panose="02020603050405020304" pitchFamily="18" charset="0"/>
              <a:ea typeface="宋体" panose="02010600030101010101" pitchFamily="2" charset="-122"/>
            </a:endParaRPr>
          </a:p>
        </p:txBody>
      </p:sp>
      <p:sp>
        <p:nvSpPr>
          <p:cNvPr id="45078" name="Text Box 23"/>
          <p:cNvSpPr txBox="1"/>
          <p:nvPr/>
        </p:nvSpPr>
        <p:spPr>
          <a:xfrm>
            <a:off x="6019800" y="2743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100</a:t>
            </a:r>
            <a:endParaRPr lang="en-US" altLang="zh-CN" dirty="0">
              <a:latin typeface="Times New Roman" panose="02020603050405020304" pitchFamily="18" charset="0"/>
              <a:ea typeface="宋体" panose="02010600030101010101" pitchFamily="2" charset="-122"/>
            </a:endParaRPr>
          </a:p>
        </p:txBody>
      </p:sp>
      <p:sp>
        <p:nvSpPr>
          <p:cNvPr id="45079" name="Text Box 24"/>
          <p:cNvSpPr txBox="1"/>
          <p:nvPr/>
        </p:nvSpPr>
        <p:spPr>
          <a:xfrm>
            <a:off x="6019800" y="3124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101</a:t>
            </a:r>
            <a:endParaRPr lang="en-US" altLang="zh-CN" dirty="0">
              <a:latin typeface="Times New Roman" panose="02020603050405020304" pitchFamily="18" charset="0"/>
              <a:ea typeface="宋体" panose="02010600030101010101" pitchFamily="2" charset="-122"/>
            </a:endParaRPr>
          </a:p>
        </p:txBody>
      </p:sp>
      <p:sp>
        <p:nvSpPr>
          <p:cNvPr id="45080" name="Text Box 25"/>
          <p:cNvSpPr txBox="1"/>
          <p:nvPr/>
        </p:nvSpPr>
        <p:spPr>
          <a:xfrm>
            <a:off x="6019800" y="3505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110</a:t>
            </a:r>
            <a:endParaRPr lang="en-US" altLang="zh-CN" dirty="0">
              <a:latin typeface="Times New Roman" panose="02020603050405020304" pitchFamily="18" charset="0"/>
              <a:ea typeface="宋体" panose="02010600030101010101" pitchFamily="2" charset="-122"/>
            </a:endParaRPr>
          </a:p>
        </p:txBody>
      </p:sp>
      <p:sp>
        <p:nvSpPr>
          <p:cNvPr id="45081" name="Text Box 26"/>
          <p:cNvSpPr txBox="1"/>
          <p:nvPr/>
        </p:nvSpPr>
        <p:spPr>
          <a:xfrm>
            <a:off x="6019800" y="3886200"/>
            <a:ext cx="685800" cy="457200"/>
          </a:xfrm>
          <a:prstGeom prst="rect">
            <a:avLst/>
          </a:prstGeom>
          <a:noFill/>
          <a:ln w="9525">
            <a:noFill/>
          </a:ln>
        </p:spPr>
        <p:txBody>
          <a:bodyPr anchor="t">
            <a:spAutoFit/>
          </a:bodyPr>
          <a:lstStyle/>
          <a:p>
            <a:pPr>
              <a:spcBef>
                <a:spcPct val="50000"/>
              </a:spcBef>
            </a:pPr>
            <a:r>
              <a:rPr lang="en-US" altLang="zh-CN" dirty="0">
                <a:solidFill>
                  <a:schemeClr val="tx2"/>
                </a:solidFill>
                <a:latin typeface="Times New Roman" panose="02020603050405020304" pitchFamily="18" charset="0"/>
                <a:ea typeface="宋体" panose="02010600030101010101" pitchFamily="2" charset="-122"/>
              </a:rPr>
              <a:t>111</a:t>
            </a:r>
            <a:endParaRPr lang="en-US" altLang="zh-CN" dirty="0">
              <a:latin typeface="Times New Roman" panose="02020603050405020304" pitchFamily="18" charset="0"/>
              <a:ea typeface="宋体" panose="02010600030101010101" pitchFamily="2" charset="-122"/>
            </a:endParaRPr>
          </a:p>
        </p:txBody>
      </p:sp>
      <p:sp>
        <p:nvSpPr>
          <p:cNvPr id="45082" name="Line 27"/>
          <p:cNvSpPr/>
          <p:nvPr/>
        </p:nvSpPr>
        <p:spPr>
          <a:xfrm>
            <a:off x="2971800" y="1447800"/>
            <a:ext cx="2971800" cy="0"/>
          </a:xfrm>
          <a:prstGeom prst="line">
            <a:avLst/>
          </a:prstGeom>
          <a:ln w="19050" cap="flat" cmpd="sng">
            <a:solidFill>
              <a:srgbClr val="00CC00"/>
            </a:solidFill>
            <a:prstDash val="solid"/>
            <a:round/>
            <a:headEnd type="none" w="med" len="med"/>
            <a:tailEnd type="none" w="med" len="med"/>
          </a:ln>
        </p:spPr>
      </p:sp>
      <p:sp>
        <p:nvSpPr>
          <p:cNvPr id="45083" name="Rectangle 28"/>
          <p:cNvSpPr/>
          <p:nvPr/>
        </p:nvSpPr>
        <p:spPr>
          <a:xfrm>
            <a:off x="533400" y="0"/>
            <a:ext cx="7391400" cy="609600"/>
          </a:xfrm>
          <a:prstGeom prst="rect">
            <a:avLst/>
          </a:prstGeom>
          <a:noFill/>
          <a:ln w="9525">
            <a:noFill/>
          </a:ln>
        </p:spPr>
        <p:txBody>
          <a:bodyPr anchor="t"/>
          <a:lstStyle/>
          <a:p>
            <a:pPr marL="742950" lvl="1" indent="-285750" eaLnBrk="1" hangingPunct="1">
              <a:spcBef>
                <a:spcPct val="20000"/>
              </a:spcBef>
            </a:pPr>
            <a:r>
              <a:rPr lang="en-US" altLang="zh-CN" sz="3200" dirty="0">
                <a:solidFill>
                  <a:schemeClr val="accent1"/>
                </a:solidFill>
                <a:latin typeface="Times New Roman" panose="02020603050405020304" pitchFamily="18" charset="0"/>
                <a:ea typeface="楷体_GB2312" pitchFamily="49" charset="-122"/>
              </a:rPr>
              <a:t>3.1.4. </a:t>
            </a:r>
            <a:r>
              <a:rPr lang="zh-CN" altLang="en-US" sz="3200" dirty="0">
                <a:solidFill>
                  <a:schemeClr val="accent1"/>
                </a:solidFill>
                <a:latin typeface="Times New Roman" panose="02020603050405020304" pitchFamily="18" charset="0"/>
                <a:ea typeface="楷体_GB2312" pitchFamily="49" charset="-122"/>
              </a:rPr>
              <a:t>逆洗牌函数</a:t>
            </a:r>
          </a:p>
        </p:txBody>
      </p:sp>
      <p:sp>
        <p:nvSpPr>
          <p:cNvPr id="45084" name="Line 29"/>
          <p:cNvSpPr/>
          <p:nvPr/>
        </p:nvSpPr>
        <p:spPr>
          <a:xfrm>
            <a:off x="2971800" y="1828800"/>
            <a:ext cx="838200" cy="0"/>
          </a:xfrm>
          <a:prstGeom prst="line">
            <a:avLst/>
          </a:prstGeom>
          <a:ln w="19050" cap="flat" cmpd="sng">
            <a:solidFill>
              <a:srgbClr val="00CC00"/>
            </a:solidFill>
            <a:prstDash val="solid"/>
            <a:round/>
            <a:headEnd type="none" w="med" len="med"/>
            <a:tailEnd type="none" w="med" len="med"/>
          </a:ln>
        </p:spPr>
      </p:sp>
      <p:sp>
        <p:nvSpPr>
          <p:cNvPr id="45085" name="Line 30"/>
          <p:cNvSpPr/>
          <p:nvPr/>
        </p:nvSpPr>
        <p:spPr>
          <a:xfrm>
            <a:off x="2971800" y="2209800"/>
            <a:ext cx="838200" cy="0"/>
          </a:xfrm>
          <a:prstGeom prst="line">
            <a:avLst/>
          </a:prstGeom>
          <a:ln w="19050" cap="flat" cmpd="sng">
            <a:solidFill>
              <a:srgbClr val="00CC00"/>
            </a:solidFill>
            <a:prstDash val="solid"/>
            <a:round/>
            <a:headEnd type="none" w="med" len="med"/>
            <a:tailEnd type="none" w="med" len="med"/>
          </a:ln>
        </p:spPr>
      </p:sp>
      <p:sp>
        <p:nvSpPr>
          <p:cNvPr id="45086" name="Line 31"/>
          <p:cNvSpPr/>
          <p:nvPr/>
        </p:nvSpPr>
        <p:spPr>
          <a:xfrm>
            <a:off x="2971800" y="2590800"/>
            <a:ext cx="838200" cy="0"/>
          </a:xfrm>
          <a:prstGeom prst="line">
            <a:avLst/>
          </a:prstGeom>
          <a:ln w="19050" cap="flat" cmpd="sng">
            <a:solidFill>
              <a:srgbClr val="00CC00"/>
            </a:solidFill>
            <a:prstDash val="solid"/>
            <a:round/>
            <a:headEnd type="none" w="med" len="med"/>
            <a:tailEnd type="none" w="med" len="med"/>
          </a:ln>
        </p:spPr>
      </p:sp>
      <p:sp>
        <p:nvSpPr>
          <p:cNvPr id="45087" name="Line 32"/>
          <p:cNvSpPr/>
          <p:nvPr/>
        </p:nvSpPr>
        <p:spPr>
          <a:xfrm>
            <a:off x="2971800" y="2971800"/>
            <a:ext cx="838200" cy="0"/>
          </a:xfrm>
          <a:prstGeom prst="line">
            <a:avLst/>
          </a:prstGeom>
          <a:ln w="19050" cap="flat" cmpd="sng">
            <a:solidFill>
              <a:srgbClr val="00CC00"/>
            </a:solidFill>
            <a:prstDash val="solid"/>
            <a:round/>
            <a:headEnd type="none" w="med" len="med"/>
            <a:tailEnd type="none" w="med" len="med"/>
          </a:ln>
        </p:spPr>
      </p:sp>
      <p:sp>
        <p:nvSpPr>
          <p:cNvPr id="45088" name="Line 33"/>
          <p:cNvSpPr/>
          <p:nvPr/>
        </p:nvSpPr>
        <p:spPr>
          <a:xfrm>
            <a:off x="2971800" y="3352800"/>
            <a:ext cx="838200" cy="0"/>
          </a:xfrm>
          <a:prstGeom prst="line">
            <a:avLst/>
          </a:prstGeom>
          <a:ln w="19050" cap="flat" cmpd="sng">
            <a:solidFill>
              <a:srgbClr val="00CC00"/>
            </a:solidFill>
            <a:prstDash val="solid"/>
            <a:round/>
            <a:headEnd type="none" w="med" len="med"/>
            <a:tailEnd type="none" w="med" len="med"/>
          </a:ln>
        </p:spPr>
      </p:sp>
      <p:sp>
        <p:nvSpPr>
          <p:cNvPr id="45089" name="Line 34"/>
          <p:cNvSpPr/>
          <p:nvPr/>
        </p:nvSpPr>
        <p:spPr>
          <a:xfrm>
            <a:off x="2971800" y="3733800"/>
            <a:ext cx="838200" cy="0"/>
          </a:xfrm>
          <a:prstGeom prst="line">
            <a:avLst/>
          </a:prstGeom>
          <a:ln w="19050" cap="flat" cmpd="sng">
            <a:solidFill>
              <a:srgbClr val="00CC00"/>
            </a:solidFill>
            <a:prstDash val="solid"/>
            <a:round/>
            <a:headEnd type="none" w="med" len="med"/>
            <a:tailEnd type="none" w="med" len="med"/>
          </a:ln>
        </p:spPr>
      </p:sp>
      <p:sp>
        <p:nvSpPr>
          <p:cNvPr id="45090" name="Line 35"/>
          <p:cNvSpPr/>
          <p:nvPr/>
        </p:nvSpPr>
        <p:spPr>
          <a:xfrm>
            <a:off x="2971800" y="4114800"/>
            <a:ext cx="2971800" cy="0"/>
          </a:xfrm>
          <a:prstGeom prst="line">
            <a:avLst/>
          </a:prstGeom>
          <a:ln w="19050" cap="flat" cmpd="sng">
            <a:solidFill>
              <a:srgbClr val="00CC00"/>
            </a:solidFill>
            <a:prstDash val="solid"/>
            <a:round/>
            <a:headEnd type="none" w="med" len="med"/>
            <a:tailEnd type="none" w="med" len="med"/>
          </a:ln>
        </p:spPr>
      </p:sp>
      <p:sp>
        <p:nvSpPr>
          <p:cNvPr id="45091" name="Line 36"/>
          <p:cNvSpPr/>
          <p:nvPr/>
        </p:nvSpPr>
        <p:spPr>
          <a:xfrm>
            <a:off x="5105400" y="1828800"/>
            <a:ext cx="838200" cy="0"/>
          </a:xfrm>
          <a:prstGeom prst="line">
            <a:avLst/>
          </a:prstGeom>
          <a:ln w="19050" cap="flat" cmpd="sng">
            <a:solidFill>
              <a:srgbClr val="00CC00"/>
            </a:solidFill>
            <a:prstDash val="solid"/>
            <a:round/>
            <a:headEnd type="none" w="med" len="med"/>
            <a:tailEnd type="none" w="med" len="med"/>
          </a:ln>
        </p:spPr>
      </p:sp>
      <p:sp>
        <p:nvSpPr>
          <p:cNvPr id="45092" name="Line 37"/>
          <p:cNvSpPr/>
          <p:nvPr/>
        </p:nvSpPr>
        <p:spPr>
          <a:xfrm>
            <a:off x="5105400" y="2209800"/>
            <a:ext cx="838200" cy="0"/>
          </a:xfrm>
          <a:prstGeom prst="line">
            <a:avLst/>
          </a:prstGeom>
          <a:ln w="19050" cap="flat" cmpd="sng">
            <a:solidFill>
              <a:srgbClr val="00CC00"/>
            </a:solidFill>
            <a:prstDash val="solid"/>
            <a:round/>
            <a:headEnd type="none" w="med" len="med"/>
            <a:tailEnd type="none" w="med" len="med"/>
          </a:ln>
        </p:spPr>
      </p:sp>
      <p:sp>
        <p:nvSpPr>
          <p:cNvPr id="45093" name="Line 38"/>
          <p:cNvSpPr/>
          <p:nvPr/>
        </p:nvSpPr>
        <p:spPr>
          <a:xfrm>
            <a:off x="5105400" y="2590800"/>
            <a:ext cx="838200" cy="0"/>
          </a:xfrm>
          <a:prstGeom prst="line">
            <a:avLst/>
          </a:prstGeom>
          <a:ln w="19050" cap="flat" cmpd="sng">
            <a:solidFill>
              <a:srgbClr val="00CC00"/>
            </a:solidFill>
            <a:prstDash val="solid"/>
            <a:round/>
            <a:headEnd type="none" w="med" len="med"/>
            <a:tailEnd type="none" w="med" len="med"/>
          </a:ln>
        </p:spPr>
      </p:sp>
      <p:sp>
        <p:nvSpPr>
          <p:cNvPr id="45094" name="Line 39"/>
          <p:cNvSpPr/>
          <p:nvPr/>
        </p:nvSpPr>
        <p:spPr>
          <a:xfrm>
            <a:off x="5105400" y="2971800"/>
            <a:ext cx="838200" cy="0"/>
          </a:xfrm>
          <a:prstGeom prst="line">
            <a:avLst/>
          </a:prstGeom>
          <a:ln w="19050" cap="flat" cmpd="sng">
            <a:solidFill>
              <a:srgbClr val="00CC00"/>
            </a:solidFill>
            <a:prstDash val="solid"/>
            <a:round/>
            <a:headEnd type="none" w="med" len="med"/>
            <a:tailEnd type="none" w="med" len="med"/>
          </a:ln>
        </p:spPr>
      </p:sp>
      <p:sp>
        <p:nvSpPr>
          <p:cNvPr id="45095" name="Line 40"/>
          <p:cNvSpPr/>
          <p:nvPr/>
        </p:nvSpPr>
        <p:spPr>
          <a:xfrm>
            <a:off x="5105400" y="3352800"/>
            <a:ext cx="838200" cy="0"/>
          </a:xfrm>
          <a:prstGeom prst="line">
            <a:avLst/>
          </a:prstGeom>
          <a:ln w="19050" cap="flat" cmpd="sng">
            <a:solidFill>
              <a:srgbClr val="00CC00"/>
            </a:solidFill>
            <a:prstDash val="solid"/>
            <a:round/>
            <a:headEnd type="none" w="med" len="med"/>
            <a:tailEnd type="none" w="med" len="med"/>
          </a:ln>
        </p:spPr>
      </p:sp>
      <p:sp>
        <p:nvSpPr>
          <p:cNvPr id="45096" name="Line 41"/>
          <p:cNvSpPr/>
          <p:nvPr/>
        </p:nvSpPr>
        <p:spPr>
          <a:xfrm>
            <a:off x="5105400" y="3733800"/>
            <a:ext cx="838200" cy="0"/>
          </a:xfrm>
          <a:prstGeom prst="line">
            <a:avLst/>
          </a:prstGeom>
          <a:ln w="19050" cap="flat" cmpd="sng">
            <a:solidFill>
              <a:srgbClr val="00CC00"/>
            </a:solidFill>
            <a:prstDash val="solid"/>
            <a:round/>
            <a:headEnd type="none" w="med" len="med"/>
            <a:tailEnd type="none" w="med" len="med"/>
          </a:ln>
        </p:spPr>
      </p:sp>
      <p:sp>
        <p:nvSpPr>
          <p:cNvPr id="45097" name="Rectangle 42"/>
          <p:cNvSpPr/>
          <p:nvPr/>
        </p:nvSpPr>
        <p:spPr>
          <a:xfrm>
            <a:off x="1066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0</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098" name="Rectangle 43"/>
          <p:cNvSpPr/>
          <p:nvPr/>
        </p:nvSpPr>
        <p:spPr>
          <a:xfrm>
            <a:off x="2057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1</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099" name="Rectangle 44"/>
          <p:cNvSpPr/>
          <p:nvPr/>
        </p:nvSpPr>
        <p:spPr>
          <a:xfrm>
            <a:off x="29718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2</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0" name="Rectangle 45"/>
          <p:cNvSpPr/>
          <p:nvPr/>
        </p:nvSpPr>
        <p:spPr>
          <a:xfrm>
            <a:off x="39624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3</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1" name="Rectangle 46"/>
          <p:cNvSpPr/>
          <p:nvPr/>
        </p:nvSpPr>
        <p:spPr>
          <a:xfrm>
            <a:off x="4953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4</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2" name="Rectangle 47"/>
          <p:cNvSpPr/>
          <p:nvPr/>
        </p:nvSpPr>
        <p:spPr>
          <a:xfrm>
            <a:off x="5943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5</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3" name="Rectangle 48"/>
          <p:cNvSpPr/>
          <p:nvPr/>
        </p:nvSpPr>
        <p:spPr>
          <a:xfrm>
            <a:off x="68580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6</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4" name="Rectangle 49"/>
          <p:cNvSpPr/>
          <p:nvPr/>
        </p:nvSpPr>
        <p:spPr>
          <a:xfrm>
            <a:off x="7848600" y="5638800"/>
            <a:ext cx="533400" cy="533400"/>
          </a:xfrm>
          <a:prstGeom prst="rect">
            <a:avLst/>
          </a:prstGeom>
          <a:noFill/>
          <a:ln w="9525" cap="flat" cmpd="sng">
            <a:solidFill>
              <a:schemeClr val="tx2"/>
            </a:solidFill>
            <a:prstDash val="solid"/>
            <a:miter/>
            <a:headEnd type="none" w="med" len="med"/>
            <a:tailEnd type="none" w="med" len="med"/>
          </a:ln>
        </p:spPr>
        <p:txBody>
          <a:bodyPr wrap="none" anchor="ctr"/>
          <a:lstStyle/>
          <a:p>
            <a:pPr algn="ctr"/>
            <a:r>
              <a:rPr lang="en-US" altLang="zh-CN" dirty="0">
                <a:solidFill>
                  <a:schemeClr val="folHlink"/>
                </a:solidFill>
                <a:latin typeface="Times New Roman" panose="02020603050405020304" pitchFamily="18" charset="0"/>
                <a:ea typeface="宋体" panose="02010600030101010101" pitchFamily="2" charset="-122"/>
              </a:rPr>
              <a:t>7</a:t>
            </a:r>
            <a:endParaRPr lang="en-US" altLang="zh-CN" dirty="0">
              <a:solidFill>
                <a:srgbClr val="3366CC"/>
              </a:solidFill>
              <a:latin typeface="Times New Roman" panose="02020603050405020304" pitchFamily="18" charset="0"/>
              <a:ea typeface="宋体" panose="02010600030101010101" pitchFamily="2" charset="-122"/>
            </a:endParaRPr>
          </a:p>
        </p:txBody>
      </p:sp>
      <p:sp>
        <p:nvSpPr>
          <p:cNvPr id="45105" name="AutoShape 50"/>
          <p:cNvSpPr/>
          <p:nvPr/>
        </p:nvSpPr>
        <p:spPr>
          <a:xfrm>
            <a:off x="4343400" y="4343400"/>
            <a:ext cx="228600" cy="533400"/>
          </a:xfrm>
          <a:prstGeom prst="downArrow">
            <a:avLst>
              <a:gd name="adj1" fmla="val 50000"/>
              <a:gd name="adj2" fmla="val 58322"/>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p>
            <a:pPr eaLnBrk="0" hangingPunct="0"/>
            <a:endParaRPr lang="zh-CN" altLang="en-US" dirty="0">
              <a:latin typeface="Times New Roman" panose="02020603050405020304" pitchFamily="18" charset="0"/>
              <a:ea typeface="宋体" panose="02010600030101010101" pitchFamily="2" charset="-122"/>
            </a:endParaRPr>
          </a:p>
        </p:txBody>
      </p:sp>
      <p:sp>
        <p:nvSpPr>
          <p:cNvPr id="45107" name="Line 58"/>
          <p:cNvSpPr/>
          <p:nvPr/>
        </p:nvSpPr>
        <p:spPr>
          <a:xfrm>
            <a:off x="3810000" y="1828800"/>
            <a:ext cx="1295400" cy="1143000"/>
          </a:xfrm>
          <a:prstGeom prst="line">
            <a:avLst/>
          </a:prstGeom>
          <a:ln w="19050" cap="flat" cmpd="sng">
            <a:solidFill>
              <a:srgbClr val="00CC00"/>
            </a:solidFill>
            <a:prstDash val="solid"/>
            <a:round/>
            <a:headEnd type="none" w="med" len="med"/>
            <a:tailEnd type="none" w="med" len="med"/>
          </a:ln>
        </p:spPr>
      </p:sp>
      <p:sp>
        <p:nvSpPr>
          <p:cNvPr id="45108" name="Line 59"/>
          <p:cNvSpPr/>
          <p:nvPr/>
        </p:nvSpPr>
        <p:spPr>
          <a:xfrm flipV="1">
            <a:off x="3810000" y="1828800"/>
            <a:ext cx="1295400" cy="381000"/>
          </a:xfrm>
          <a:prstGeom prst="line">
            <a:avLst/>
          </a:prstGeom>
          <a:ln w="19050" cap="flat" cmpd="sng">
            <a:solidFill>
              <a:srgbClr val="00CC00"/>
            </a:solidFill>
            <a:prstDash val="solid"/>
            <a:round/>
            <a:headEnd type="none" w="med" len="med"/>
            <a:tailEnd type="none" w="med" len="med"/>
          </a:ln>
        </p:spPr>
      </p:sp>
      <p:sp>
        <p:nvSpPr>
          <p:cNvPr id="45109" name="Line 60"/>
          <p:cNvSpPr/>
          <p:nvPr/>
        </p:nvSpPr>
        <p:spPr>
          <a:xfrm>
            <a:off x="3810000" y="2590800"/>
            <a:ext cx="1295400" cy="762000"/>
          </a:xfrm>
          <a:prstGeom prst="line">
            <a:avLst/>
          </a:prstGeom>
          <a:ln w="19050" cap="flat" cmpd="sng">
            <a:solidFill>
              <a:srgbClr val="00CC00"/>
            </a:solidFill>
            <a:prstDash val="solid"/>
            <a:round/>
            <a:headEnd type="none" w="med" len="med"/>
            <a:tailEnd type="none" w="med" len="med"/>
          </a:ln>
        </p:spPr>
      </p:sp>
      <p:sp>
        <p:nvSpPr>
          <p:cNvPr id="45110" name="Line 61"/>
          <p:cNvSpPr/>
          <p:nvPr/>
        </p:nvSpPr>
        <p:spPr>
          <a:xfrm flipV="1">
            <a:off x="3810000" y="2209800"/>
            <a:ext cx="1295400" cy="762000"/>
          </a:xfrm>
          <a:prstGeom prst="line">
            <a:avLst/>
          </a:prstGeom>
          <a:ln w="19050" cap="flat" cmpd="sng">
            <a:solidFill>
              <a:srgbClr val="00CC00"/>
            </a:solidFill>
            <a:prstDash val="solid"/>
            <a:round/>
            <a:headEnd type="none" w="med" len="med"/>
            <a:tailEnd type="none" w="med" len="med"/>
          </a:ln>
        </p:spPr>
      </p:sp>
      <p:sp>
        <p:nvSpPr>
          <p:cNvPr id="45111" name="Line 62"/>
          <p:cNvSpPr/>
          <p:nvPr/>
        </p:nvSpPr>
        <p:spPr>
          <a:xfrm>
            <a:off x="3810000" y="3352800"/>
            <a:ext cx="1295400" cy="381000"/>
          </a:xfrm>
          <a:prstGeom prst="line">
            <a:avLst/>
          </a:prstGeom>
          <a:ln w="19050" cap="flat" cmpd="sng">
            <a:solidFill>
              <a:srgbClr val="00CC00"/>
            </a:solidFill>
            <a:prstDash val="solid"/>
            <a:round/>
            <a:headEnd type="none" w="med" len="med"/>
            <a:tailEnd type="none" w="med" len="med"/>
          </a:ln>
        </p:spPr>
      </p:sp>
      <p:sp>
        <p:nvSpPr>
          <p:cNvPr id="45112" name="Line 63"/>
          <p:cNvSpPr/>
          <p:nvPr/>
        </p:nvSpPr>
        <p:spPr>
          <a:xfrm flipV="1">
            <a:off x="3810000" y="2590800"/>
            <a:ext cx="1295400" cy="1143000"/>
          </a:xfrm>
          <a:prstGeom prst="line">
            <a:avLst/>
          </a:prstGeom>
          <a:ln w="19050" cap="flat" cmpd="sng">
            <a:solidFill>
              <a:srgbClr val="00CC00"/>
            </a:solidFill>
            <a:prstDash val="solid"/>
            <a:round/>
            <a:headEnd type="none" w="med" len="med"/>
            <a:tailEnd type="none" w="med" len="med"/>
          </a:ln>
        </p:spPr>
      </p:sp>
      <p:sp>
        <p:nvSpPr>
          <p:cNvPr id="45113" name="Freeform 64"/>
          <p:cNvSpPr/>
          <p:nvPr/>
        </p:nvSpPr>
        <p:spPr>
          <a:xfrm>
            <a:off x="990600" y="51435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5114" name="Freeform 65"/>
          <p:cNvSpPr/>
          <p:nvPr/>
        </p:nvSpPr>
        <p:spPr>
          <a:xfrm>
            <a:off x="7772400" y="5105400"/>
            <a:ext cx="571500" cy="495300"/>
          </a:xfrm>
          <a:custGeom>
            <a:avLst/>
            <a:gdLst/>
            <a:ahLst/>
            <a:cxnLst>
              <a:cxn ang="0">
                <a:pos x="141128752" y="786288641"/>
              </a:cxn>
              <a:cxn ang="0">
                <a:pos x="20161249" y="423386283"/>
              </a:cxn>
              <a:cxn ang="0">
                <a:pos x="262096260" y="60483751"/>
              </a:cxn>
              <a:cxn ang="0">
                <a:pos x="624998737" y="60483751"/>
              </a:cxn>
              <a:cxn ang="0">
                <a:pos x="866933853" y="302418731"/>
              </a:cxn>
              <a:cxn ang="0">
                <a:pos x="866933853" y="786288641"/>
              </a:cxn>
            </a:cxnLst>
            <a:rect l="0" t="0" r="0" b="0"/>
            <a:pathLst>
              <a:path w="360" h="312">
                <a:moveTo>
                  <a:pt x="56" y="312"/>
                </a:moveTo>
                <a:cubicBezTo>
                  <a:pt x="28" y="264"/>
                  <a:pt x="0" y="216"/>
                  <a:pt x="8" y="168"/>
                </a:cubicBezTo>
                <a:cubicBezTo>
                  <a:pt x="16" y="120"/>
                  <a:pt x="64" y="48"/>
                  <a:pt x="104" y="24"/>
                </a:cubicBezTo>
                <a:cubicBezTo>
                  <a:pt x="144" y="0"/>
                  <a:pt x="208" y="8"/>
                  <a:pt x="248" y="24"/>
                </a:cubicBezTo>
                <a:cubicBezTo>
                  <a:pt x="288" y="40"/>
                  <a:pt x="328" y="72"/>
                  <a:pt x="344" y="120"/>
                </a:cubicBezTo>
                <a:cubicBezTo>
                  <a:pt x="360" y="168"/>
                  <a:pt x="352" y="240"/>
                  <a:pt x="344" y="312"/>
                </a:cubicBezTo>
              </a:path>
            </a:pathLst>
          </a:custGeom>
          <a:noFill/>
          <a:ln w="19050" cap="flat" cmpd="sng">
            <a:solidFill>
              <a:srgbClr val="00CC00"/>
            </a:solidFill>
            <a:prstDash val="solid"/>
            <a:round/>
            <a:headEnd type="none" w="med" len="med"/>
            <a:tailEnd type="triangle" w="med" len="med"/>
          </a:ln>
        </p:spPr>
        <p:txBody>
          <a:bodyPr/>
          <a:lstStyle/>
          <a:p>
            <a:endParaRPr lang="zh-CN" altLang="en-US"/>
          </a:p>
        </p:txBody>
      </p:sp>
      <p:sp>
        <p:nvSpPr>
          <p:cNvPr id="45115" name="Line 51"/>
          <p:cNvSpPr/>
          <p:nvPr/>
        </p:nvSpPr>
        <p:spPr>
          <a:xfrm flipV="1">
            <a:off x="2133600" y="4953000"/>
            <a:ext cx="3276600" cy="0"/>
          </a:xfrm>
          <a:prstGeom prst="line">
            <a:avLst/>
          </a:prstGeom>
          <a:ln w="19050" cap="flat" cmpd="sng">
            <a:solidFill>
              <a:srgbClr val="00CC00"/>
            </a:solidFill>
            <a:prstDash val="solid"/>
            <a:round/>
            <a:headEnd type="none" w="med" len="med"/>
            <a:tailEnd type="none" w="med" len="med"/>
          </a:ln>
        </p:spPr>
      </p:sp>
      <p:sp>
        <p:nvSpPr>
          <p:cNvPr id="45116" name="Line 52"/>
          <p:cNvSpPr/>
          <p:nvPr/>
        </p:nvSpPr>
        <p:spPr>
          <a:xfrm>
            <a:off x="5410200" y="4953000"/>
            <a:ext cx="0" cy="685800"/>
          </a:xfrm>
          <a:prstGeom prst="line">
            <a:avLst/>
          </a:prstGeom>
          <a:ln w="19050" cap="flat" cmpd="sng">
            <a:solidFill>
              <a:srgbClr val="00CC00"/>
            </a:solidFill>
            <a:prstDash val="solid"/>
            <a:round/>
            <a:headEnd type="none" w="med" len="med"/>
            <a:tailEnd type="triangle" w="med" len="med"/>
          </a:ln>
        </p:spPr>
      </p:sp>
      <p:sp>
        <p:nvSpPr>
          <p:cNvPr id="45117" name="Line 53"/>
          <p:cNvSpPr/>
          <p:nvPr/>
        </p:nvSpPr>
        <p:spPr>
          <a:xfrm>
            <a:off x="3429000" y="5257800"/>
            <a:ext cx="0" cy="381000"/>
          </a:xfrm>
          <a:prstGeom prst="line">
            <a:avLst/>
          </a:prstGeom>
          <a:ln w="19050" cap="flat" cmpd="sng">
            <a:solidFill>
              <a:srgbClr val="00CC00"/>
            </a:solidFill>
            <a:prstDash val="solid"/>
            <a:round/>
            <a:headEnd type="none" w="med" len="med"/>
            <a:tailEnd type="triangle" w="med" len="med"/>
          </a:ln>
        </p:spPr>
      </p:sp>
      <p:sp>
        <p:nvSpPr>
          <p:cNvPr id="45118" name="Line 54"/>
          <p:cNvSpPr/>
          <p:nvPr/>
        </p:nvSpPr>
        <p:spPr>
          <a:xfrm flipV="1">
            <a:off x="3429000" y="5257800"/>
            <a:ext cx="1676400" cy="0"/>
          </a:xfrm>
          <a:prstGeom prst="line">
            <a:avLst/>
          </a:prstGeom>
          <a:ln w="19050" cap="flat" cmpd="sng">
            <a:solidFill>
              <a:srgbClr val="00CC00"/>
            </a:solidFill>
            <a:prstDash val="solid"/>
            <a:round/>
            <a:headEnd type="none" w="med" len="med"/>
            <a:tailEnd type="none" w="med" len="med"/>
          </a:ln>
        </p:spPr>
      </p:sp>
      <p:sp>
        <p:nvSpPr>
          <p:cNvPr id="45119" name="Line 55"/>
          <p:cNvSpPr/>
          <p:nvPr/>
        </p:nvSpPr>
        <p:spPr>
          <a:xfrm>
            <a:off x="2133600" y="4953000"/>
            <a:ext cx="0" cy="685800"/>
          </a:xfrm>
          <a:prstGeom prst="line">
            <a:avLst/>
          </a:prstGeom>
          <a:ln w="19050" cap="flat" cmpd="sng">
            <a:solidFill>
              <a:srgbClr val="00CC00"/>
            </a:solidFill>
            <a:prstDash val="solid"/>
            <a:round/>
            <a:headEnd type="none" w="med" len="med"/>
            <a:tailEnd type="none" w="med" len="med"/>
          </a:ln>
        </p:spPr>
      </p:sp>
      <p:sp>
        <p:nvSpPr>
          <p:cNvPr id="45120" name="Line 56"/>
          <p:cNvSpPr/>
          <p:nvPr/>
        </p:nvSpPr>
        <p:spPr>
          <a:xfrm>
            <a:off x="5105400" y="5257800"/>
            <a:ext cx="0" cy="381000"/>
          </a:xfrm>
          <a:prstGeom prst="line">
            <a:avLst/>
          </a:prstGeom>
          <a:ln w="19050" cap="flat" cmpd="sng">
            <a:solidFill>
              <a:srgbClr val="00CC00"/>
            </a:solidFill>
            <a:prstDash val="solid"/>
            <a:round/>
            <a:headEnd type="none" w="med" len="med"/>
            <a:tailEnd type="none" w="med" len="med"/>
          </a:ln>
        </p:spPr>
      </p:sp>
      <p:sp>
        <p:nvSpPr>
          <p:cNvPr id="45121" name="Line 66"/>
          <p:cNvSpPr/>
          <p:nvPr/>
        </p:nvSpPr>
        <p:spPr>
          <a:xfrm>
            <a:off x="2438400" y="5257800"/>
            <a:ext cx="0" cy="381000"/>
          </a:xfrm>
          <a:prstGeom prst="line">
            <a:avLst/>
          </a:prstGeom>
          <a:ln w="19050" cap="flat" cmpd="sng">
            <a:solidFill>
              <a:srgbClr val="00CC00"/>
            </a:solidFill>
            <a:prstDash val="solid"/>
            <a:round/>
            <a:headEnd type="none" w="med" len="med"/>
            <a:tailEnd type="triangle" w="med" len="med"/>
          </a:ln>
        </p:spPr>
      </p:sp>
      <p:sp>
        <p:nvSpPr>
          <p:cNvPr id="45122" name="Line 67"/>
          <p:cNvSpPr/>
          <p:nvPr/>
        </p:nvSpPr>
        <p:spPr>
          <a:xfrm flipV="1">
            <a:off x="2438400" y="5257800"/>
            <a:ext cx="685800" cy="0"/>
          </a:xfrm>
          <a:prstGeom prst="line">
            <a:avLst/>
          </a:prstGeom>
          <a:ln w="19050" cap="flat" cmpd="sng">
            <a:solidFill>
              <a:srgbClr val="00CC00"/>
            </a:solidFill>
            <a:prstDash val="solid"/>
            <a:round/>
            <a:headEnd type="none" w="med" len="med"/>
            <a:tailEnd type="none" w="med" len="med"/>
          </a:ln>
        </p:spPr>
      </p:sp>
      <p:sp>
        <p:nvSpPr>
          <p:cNvPr id="45123" name="Line 68"/>
          <p:cNvSpPr/>
          <p:nvPr/>
        </p:nvSpPr>
        <p:spPr>
          <a:xfrm>
            <a:off x="3124200" y="5257800"/>
            <a:ext cx="0" cy="381000"/>
          </a:xfrm>
          <a:prstGeom prst="line">
            <a:avLst/>
          </a:prstGeom>
          <a:ln w="19050" cap="flat" cmpd="sng">
            <a:solidFill>
              <a:srgbClr val="00CC00"/>
            </a:solidFill>
            <a:prstDash val="solid"/>
            <a:round/>
            <a:headEnd type="none" w="med" len="med"/>
            <a:tailEnd type="none" w="med" len="med"/>
          </a:ln>
        </p:spPr>
      </p:sp>
      <p:pic>
        <p:nvPicPr>
          <p:cNvPr id="3" name="图片 2"/>
          <p:cNvPicPr>
            <a:picLocks noChangeAspect="1"/>
          </p:cNvPicPr>
          <p:nvPr/>
        </p:nvPicPr>
        <p:blipFill>
          <a:blip r:embed="rId2"/>
          <a:stretch>
            <a:fillRect/>
          </a:stretch>
        </p:blipFill>
        <p:spPr>
          <a:xfrm>
            <a:off x="1642110" y="609600"/>
            <a:ext cx="5555615" cy="647700"/>
          </a:xfrm>
          <a:prstGeom prst="rect">
            <a:avLst/>
          </a:prstGeom>
          <a:solidFill>
            <a:schemeClr val="accent1"/>
          </a:solidFill>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6277</Words>
  <Application>Microsoft Office PowerPoint</Application>
  <PresentationFormat>全屏显示(4:3)</PresentationFormat>
  <Paragraphs>1520</Paragraphs>
  <Slides>177</Slides>
  <Notes>39</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5</vt:i4>
      </vt:variant>
      <vt:variant>
        <vt:lpstr>幻灯片标题</vt:lpstr>
      </vt:variant>
      <vt:variant>
        <vt:i4>177</vt:i4>
      </vt:variant>
    </vt:vector>
  </HeadingPairs>
  <TitlesOfParts>
    <vt:vector size="193" baseType="lpstr">
      <vt:lpstr>黑体</vt:lpstr>
      <vt:lpstr>楷体_GB2312</vt:lpstr>
      <vt:lpstr>宋体</vt:lpstr>
      <vt:lpstr>微软雅黑</vt:lpstr>
      <vt:lpstr>Arial</vt:lpstr>
      <vt:lpstr>Calibri</vt:lpstr>
      <vt:lpstr>Symbol</vt:lpstr>
      <vt:lpstr>Times New Roman</vt:lpstr>
      <vt:lpstr>Wingdings</vt:lpstr>
      <vt:lpstr>Office 主题</vt:lpstr>
      <vt:lpstr>1_Office 主题</vt:lpstr>
      <vt:lpstr>Bitmap Image</vt:lpstr>
      <vt:lpstr>BMP 图像</vt:lpstr>
      <vt:lpstr>Microsoft Word 97 - 2003 文档</vt:lpstr>
      <vt:lpstr>Microsoft 公式 3.0</vt:lpstr>
      <vt:lpstr>Equation.KSEE3</vt:lpstr>
      <vt:lpstr>高性能计算</vt:lpstr>
      <vt:lpstr>课程内容</vt:lpstr>
      <vt:lpstr>参考书目</vt:lpstr>
      <vt:lpstr>PowerPoint 演示文稿</vt:lpstr>
      <vt:lpstr>高性能计算概述</vt:lpstr>
      <vt:lpstr>PowerPoint 演示文稿</vt:lpstr>
      <vt:lpstr>PowerPoint 演示文稿</vt:lpstr>
      <vt:lpstr>高性能计算与科研，产业…——需求与意义</vt:lpstr>
      <vt:lpstr>PowerPoint 演示文稿</vt:lpstr>
      <vt:lpstr>应用需求类型归纳 计算密集型应用：大型科学工程计算与数值模拟 数据密集型应用：数据挖掘、大数据分析、计算可视化等 网络密集型应用：协同工作、遥控和远程医疗等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“神图”入围2018年“戈登·贝尔”奖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RDMA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Pascla架构的Tesla P100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并行计算机系统的分类</vt:lpstr>
      <vt:lpstr>SISD体系结构</vt:lpstr>
      <vt:lpstr>SIMD体系结构</vt:lpstr>
      <vt:lpstr>PowerPoint 演示文稿</vt:lpstr>
      <vt:lpstr>MISD体系结构</vt:lpstr>
      <vt:lpstr>MIMD体系结构</vt:lpstr>
      <vt:lpstr>并行计算机系统的分类</vt:lpstr>
      <vt:lpstr>并行计算机系统的分类</vt:lpstr>
      <vt:lpstr>一致性存储访问模型UMA</vt:lpstr>
      <vt:lpstr>非一致性存储访问模型NUMA</vt:lpstr>
      <vt:lpstr>只高速缓存存储访问模型COMA</vt:lpstr>
      <vt:lpstr>多计算机系统的访存模型</vt:lpstr>
      <vt:lpstr>并行计算机系统互连 </vt:lpstr>
      <vt:lpstr>互连与通信</vt:lpstr>
      <vt:lpstr>1 互连网络的作用</vt:lpstr>
      <vt:lpstr>PowerPoint 演示文稿</vt:lpstr>
      <vt:lpstr>互连与通信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互连与通信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互连与通信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zth</dc:creator>
  <cp:lastModifiedBy>qingtian</cp:lastModifiedBy>
  <cp:revision>241</cp:revision>
  <dcterms:created xsi:type="dcterms:W3CDTF">2013-08-31T06:22:00Z</dcterms:created>
  <dcterms:modified xsi:type="dcterms:W3CDTF">2019-01-15T02:38:00Z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